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88" r:id="rId3"/>
    <p:sldId id="277" r:id="rId4"/>
    <p:sldId id="291" r:id="rId5"/>
    <p:sldId id="292" r:id="rId6"/>
    <p:sldId id="258" r:id="rId7"/>
    <p:sldId id="259" r:id="rId8"/>
    <p:sldId id="263" r:id="rId9"/>
    <p:sldId id="264" r:id="rId10"/>
    <p:sldId id="265" r:id="rId11"/>
    <p:sldId id="276" r:id="rId12"/>
    <p:sldId id="266" r:id="rId13"/>
    <p:sldId id="289" r:id="rId14"/>
    <p:sldId id="274" r:id="rId15"/>
    <p:sldId id="270" r:id="rId16"/>
    <p:sldId id="271" r:id="rId17"/>
    <p:sldId id="290" r:id="rId18"/>
    <p:sldId id="273" r:id="rId19"/>
    <p:sldId id="285" r:id="rId20"/>
    <p:sldId id="283" r:id="rId21"/>
    <p:sldId id="286" r:id="rId22"/>
    <p:sldId id="279" r:id="rId23"/>
    <p:sldId id="278" r:id="rId24"/>
    <p:sldId id="284" r:id="rId25"/>
    <p:sldId id="282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0F47"/>
    <a:srgbClr val="0A216C"/>
    <a:srgbClr val="16EE1B"/>
    <a:srgbClr val="A35C0D"/>
    <a:srgbClr val="99CC00"/>
    <a:srgbClr val="FFC000"/>
    <a:srgbClr val="F880BF"/>
    <a:srgbClr val="FF99FF"/>
    <a:srgbClr val="F39811"/>
    <a:srgbClr val="1FED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8" y="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F7835-DB92-426A-A9CF-E952F735E492}" type="datetimeFigureOut">
              <a:rPr lang="en-US" smtClean="0"/>
              <a:t>28/10/2020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25C00-DE14-4C9E-83E6-A1FDC06AC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87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158;p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0243" name="Google Shape;159;p:note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482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97;g35f391192_065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6387" name="Google Shape;198;g35f391192_065:note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912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197;g35f391192_065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20483" name="Google Shape;198;g35f391192_065:note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890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197;g35f391192_065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20483" name="Google Shape;198;g35f391192_065:note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84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173;g35f391192_017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22531" name="Google Shape;174;g35f391192_017:note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481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173;g35f391192_017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22531" name="Google Shape;174;g35f391192_017:note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861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69F4-9359-48B9-96A0-6FDC57BD1F5A}" type="datetimeFigureOut">
              <a:rPr lang="en-US" smtClean="0"/>
              <a:t>28/10/2020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F4AC-A626-4B74-84CA-84C892C2C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08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69F4-9359-48B9-96A0-6FDC57BD1F5A}" type="datetimeFigureOut">
              <a:rPr lang="en-US" smtClean="0"/>
              <a:t>28/10/2020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F4AC-A626-4B74-84CA-84C892C2C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58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69F4-9359-48B9-96A0-6FDC57BD1F5A}" type="datetimeFigureOut">
              <a:rPr lang="en-US" smtClean="0"/>
              <a:t>28/10/2020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F4AC-A626-4B74-84CA-84C892C2C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93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1668800" y="1392233"/>
            <a:ext cx="8854400" cy="1272000"/>
          </a:xfrm>
          <a:prstGeom prst="rect">
            <a:avLst/>
          </a:prstGeom>
        </p:spPr>
        <p:txBody>
          <a:bodyPr spcFirstLastPara="1" lIns="91425" tIns="91425" rIns="91425" bIns="91425" anchor="t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body" idx="1"/>
          </p:nvPr>
        </p:nvSpPr>
        <p:spPr>
          <a:xfrm>
            <a:off x="1668800" y="2829933"/>
            <a:ext cx="8854400" cy="3103200"/>
          </a:xfrm>
          <a:prstGeom prst="rect">
            <a:avLst/>
          </a:prstGeom>
        </p:spPr>
        <p:txBody>
          <a:bodyPr spcFirstLastPara="1" lIns="91425" tIns="91425" rIns="91425" bIns="91425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◉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◎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51;p5"/>
          <p:cNvSpPr txBox="1">
            <a:spLocks noGrp="1"/>
          </p:cNvSpPr>
          <p:nvPr>
            <p:ph type="sldNum" idx="10"/>
          </p:nvPr>
        </p:nvSpPr>
        <p:spPr>
          <a:xfrm>
            <a:off x="5729818" y="5519738"/>
            <a:ext cx="732367" cy="328612"/>
          </a:xfrm>
        </p:spPr>
        <p:txBody>
          <a:bodyPr spcFirstLastPara="1" lIns="91425" tIns="91425" rIns="91425" bIns="91425" anchor="t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5C14A585-CDB1-4AB4-8EEA-7F62C23D6DD7}" type="slidenum">
              <a:rPr lang="en"/>
              <a:pPr>
                <a:defRPr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79507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05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531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599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108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826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150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055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69F4-9359-48B9-96A0-6FDC57BD1F5A}" type="datetimeFigureOut">
              <a:rPr lang="en-US" smtClean="0"/>
              <a:t>28/10/2020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F4AC-A626-4B74-84CA-84C892C2C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80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376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406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650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388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hoto as background">
  <p:cSld name="Big photo as background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3;p13"/>
          <p:cNvSpPr txBox="1">
            <a:spLocks noGrp="1"/>
          </p:cNvSpPr>
          <p:nvPr>
            <p:ph type="sldNum" idx="10"/>
          </p:nvPr>
        </p:nvSpPr>
        <p:spPr>
          <a:xfrm>
            <a:off x="5729818" y="6416676"/>
            <a:ext cx="732367" cy="441325"/>
          </a:xfrm>
        </p:spPr>
        <p:txBody>
          <a:bodyPr spcFirstLastPara="1" lIns="91425" tIns="91425" rIns="91425" b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>
              <a:defRPr/>
            </a:pPr>
            <a:fld id="{C6CAB968-EF18-495A-944F-E7E6E97EFBA0}" type="slidenum">
              <a:rPr lang="en"/>
              <a:pPr>
                <a:defRPr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974924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1668800" y="1392233"/>
            <a:ext cx="8854400" cy="1272000"/>
          </a:xfrm>
          <a:prstGeom prst="rect">
            <a:avLst/>
          </a:prstGeom>
        </p:spPr>
        <p:txBody>
          <a:bodyPr spcFirstLastPara="1" lIns="91425" tIns="91425" rIns="91425" bIns="91425" anchor="t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1"/>
          </p:nvPr>
        </p:nvSpPr>
        <p:spPr>
          <a:xfrm>
            <a:off x="1588867" y="2821032"/>
            <a:ext cx="4375600" cy="2869600"/>
          </a:xfrm>
          <a:prstGeom prst="rect">
            <a:avLst/>
          </a:prstGeom>
        </p:spPr>
        <p:txBody>
          <a:bodyPr spcFirstLastPara="1" lIns="91425" tIns="91425" rIns="91425" bIns="91425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◉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◎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body" idx="2"/>
          </p:nvPr>
        </p:nvSpPr>
        <p:spPr>
          <a:xfrm>
            <a:off x="6227733" y="2821032"/>
            <a:ext cx="4375600" cy="2869600"/>
          </a:xfrm>
          <a:prstGeom prst="rect">
            <a:avLst/>
          </a:prstGeom>
        </p:spPr>
        <p:txBody>
          <a:bodyPr spcFirstLastPara="1" lIns="91425" tIns="91425" rIns="91425" bIns="91425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◉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◎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Google Shape;62;p6"/>
          <p:cNvSpPr txBox="1">
            <a:spLocks noGrp="1"/>
          </p:cNvSpPr>
          <p:nvPr>
            <p:ph type="sldNum" idx="10"/>
          </p:nvPr>
        </p:nvSpPr>
        <p:spPr>
          <a:xfrm>
            <a:off x="5729818" y="5519738"/>
            <a:ext cx="732367" cy="328612"/>
          </a:xfrm>
        </p:spPr>
        <p:txBody>
          <a:bodyPr spcFirstLastPara="1" lIns="91425" tIns="91425" rIns="91425" bIns="91425" anchor="t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D4F377C7-5934-4877-A9CD-0239251F4453}" type="slidenum">
              <a:rPr lang="en"/>
              <a:pPr>
                <a:defRPr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78381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69F4-9359-48B9-96A0-6FDC57BD1F5A}" type="datetimeFigureOut">
              <a:rPr lang="en-US" smtClean="0"/>
              <a:t>28/10/2020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F4AC-A626-4B74-84CA-84C892C2C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84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69F4-9359-48B9-96A0-6FDC57BD1F5A}" type="datetimeFigureOut">
              <a:rPr lang="en-US" smtClean="0"/>
              <a:t>28/10/2020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F4AC-A626-4B74-84CA-84C892C2C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1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69F4-9359-48B9-96A0-6FDC57BD1F5A}" type="datetimeFigureOut">
              <a:rPr lang="en-US" smtClean="0"/>
              <a:t>28/10/2020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F4AC-A626-4B74-84CA-84C892C2C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22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69F4-9359-48B9-96A0-6FDC57BD1F5A}" type="datetimeFigureOut">
              <a:rPr lang="en-US" smtClean="0"/>
              <a:t>28/10/2020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F4AC-A626-4B74-84CA-84C892C2C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43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69F4-9359-48B9-96A0-6FDC57BD1F5A}" type="datetimeFigureOut">
              <a:rPr lang="en-US" smtClean="0"/>
              <a:t>28/10/2020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F4AC-A626-4B74-84CA-84C892C2C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0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69F4-9359-48B9-96A0-6FDC57BD1F5A}" type="datetimeFigureOut">
              <a:rPr lang="en-US" smtClean="0"/>
              <a:t>28/10/2020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F4AC-A626-4B74-84CA-84C892C2C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9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69F4-9359-48B9-96A0-6FDC57BD1F5A}" type="datetimeFigureOut">
              <a:rPr lang="en-US" smtClean="0"/>
              <a:t>28/10/2020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F4AC-A626-4B74-84CA-84C892C2C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51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A69F4-9359-48B9-96A0-6FDC57BD1F5A}" type="datetimeFigureOut">
              <a:rPr lang="en-US" smtClean="0"/>
              <a:t>28/10/2020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4F4AC-A626-4B74-84CA-84C892C2C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0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95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audio" Target="../media/audio2.wav"/><Relationship Id="rId7" Type="http://schemas.openxmlformats.org/officeDocument/2006/relationships/slide" Target="slide6.xml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11" Type="http://schemas.openxmlformats.org/officeDocument/2006/relationships/image" Target="../media/image17.gif"/><Relationship Id="rId5" Type="http://schemas.openxmlformats.org/officeDocument/2006/relationships/image" Target="../media/image12.gif"/><Relationship Id="rId10" Type="http://schemas.openxmlformats.org/officeDocument/2006/relationships/image" Target="../media/image16.gif"/><Relationship Id="rId4" Type="http://schemas.openxmlformats.org/officeDocument/2006/relationships/image" Target="../media/image11.PNG"/><Relationship Id="rId9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1.PNG"/><Relationship Id="rId7" Type="http://schemas.openxmlformats.org/officeDocument/2006/relationships/image" Target="../media/image14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6.xml"/><Relationship Id="rId5" Type="http://schemas.openxmlformats.org/officeDocument/2006/relationships/image" Target="../media/image13.jpeg"/><Relationship Id="rId10" Type="http://schemas.openxmlformats.org/officeDocument/2006/relationships/image" Target="../media/image17.gif"/><Relationship Id="rId4" Type="http://schemas.openxmlformats.org/officeDocument/2006/relationships/image" Target="../media/image12.gif"/><Relationship Id="rId9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1.wmf"/><Relationship Id="rId12" Type="http://schemas.openxmlformats.org/officeDocument/2006/relationships/image" Target="../media/image23.e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7.bin"/><Relationship Id="rId5" Type="http://schemas.openxmlformats.org/officeDocument/2006/relationships/image" Target="../media/image20.wmf"/><Relationship Id="rId10" Type="http://schemas.openxmlformats.org/officeDocument/2006/relationships/image" Target="../media/image22.emf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0.wmf"/><Relationship Id="rId10" Type="http://schemas.openxmlformats.org/officeDocument/2006/relationships/image" Target="../media/image22.emf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3" Type="http://schemas.microsoft.com/office/2007/relationships/media" Target="../media/media3.mp3"/><Relationship Id="rId7" Type="http://schemas.microsoft.com/office/2007/relationships/media" Target="../media/media5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5.png"/><Relationship Id="rId5" Type="http://schemas.microsoft.com/office/2007/relationships/media" Target="../media/media4.mp3"/><Relationship Id="rId10" Type="http://schemas.openxmlformats.org/officeDocument/2006/relationships/image" Target="../media/image25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3" Type="http://schemas.microsoft.com/office/2007/relationships/media" Target="../media/media3.mp3"/><Relationship Id="rId7" Type="http://schemas.microsoft.com/office/2007/relationships/media" Target="../media/media5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5.png"/><Relationship Id="rId5" Type="http://schemas.microsoft.com/office/2007/relationships/media" Target="../media/media4.mp3"/><Relationship Id="rId10" Type="http://schemas.openxmlformats.org/officeDocument/2006/relationships/image" Target="../media/image25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3" Type="http://schemas.microsoft.com/office/2007/relationships/media" Target="../media/media3.mp3"/><Relationship Id="rId7" Type="http://schemas.microsoft.com/office/2007/relationships/media" Target="../media/media5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5.png"/><Relationship Id="rId5" Type="http://schemas.microsoft.com/office/2007/relationships/media" Target="../media/media4.mp3"/><Relationship Id="rId10" Type="http://schemas.openxmlformats.org/officeDocument/2006/relationships/image" Target="../media/image25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3" Type="http://schemas.microsoft.com/office/2007/relationships/media" Target="../media/media3.mp3"/><Relationship Id="rId7" Type="http://schemas.microsoft.com/office/2007/relationships/media" Target="../media/media5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5.png"/><Relationship Id="rId5" Type="http://schemas.microsoft.com/office/2007/relationships/media" Target="../media/media4.mp3"/><Relationship Id="rId10" Type="http://schemas.openxmlformats.org/officeDocument/2006/relationships/image" Target="../media/image25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3" Type="http://schemas.microsoft.com/office/2007/relationships/media" Target="../media/media3.mp3"/><Relationship Id="rId7" Type="http://schemas.microsoft.com/office/2007/relationships/media" Target="../media/media5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5.png"/><Relationship Id="rId5" Type="http://schemas.microsoft.com/office/2007/relationships/media" Target="../media/media4.mp3"/><Relationship Id="rId10" Type="http://schemas.openxmlformats.org/officeDocument/2006/relationships/image" Target="../media/image25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3" Type="http://schemas.microsoft.com/office/2007/relationships/media" Target="../media/media3.mp3"/><Relationship Id="rId7" Type="http://schemas.microsoft.com/office/2007/relationships/media" Target="../media/media5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5.png"/><Relationship Id="rId5" Type="http://schemas.microsoft.com/office/2007/relationships/media" Target="../media/media4.mp3"/><Relationship Id="rId10" Type="http://schemas.openxmlformats.org/officeDocument/2006/relationships/image" Target="../media/image25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3" Type="http://schemas.microsoft.com/office/2007/relationships/media" Target="../media/media3.mp3"/><Relationship Id="rId7" Type="http://schemas.microsoft.com/office/2007/relationships/media" Target="../media/media5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5.png"/><Relationship Id="rId5" Type="http://schemas.microsoft.com/office/2007/relationships/media" Target="../media/media4.mp3"/><Relationship Id="rId10" Type="http://schemas.openxmlformats.org/officeDocument/2006/relationships/image" Target="../media/image25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3" Type="http://schemas.microsoft.com/office/2007/relationships/media" Target="../media/media3.mp3"/><Relationship Id="rId7" Type="http://schemas.microsoft.com/office/2007/relationships/media" Target="../media/media5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5.png"/><Relationship Id="rId5" Type="http://schemas.microsoft.com/office/2007/relationships/media" Target="../media/media4.mp3"/><Relationship Id="rId10" Type="http://schemas.openxmlformats.org/officeDocument/2006/relationships/image" Target="../media/image25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10.xml"/><Relationship Id="rId3" Type="http://schemas.openxmlformats.org/officeDocument/2006/relationships/image" Target="../media/image6.jpg"/><Relationship Id="rId7" Type="http://schemas.microsoft.com/office/2007/relationships/hdphoto" Target="../media/hdphoto2.wdp"/><Relationship Id="rId12" Type="http://schemas.openxmlformats.org/officeDocument/2006/relationships/slide" Target="slide9.xml"/><Relationship Id="rId2" Type="http://schemas.openxmlformats.org/officeDocument/2006/relationships/audio" Target="../media/audio1.wav"/><Relationship Id="rId16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slide" Target="slide8.xml"/><Relationship Id="rId5" Type="http://schemas.microsoft.com/office/2007/relationships/hdphoto" Target="../media/hdphoto1.wdp"/><Relationship Id="rId15" Type="http://schemas.microsoft.com/office/2007/relationships/hdphoto" Target="../media/hdphoto4.wdp"/><Relationship Id="rId10" Type="http://schemas.openxmlformats.org/officeDocument/2006/relationships/slide" Target="slide7.xml"/><Relationship Id="rId4" Type="http://schemas.openxmlformats.org/officeDocument/2006/relationships/image" Target="../media/image7.png"/><Relationship Id="rId9" Type="http://schemas.microsoft.com/office/2007/relationships/hdphoto" Target="../media/hdphoto3.wdp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audio" Target="../media/audio2.wav"/><Relationship Id="rId7" Type="http://schemas.openxmlformats.org/officeDocument/2006/relationships/slide" Target="slide6.xml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11" Type="http://schemas.openxmlformats.org/officeDocument/2006/relationships/image" Target="../media/image17.gif"/><Relationship Id="rId5" Type="http://schemas.openxmlformats.org/officeDocument/2006/relationships/image" Target="../media/image12.gif"/><Relationship Id="rId10" Type="http://schemas.openxmlformats.org/officeDocument/2006/relationships/image" Target="../media/image16.gif"/><Relationship Id="rId4" Type="http://schemas.openxmlformats.org/officeDocument/2006/relationships/image" Target="../media/image11.PNG"/><Relationship Id="rId9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audio" Target="../media/audio2.wav"/><Relationship Id="rId7" Type="http://schemas.openxmlformats.org/officeDocument/2006/relationships/slide" Target="slide6.xml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11" Type="http://schemas.openxmlformats.org/officeDocument/2006/relationships/image" Target="../media/image17.gif"/><Relationship Id="rId5" Type="http://schemas.openxmlformats.org/officeDocument/2006/relationships/image" Target="../media/image12.gif"/><Relationship Id="rId10" Type="http://schemas.openxmlformats.org/officeDocument/2006/relationships/image" Target="../media/image16.gif"/><Relationship Id="rId4" Type="http://schemas.openxmlformats.org/officeDocument/2006/relationships/image" Target="../media/image11.PNG"/><Relationship Id="rId9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audio" Target="../media/audio2.wav"/><Relationship Id="rId7" Type="http://schemas.openxmlformats.org/officeDocument/2006/relationships/slide" Target="slide6.xml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11" Type="http://schemas.openxmlformats.org/officeDocument/2006/relationships/image" Target="../media/image17.gif"/><Relationship Id="rId5" Type="http://schemas.openxmlformats.org/officeDocument/2006/relationships/image" Target="../media/image12.gif"/><Relationship Id="rId10" Type="http://schemas.openxmlformats.org/officeDocument/2006/relationships/image" Target="../media/image16.gif"/><Relationship Id="rId4" Type="http://schemas.openxmlformats.org/officeDocument/2006/relationships/image" Target="../media/image11.PNG"/><Relationship Id="rId9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9637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400000">
            <a:off x="10175683" y="5899464"/>
            <a:ext cx="1695365" cy="33661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7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>
            <a:off x="9867897" y="5220086"/>
            <a:ext cx="2310938" cy="899514"/>
          </a:xfrm>
          <a:prstGeom prst="homePlate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5" y="3964411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86546" y="5248246"/>
            <a:ext cx="880161" cy="843194"/>
          </a:xfrm>
          <a:prstGeom prst="rect">
            <a:avLst/>
          </a:prstGeom>
        </p:spPr>
      </p:pic>
      <p:sp>
        <p:nvSpPr>
          <p:cNvPr id="25" name="Cube 24"/>
          <p:cNvSpPr/>
          <p:nvPr/>
        </p:nvSpPr>
        <p:spPr>
          <a:xfrm rot="16200000" flipH="1">
            <a:off x="4640654" y="-2568431"/>
            <a:ext cx="3765082" cy="10891859"/>
          </a:xfrm>
          <a:prstGeom prst="cube">
            <a:avLst>
              <a:gd name="adj" fmla="val 0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2933700" y="75065"/>
            <a:ext cx="19056" cy="968704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9067800" y="1"/>
            <a:ext cx="12800" cy="1063769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195807" y="1"/>
            <a:ext cx="33543" cy="1043768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32" name="Flowchart: Terminator 31"/>
          <p:cNvSpPr/>
          <p:nvPr/>
        </p:nvSpPr>
        <p:spPr>
          <a:xfrm rot="5400000">
            <a:off x="5670364" y="-3754838"/>
            <a:ext cx="818866" cy="8328543"/>
          </a:xfrm>
          <a:prstGeom prst="flowChartTerminator">
            <a:avLst/>
          </a:prstGeom>
          <a:ln w="762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119632" y="-84277"/>
            <a:ext cx="36487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Câu hỏi số 4</a:t>
            </a:r>
            <a:endParaRPr kumimoji="0" lang="en-US" sz="54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808829" y="2930055"/>
            <a:ext cx="6447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endParaRPr kumimoji="0" lang="en-US" sz="72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79515" y="1307073"/>
            <a:ext cx="9800568" cy="424731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lvl="0" algn="ctr">
              <a:defRPr/>
            </a:pPr>
            <a:r>
              <a:rPr lang="en-US" sz="5400" b="1" dirty="0">
                <a:ln w="10160">
                  <a:solidFill>
                    <a:srgbClr val="4472C4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Điền dấu </a:t>
            </a:r>
            <a:r>
              <a:rPr lang="en-US" sz="5400" b="1" dirty="0" smtClean="0">
                <a:ln w="10160">
                  <a:solidFill>
                    <a:srgbClr val="4472C4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thích hợp vào </a:t>
            </a:r>
            <a:r>
              <a:rPr lang="en-US" sz="5400" b="1" dirty="0">
                <a:ln w="10160">
                  <a:solidFill>
                    <a:srgbClr val="4472C4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chỗ </a:t>
            </a:r>
            <a:r>
              <a:rPr lang="en-US" sz="5400" b="1" dirty="0" smtClean="0">
                <a:ln w="10160">
                  <a:solidFill>
                    <a:srgbClr val="4472C4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chấm</a:t>
            </a:r>
          </a:p>
          <a:p>
            <a:pPr lvl="0" algn="ctr">
              <a:defRPr/>
            </a:pPr>
            <a:endParaRPr lang="en-US" sz="5400" b="1" dirty="0" smtClean="0">
              <a:ln w="10160">
                <a:solidFill>
                  <a:srgbClr val="4472C4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lvl="0" algn="ctr">
              <a:defRPr/>
            </a:pPr>
            <a:r>
              <a:rPr lang="en-US" sz="5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47,5     </a:t>
            </a:r>
            <a:r>
              <a:rPr lang="en-US" sz="540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......</a:t>
            </a:r>
            <a:r>
              <a:rPr lang="en-US" sz="5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47,500</a:t>
            </a:r>
          </a:p>
          <a:p>
            <a:pPr lvl="0" algn="ctr">
              <a:defRPr/>
            </a:pPr>
            <a:endParaRPr lang="en-US" sz="5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7030A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lvl="0" algn="ctr">
              <a:defRPr/>
            </a:pPr>
            <a:endParaRPr lang="en-US" sz="54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7030A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4173" y="2947717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</a:rPr>
              <a:t>00</a:t>
            </a:r>
            <a:endParaRPr lang="en-US" sz="5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64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2" grpId="0" animBg="1"/>
      <p:bldP spid="34" grpId="0"/>
      <p:bldP spid="37" grpId="0"/>
      <p:bldP spid="39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400000">
            <a:off x="10175683" y="5899464"/>
            <a:ext cx="1695365" cy="33661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6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>
            <a:off x="9867897" y="5220086"/>
            <a:ext cx="2310938" cy="899514"/>
          </a:xfrm>
          <a:prstGeom prst="homePlate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5" y="3964411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86546" y="5248246"/>
            <a:ext cx="880161" cy="843194"/>
          </a:xfrm>
          <a:prstGeom prst="rect">
            <a:avLst/>
          </a:prstGeom>
        </p:spPr>
      </p:pic>
      <p:sp>
        <p:nvSpPr>
          <p:cNvPr id="25" name="Cube 24"/>
          <p:cNvSpPr/>
          <p:nvPr/>
        </p:nvSpPr>
        <p:spPr>
          <a:xfrm rot="16200000" flipH="1">
            <a:off x="4640654" y="-2568431"/>
            <a:ext cx="3765082" cy="10891859"/>
          </a:xfrm>
          <a:prstGeom prst="cube">
            <a:avLst>
              <a:gd name="adj" fmla="val 0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2933700" y="75065"/>
            <a:ext cx="19056" cy="968704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9067800" y="1"/>
            <a:ext cx="12800" cy="1063769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195807" y="1"/>
            <a:ext cx="33543" cy="1043768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32" name="Flowchart: Terminator 31"/>
          <p:cNvSpPr/>
          <p:nvPr/>
        </p:nvSpPr>
        <p:spPr>
          <a:xfrm rot="5400000">
            <a:off x="5670364" y="-3754838"/>
            <a:ext cx="818866" cy="8328543"/>
          </a:xfrm>
          <a:prstGeom prst="flowChartTerminator">
            <a:avLst/>
          </a:prstGeom>
          <a:ln w="762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119632" y="-84277"/>
            <a:ext cx="36487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Câu hỏi số 4</a:t>
            </a:r>
            <a:endParaRPr kumimoji="0" lang="en-US" sz="54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808829" y="2930055"/>
            <a:ext cx="6447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endParaRPr kumimoji="0" lang="en-US" sz="72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627552" y="1307073"/>
            <a:ext cx="8904489" cy="424731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lvl="0" algn="ctr">
              <a:defRPr/>
            </a:pPr>
            <a:r>
              <a:rPr lang="en-US" sz="5400" b="1" dirty="0">
                <a:ln w="10160">
                  <a:solidFill>
                    <a:srgbClr val="4472C4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Điền dấu &lt;; &gt; ; = vào chỗ </a:t>
            </a:r>
            <a:r>
              <a:rPr lang="en-US" sz="5400" b="1" dirty="0" smtClean="0">
                <a:ln w="10160">
                  <a:solidFill>
                    <a:srgbClr val="4472C4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chấm</a:t>
            </a:r>
          </a:p>
          <a:p>
            <a:pPr lvl="0" algn="ctr">
              <a:defRPr/>
            </a:pPr>
            <a:endParaRPr lang="en-US" sz="5400" b="1" dirty="0" smtClean="0">
              <a:ln w="10160">
                <a:solidFill>
                  <a:srgbClr val="4472C4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lvl="0" algn="ctr">
              <a:defRPr/>
            </a:pPr>
            <a:r>
              <a:rPr lang="en-US" sz="5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47,5     </a:t>
            </a:r>
            <a:r>
              <a:rPr lang="en-US" sz="540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......</a:t>
            </a:r>
            <a:r>
              <a:rPr lang="en-US" sz="5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47,5</a:t>
            </a:r>
          </a:p>
          <a:p>
            <a:pPr lvl="0" algn="ctr">
              <a:defRPr/>
            </a:pPr>
            <a:endParaRPr lang="en-US" sz="5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7030A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lvl="0" algn="ctr">
              <a:defRPr/>
            </a:pPr>
            <a:endParaRPr lang="en-US" sz="54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7030A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60615" y="2925181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</a:rPr>
              <a:t>00</a:t>
            </a:r>
            <a:endParaRPr lang="en-US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59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548128" y="1912589"/>
            <a:ext cx="408432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84,2 … 84,19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249680" y="1630680"/>
            <a:ext cx="685800" cy="2028646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73606" y="1979607"/>
            <a:ext cx="76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011680" y="2209800"/>
            <a:ext cx="38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219700" y="413788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(trang 43)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2011680" y="4242464"/>
            <a:ext cx="509016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6,843 … 6,85</a:t>
            </a:r>
            <a:endParaRPr lang="en-US" altLang="en-US" sz="5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7101840" y="4132926"/>
            <a:ext cx="5410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90,6 … 89,6</a:t>
            </a:r>
            <a:endParaRPr lang="en-US" altLang="en-US" sz="5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7170194" y="1826572"/>
            <a:ext cx="4876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47,5  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5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47,500</a:t>
            </a:r>
            <a:endParaRPr lang="en-US" altLang="en-US" sz="5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4302026" y="1905000"/>
            <a:ext cx="533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9099578" y="1875918"/>
            <a:ext cx="533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3802380" y="4321522"/>
            <a:ext cx="533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8617994" y="4132926"/>
            <a:ext cx="457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graphicFrame>
        <p:nvGraphicFramePr>
          <p:cNvPr id="16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107176"/>
              </p:ext>
            </p:extLst>
          </p:nvPr>
        </p:nvGraphicFramePr>
        <p:xfrm>
          <a:off x="3154680" y="2707689"/>
          <a:ext cx="3477768" cy="1507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8" name="Equation" r:id="rId3" imgW="520474" imgH="393529" progId="Equation.DSMT4">
                  <p:embed/>
                </p:oleObj>
              </mc:Choice>
              <mc:Fallback>
                <p:oleObj name="Equation" r:id="rId3" imgW="520474" imgH="393529" progId="Equation.DSMT4">
                  <p:embed/>
                  <p:pic>
                    <p:nvPicPr>
                      <p:cNvPr id="12309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4680" y="2707689"/>
                        <a:ext cx="3477768" cy="15070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711209"/>
              </p:ext>
            </p:extLst>
          </p:nvPr>
        </p:nvGraphicFramePr>
        <p:xfrm>
          <a:off x="2567940" y="5143557"/>
          <a:ext cx="3535680" cy="1436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" name="Equation" r:id="rId5" imgW="672808" imgH="393529" progId="Equation.DSMT4">
                  <p:embed/>
                </p:oleObj>
              </mc:Choice>
              <mc:Fallback>
                <p:oleObj name="Equation" r:id="rId5" imgW="672808" imgH="393529" progId="Equation.DSMT4">
                  <p:embed/>
                  <p:pic>
                    <p:nvPicPr>
                      <p:cNvPr id="1231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7940" y="5143557"/>
                        <a:ext cx="3535680" cy="14363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15200" y="5244852"/>
            <a:ext cx="33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     &gt;   89 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02154" y="1905000"/>
            <a:ext cx="300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91700" y="4241253"/>
            <a:ext cx="300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82609" y="1813153"/>
            <a:ext cx="300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701960" y="1793357"/>
            <a:ext cx="300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0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0;p24"/>
          <p:cNvSpPr txBox="1">
            <a:spLocks/>
          </p:cNvSpPr>
          <p:nvPr/>
        </p:nvSpPr>
        <p:spPr>
          <a:xfrm>
            <a:off x="1999488" y="794893"/>
            <a:ext cx="9144000" cy="4457700"/>
          </a:xfrm>
          <a:prstGeom prst="rect">
            <a:avLst/>
          </a:prstGeom>
        </p:spPr>
        <p:txBody>
          <a:bodyPr vert="horz" lIns="91425" tIns="91425" rIns="91425" bIns="91425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5,7 ;  6,02 ;  4,23 ;  4,32 ;  5,3</a:t>
            </a:r>
            <a:b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38200" y="328549"/>
            <a:ext cx="1062228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Viết các số sau theo 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từ 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lớn: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060192" y="1139581"/>
            <a:ext cx="17526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205472" y="1118880"/>
            <a:ext cx="41148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32688" y="1714139"/>
            <a:ext cx="749808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36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Google Shape;200;p24"/>
          <p:cNvSpPr>
            <a:spLocks noGrp="1"/>
          </p:cNvSpPr>
          <p:nvPr>
            <p:ph type="title" idx="4294967295"/>
          </p:nvPr>
        </p:nvSpPr>
        <p:spPr>
          <a:xfrm>
            <a:off x="1524000" y="-579120"/>
            <a:ext cx="9296400" cy="4457700"/>
          </a:xfrm>
        </p:spPr>
        <p:txBody>
          <a:bodyPr vert="horz" lIns="91425" tIns="91425" rIns="91425" bIns="91425" rtlCol="0" anchor="ctr">
            <a:normAutofit/>
          </a:bodyPr>
          <a:lstStyle/>
          <a:p>
            <a:pPr>
              <a:defRPr/>
            </a:pPr>
            <a:r>
              <a:rPr lang="en-US" altLang="en-US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6,32 ;  6,023 ;  6,23 ;  6,032 ;  6,203 ; 6,302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1367345" y="448677"/>
            <a:ext cx="97303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Viết các số sau theo thứ tự từ bé đến lớn: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16126" y="1300481"/>
            <a:ext cx="4286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3800">
              <a:latin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676400" y="1910080"/>
            <a:ext cx="317500" cy="0"/>
          </a:xfrm>
          <a:prstGeom prst="line">
            <a:avLst/>
          </a:prstGeom>
          <a:ln w="57150">
            <a:solidFill>
              <a:srgbClr val="F90F47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397251" y="1332231"/>
            <a:ext cx="4286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3800">
              <a:latin typeface="Arial" panose="020B0604020202020204" pitchFamily="34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5011739" y="1311594"/>
            <a:ext cx="4286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3800">
              <a:latin typeface="Arial" panose="020B0604020202020204" pitchFamily="34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 flipH="1">
            <a:off x="6391275" y="1300481"/>
            <a:ext cx="29845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3800">
              <a:latin typeface="Arial" panose="020B0604020202020204" pitchFamily="34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7958139" y="1306831"/>
            <a:ext cx="4286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3800">
              <a:latin typeface="Arial" panose="020B0604020202020204" pitchFamily="34" charset="0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9475789" y="1311594"/>
            <a:ext cx="4286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3800">
              <a:latin typeface="Arial" panose="020B0604020202020204" pitchFamily="34" charset="0"/>
            </a:endParaRP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1600200" y="2164080"/>
            <a:ext cx="3411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</a:rPr>
              <a:t>Hàng phần mười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   </a:t>
            </a: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3079750" y="3334069"/>
            <a:ext cx="5486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latin typeface="Times New Roman" panose="02020603050405020304" pitchFamily="18" charset="0"/>
              </a:rPr>
              <a:t>So sánh: 6,32 và  6,302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6073775" y="1895793"/>
            <a:ext cx="317500" cy="0"/>
          </a:xfrm>
          <a:prstGeom prst="line">
            <a:avLst/>
          </a:prstGeom>
          <a:ln w="57150">
            <a:solidFill>
              <a:srgbClr val="F90F47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640638" y="1895793"/>
            <a:ext cx="317500" cy="0"/>
          </a:xfrm>
          <a:prstGeom prst="line">
            <a:avLst/>
          </a:prstGeom>
          <a:ln w="57150">
            <a:solidFill>
              <a:srgbClr val="F90F47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694238" y="1895793"/>
            <a:ext cx="317500" cy="0"/>
          </a:xfrm>
          <a:prstGeom prst="line">
            <a:avLst/>
          </a:prstGeom>
          <a:ln w="57150">
            <a:solidFill>
              <a:srgbClr val="F90F47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158288" y="1889443"/>
            <a:ext cx="317500" cy="0"/>
          </a:xfrm>
          <a:prstGeom prst="line">
            <a:avLst/>
          </a:prstGeom>
          <a:ln w="57150">
            <a:solidFill>
              <a:srgbClr val="F90F47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079750" y="1895793"/>
            <a:ext cx="317500" cy="0"/>
          </a:xfrm>
          <a:prstGeom prst="line">
            <a:avLst/>
          </a:prstGeom>
          <a:ln w="57150">
            <a:solidFill>
              <a:srgbClr val="F90F47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176839" y="3327718"/>
            <a:ext cx="428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en-US" altLang="en-US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596064" y="3329305"/>
            <a:ext cx="4286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2230438" y="3854768"/>
            <a:ext cx="762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latin typeface="Times New Roman" panose="02020603050405020304" pitchFamily="18" charset="0"/>
              </a:rPr>
              <a:t>Hàng phần trăm: 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2 &gt; 0 </a:t>
            </a:r>
            <a:r>
              <a:rPr lang="en-US" altLang="en-US" sz="3200" b="1">
                <a:latin typeface="Times New Roman" panose="02020603050405020304" pitchFamily="18" charset="0"/>
              </a:rPr>
              <a:t>nên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6,32 &gt; 6,302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806575" y="2787968"/>
            <a:ext cx="8097838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538F31"/>
                </a:solidFill>
                <a:latin typeface="Times New Roman" panose="02020603050405020304" pitchFamily="18" charset="0"/>
              </a:rPr>
              <a:t>6,023 ; 6,032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&lt;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6,203 ; 6,23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&lt;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6,302 ; 6,32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1840705" y="4679506"/>
            <a:ext cx="87836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Các số được viết theo thứ tự từ bé đến lớn là :       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6,023 ; 6,032 ;  6,203 ; 6,23 ;  6,302 ; 6,32</a:t>
            </a:r>
            <a:endParaRPr lang="en-US" altLang="en-US" sz="32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91323" y="4683634"/>
            <a:ext cx="8324850" cy="114458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427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2461 0.1171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5" y="585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4 1.48148E-6 L 0.19102 0.1101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83" y="550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3 -0.02083 L 0.12005 0.1127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9" y="666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0.07708 0.1046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" y="523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-0.00717 L 0.01758 0.1055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5625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6 -0.00857 L -0.00286 0.1004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" grpId="0"/>
      <p:bldP spid="28" grpId="0"/>
      <p:bldP spid="41" grpId="0"/>
      <p:bldP spid="8" grpId="0"/>
      <p:bldP spid="42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2362200" y="427039"/>
            <a:ext cx="7620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Bài 3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. Tìm chữ số      biết:  </a:t>
            </a:r>
          </a:p>
        </p:txBody>
      </p:sp>
      <p:graphicFrame>
        <p:nvGraphicFramePr>
          <p:cNvPr id="1945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96908"/>
              </p:ext>
            </p:extLst>
          </p:nvPr>
        </p:nvGraphicFramePr>
        <p:xfrm>
          <a:off x="6248401" y="361951"/>
          <a:ext cx="762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7" name="Equation" r:id="rId4" imgW="126835" imgH="139518" progId="Equation.DSMT4">
                  <p:embed/>
                </p:oleObj>
              </mc:Choice>
              <mc:Fallback>
                <p:oleObj name="Equation" r:id="rId4" imgW="126835" imgH="139518" progId="Equation.DSMT4">
                  <p:embed/>
                  <p:pic>
                    <p:nvPicPr>
                      <p:cNvPr id="1945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1" y="361951"/>
                        <a:ext cx="762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460" name="Group 12"/>
          <p:cNvGrpSpPr>
            <a:grpSpLocks/>
          </p:cNvGrpSpPr>
          <p:nvPr/>
        </p:nvGrpSpPr>
        <p:grpSpPr bwMode="auto">
          <a:xfrm>
            <a:off x="3379788" y="1346201"/>
            <a:ext cx="4849812" cy="841375"/>
            <a:chOff x="1361" y="1472"/>
            <a:chExt cx="2544" cy="530"/>
          </a:xfrm>
        </p:grpSpPr>
        <p:sp>
          <p:nvSpPr>
            <p:cNvPr id="19467" name="Text Box 9"/>
            <p:cNvSpPr txBox="1">
              <a:spLocks noChangeArrowheads="1"/>
            </p:cNvSpPr>
            <p:nvPr/>
          </p:nvSpPr>
          <p:spPr bwMode="auto">
            <a:xfrm>
              <a:off x="1361" y="1472"/>
              <a:ext cx="254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6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Impact" panose="020B080603090205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6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Impact" panose="020B080603090205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6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Impact" panose="020B080603090205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6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Impact" panose="020B080603090205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6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Impact" panose="020B080603090205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6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Impact" panose="020B080603090205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6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Impact" panose="020B080603090205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6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Impact" panose="020B080603090205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6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Impact" panose="020B080603090205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4800" b="1" dirty="0">
                  <a:latin typeface="Times New Roman" panose="02020603050405020304" pitchFamily="18" charset="0"/>
                </a:rPr>
                <a:t>9,7   </a:t>
              </a:r>
              <a:r>
                <a:rPr lang="en-US" altLang="en-US" sz="4800" b="1" dirty="0" smtClean="0">
                  <a:latin typeface="Times New Roman" panose="02020603050405020304" pitchFamily="18" charset="0"/>
                </a:rPr>
                <a:t>8  </a:t>
              </a:r>
              <a:r>
                <a:rPr lang="en-US" altLang="en-US" sz="4800" b="1" dirty="0">
                  <a:latin typeface="Times New Roman" panose="02020603050405020304" pitchFamily="18" charset="0"/>
                </a:rPr>
                <a:t>&lt;  </a:t>
              </a:r>
              <a:r>
                <a:rPr lang="en-US" altLang="en-US" sz="4800" b="1" dirty="0" smtClean="0">
                  <a:latin typeface="Times New Roman" panose="02020603050405020304" pitchFamily="18" charset="0"/>
                </a:rPr>
                <a:t>9,718</a:t>
              </a:r>
              <a:endParaRPr lang="en-US" altLang="en-US" sz="4800" b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9468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41600015"/>
                </p:ext>
              </p:extLst>
            </p:nvPr>
          </p:nvGraphicFramePr>
          <p:xfrm>
            <a:off x="1720" y="1505"/>
            <a:ext cx="451" cy="4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8" name="Equation" r:id="rId6" imgW="126835" imgH="139518" progId="Equation.DSMT4">
                    <p:embed/>
                  </p:oleObj>
                </mc:Choice>
                <mc:Fallback>
                  <p:oleObj name="Equation" r:id="rId6" imgW="126835" imgH="139518" progId="Equation.DSMT4">
                    <p:embed/>
                    <p:pic>
                      <p:nvPicPr>
                        <p:cNvPr id="19468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0" y="1505"/>
                          <a:ext cx="451" cy="4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" name="Object 14"/>
          <p:cNvGraphicFramePr>
            <a:graphicFrameLocks noChangeAspect="1"/>
          </p:cNvGraphicFramePr>
          <p:nvPr/>
        </p:nvGraphicFramePr>
        <p:xfrm>
          <a:off x="4110038" y="2405064"/>
          <a:ext cx="601662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9" name="Equation" r:id="rId8" imgW="126835" imgH="139518" progId="Equation.DSMT4">
                  <p:embed/>
                </p:oleObj>
              </mc:Choice>
              <mc:Fallback>
                <p:oleObj name="Equation" r:id="rId8" imgW="126835" imgH="139518" progId="Equation.DSMT4">
                  <p:embed/>
                  <p:pic>
                    <p:nvPicPr>
                      <p:cNvPr id="9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0038" y="2405064"/>
                        <a:ext cx="601662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5206813" y="2236054"/>
            <a:ext cx="5357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&lt;</a:t>
            </a: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6568037" y="2353469"/>
            <a:ext cx="466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1</a:t>
            </a:r>
            <a:endParaRPr lang="en-US" altLang="en-US" sz="40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1905000" y="3352801"/>
            <a:ext cx="6324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</a:rPr>
              <a:t>Vậy :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 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0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1981200" y="2381251"/>
            <a:ext cx="190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CC"/>
                </a:solidFill>
                <a:latin typeface="Times New Roman" panose="02020603050405020304" pitchFamily="18" charset="0"/>
              </a:rPr>
              <a:t>Ta có: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966001"/>
              </p:ext>
            </p:extLst>
          </p:nvPr>
        </p:nvGraphicFramePr>
        <p:xfrm>
          <a:off x="3948425" y="3274159"/>
          <a:ext cx="6953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" name="Equation" r:id="rId9" imgW="695191" imgH="762210" progId="Equation.DSMT4">
                  <p:embed/>
                </p:oleObj>
              </mc:Choice>
              <mc:Fallback>
                <p:oleObj name="Equation" r:id="rId9" imgW="695191" imgH="76221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425" y="3274159"/>
                        <a:ext cx="69532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379788" y="1356580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38110" y="1345467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36867" y="1366959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95189" y="1364091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  <a:endParaRPr lang="en-US" sz="4800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329310" y="2164364"/>
            <a:ext cx="38239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652372" y="2164364"/>
            <a:ext cx="38239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70176" y="4492713"/>
            <a:ext cx="7095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/>
              <a:t>Dựa vào đâu để tìm được     ?</a:t>
            </a:r>
            <a:endParaRPr lang="en-US" sz="4400" i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781539"/>
              </p:ext>
            </p:extLst>
          </p:nvPr>
        </p:nvGraphicFramePr>
        <p:xfrm>
          <a:off x="8077521" y="4509679"/>
          <a:ext cx="6858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" name="Equation" r:id="rId11" imgW="685928" imgH="752541" progId="Equation.DSMT4">
                  <p:embed/>
                </p:oleObj>
              </mc:Choice>
              <mc:Fallback>
                <p:oleObj name="Equation" r:id="rId11" imgW="685928" imgH="75254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077521" y="4509679"/>
                        <a:ext cx="685800" cy="75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62612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2362200" y="427039"/>
            <a:ext cx="7620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Bài 3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. Tìm chữ số      biết</a:t>
            </a:r>
            <a:r>
              <a:rPr lang="en-US" altLang="en-US" sz="4000" b="1" dirty="0">
                <a:solidFill>
                  <a:srgbClr val="0A216C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4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  </a:t>
            </a:r>
          </a:p>
        </p:txBody>
      </p:sp>
      <p:graphicFrame>
        <p:nvGraphicFramePr>
          <p:cNvPr id="1945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96908"/>
              </p:ext>
            </p:extLst>
          </p:nvPr>
        </p:nvGraphicFramePr>
        <p:xfrm>
          <a:off x="6248401" y="361951"/>
          <a:ext cx="762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0" name="Equation" r:id="rId4" imgW="126835" imgH="139518" progId="Equation.DSMT4">
                  <p:embed/>
                </p:oleObj>
              </mc:Choice>
              <mc:Fallback>
                <p:oleObj name="Equation" r:id="rId4" imgW="126835" imgH="139518" progId="Equation.DSMT4">
                  <p:embed/>
                  <p:pic>
                    <p:nvPicPr>
                      <p:cNvPr id="1945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1" y="361951"/>
                        <a:ext cx="762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460" name="Group 12"/>
          <p:cNvGrpSpPr>
            <a:grpSpLocks/>
          </p:cNvGrpSpPr>
          <p:nvPr/>
        </p:nvGrpSpPr>
        <p:grpSpPr bwMode="auto">
          <a:xfrm>
            <a:off x="3379788" y="1346201"/>
            <a:ext cx="4849812" cy="841375"/>
            <a:chOff x="1361" y="1472"/>
            <a:chExt cx="2544" cy="530"/>
          </a:xfrm>
        </p:grpSpPr>
        <p:sp>
          <p:nvSpPr>
            <p:cNvPr id="19467" name="Text Box 9"/>
            <p:cNvSpPr txBox="1">
              <a:spLocks noChangeArrowheads="1"/>
            </p:cNvSpPr>
            <p:nvPr/>
          </p:nvSpPr>
          <p:spPr bwMode="auto">
            <a:xfrm>
              <a:off x="1361" y="1472"/>
              <a:ext cx="254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6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Impact" panose="020B080603090205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6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Impact" panose="020B080603090205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6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Impact" panose="020B080603090205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6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Impact" panose="020B080603090205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6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Impact" panose="020B080603090205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6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Impact" panose="020B080603090205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6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Impact" panose="020B080603090205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6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Impact" panose="020B080603090205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6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Impact" panose="020B080603090205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4800" b="1" dirty="0">
                  <a:latin typeface="Times New Roman" panose="02020603050405020304" pitchFamily="18" charset="0"/>
                </a:rPr>
                <a:t>9,7   </a:t>
              </a:r>
              <a:r>
                <a:rPr lang="en-US" altLang="en-US" sz="4800" b="1" dirty="0" smtClean="0">
                  <a:latin typeface="Times New Roman" panose="02020603050405020304" pitchFamily="18" charset="0"/>
                </a:rPr>
                <a:t>8  </a:t>
              </a:r>
              <a:r>
                <a:rPr lang="en-US" altLang="en-US" sz="4800" b="1" dirty="0">
                  <a:latin typeface="Times New Roman" panose="02020603050405020304" pitchFamily="18" charset="0"/>
                </a:rPr>
                <a:t>&lt;  9,758</a:t>
              </a:r>
            </a:p>
          </p:txBody>
        </p:sp>
        <p:graphicFrame>
          <p:nvGraphicFramePr>
            <p:cNvPr id="19468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41600015"/>
                </p:ext>
              </p:extLst>
            </p:nvPr>
          </p:nvGraphicFramePr>
          <p:xfrm>
            <a:off x="1720" y="1505"/>
            <a:ext cx="451" cy="4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71" name="Equation" r:id="rId6" imgW="126835" imgH="139518" progId="Equation.DSMT4">
                    <p:embed/>
                  </p:oleObj>
                </mc:Choice>
                <mc:Fallback>
                  <p:oleObj name="Equation" r:id="rId6" imgW="126835" imgH="139518" progId="Equation.DSMT4">
                    <p:embed/>
                    <p:pic>
                      <p:nvPicPr>
                        <p:cNvPr id="19468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0" y="1505"/>
                          <a:ext cx="451" cy="4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" name="Object 14"/>
          <p:cNvGraphicFramePr>
            <a:graphicFrameLocks noChangeAspect="1"/>
          </p:cNvGraphicFramePr>
          <p:nvPr/>
        </p:nvGraphicFramePr>
        <p:xfrm>
          <a:off x="4110038" y="2405064"/>
          <a:ext cx="601662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2" name="Equation" r:id="rId8" imgW="126835" imgH="139518" progId="Equation.DSMT4">
                  <p:embed/>
                </p:oleObj>
              </mc:Choice>
              <mc:Fallback>
                <p:oleObj name="Equation" r:id="rId8" imgW="126835" imgH="139518" progId="Equation.DSMT4">
                  <p:embed/>
                  <p:pic>
                    <p:nvPicPr>
                      <p:cNvPr id="9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0038" y="2405064"/>
                        <a:ext cx="601662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5206813" y="2236054"/>
            <a:ext cx="5357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&lt;</a:t>
            </a: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6568037" y="2353469"/>
            <a:ext cx="466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1905000" y="3352801"/>
            <a:ext cx="6324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</a:rPr>
              <a:t>Vậy :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 0; 1; 2 ; 3; 4 </a:t>
            </a: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1981200" y="2381251"/>
            <a:ext cx="190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CC"/>
                </a:solidFill>
                <a:latin typeface="Times New Roman" panose="02020603050405020304" pitchFamily="18" charset="0"/>
              </a:rPr>
              <a:t>Ta có: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966001"/>
              </p:ext>
            </p:extLst>
          </p:nvPr>
        </p:nvGraphicFramePr>
        <p:xfrm>
          <a:off x="3948425" y="3274159"/>
          <a:ext cx="6953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3" name="Equation" r:id="rId9" imgW="695191" imgH="762210" progId="Equation.DSMT4">
                  <p:embed/>
                </p:oleObj>
              </mc:Choice>
              <mc:Fallback>
                <p:oleObj name="Equation" r:id="rId9" imgW="695191" imgH="76221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425" y="3274159"/>
                        <a:ext cx="69532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379788" y="1356580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38110" y="1345467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36867" y="1366959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95189" y="1364091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  <a:endParaRPr lang="en-US" sz="4800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329310" y="2164364"/>
            <a:ext cx="38239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652372" y="2164364"/>
            <a:ext cx="38239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008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7" name="Object 6"/>
          <p:cNvGraphicFramePr>
            <a:graphicFrameLocks noChangeAspect="1"/>
          </p:cNvGraphicFramePr>
          <p:nvPr/>
        </p:nvGraphicFramePr>
        <p:xfrm>
          <a:off x="7391401" y="498476"/>
          <a:ext cx="7461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5" name="Equation" r:id="rId4" imgW="126835" imgH="139518" progId="Equation.DSMT4">
                  <p:embed/>
                </p:oleObj>
              </mc:Choice>
              <mc:Fallback>
                <p:oleObj name="Equation" r:id="rId4" imgW="126835" imgH="139518" progId="Equation.DSMT4">
                  <p:embed/>
                  <p:pic>
                    <p:nvPicPr>
                      <p:cNvPr id="2150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1" y="498476"/>
                        <a:ext cx="746125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Text Box 8"/>
          <p:cNvSpPr txBox="1">
            <a:spLocks noChangeArrowheads="1"/>
          </p:cNvSpPr>
          <p:nvPr/>
        </p:nvSpPr>
        <p:spPr bwMode="auto">
          <a:xfrm>
            <a:off x="3694907" y="1546043"/>
            <a:ext cx="53514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800" b="1" dirty="0">
                <a:latin typeface="Times New Roman" panose="02020603050405020304" pitchFamily="18" charset="0"/>
              </a:rPr>
              <a:t>0,9 &lt;       &lt; 1,2  </a:t>
            </a:r>
          </a:p>
        </p:txBody>
      </p:sp>
      <p:graphicFrame>
        <p:nvGraphicFramePr>
          <p:cNvPr id="2150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297571"/>
              </p:ext>
            </p:extLst>
          </p:nvPr>
        </p:nvGraphicFramePr>
        <p:xfrm>
          <a:off x="5242861" y="1566862"/>
          <a:ext cx="775172" cy="854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6" name="Equation" r:id="rId6" imgW="126835" imgH="139518" progId="Equation.DSMT4">
                  <p:embed/>
                </p:oleObj>
              </mc:Choice>
              <mc:Fallback>
                <p:oleObj name="Equation" r:id="rId6" imgW="126835" imgH="139518" progId="Equation.DSMT4">
                  <p:embed/>
                  <p:pic>
                    <p:nvPicPr>
                      <p:cNvPr id="2150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2861" y="1566862"/>
                        <a:ext cx="775172" cy="8546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Rectangle 1"/>
          <p:cNvSpPr>
            <a:spLocks noChangeArrowheads="1"/>
          </p:cNvSpPr>
          <p:nvPr/>
        </p:nvSpPr>
        <p:spPr bwMode="auto">
          <a:xfrm>
            <a:off x="2557463" y="555626"/>
            <a:ext cx="652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Bài 4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: Tìm số tự nhiên     biết</a:t>
            </a:r>
            <a:endParaRPr lang="en-US" altLang="en-US" sz="4000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4660900" y="3924300"/>
          <a:ext cx="64135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7" name="Equation" r:id="rId8" imgW="126835" imgH="139518" progId="Equation.DSMT4">
                  <p:embed/>
                </p:oleObj>
              </mc:Choice>
              <mc:Fallback>
                <p:oleObj name="Equation" r:id="rId8" imgW="126835" imgH="139518" progId="Equation.DSMT4">
                  <p:embed/>
                  <p:pic>
                    <p:nvPicPr>
                      <p:cNvPr id="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924300"/>
                        <a:ext cx="64135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209800" y="2847975"/>
            <a:ext cx="1676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solidFill>
                  <a:srgbClr val="0000CC"/>
                </a:solidFill>
                <a:latin typeface="Times New Roman" panose="02020603050405020304" pitchFamily="18" charset="0"/>
              </a:rPr>
              <a:t>Ta có: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4275452" y="2810911"/>
            <a:ext cx="3200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0,9 &lt;</a:t>
            </a:r>
            <a:r>
              <a:rPr lang="en-US" altLang="en-US" sz="4400" b="1" dirty="0">
                <a:latin typeface="Times New Roman" panose="02020603050405020304" pitchFamily="18" charset="0"/>
              </a:rPr>
              <a:t>    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&lt; 1,2  </a:t>
            </a: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5302250" y="3879850"/>
            <a:ext cx="13716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</a:rPr>
              <a:t>= 1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3048000" y="3929064"/>
            <a:ext cx="1447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solidFill>
                  <a:srgbClr val="0000CC"/>
                </a:solidFill>
                <a:latin typeface="Times New Roman" panose="02020603050405020304" pitchFamily="18" charset="0"/>
              </a:rPr>
              <a:t>Vậy:</a:t>
            </a: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5503864" y="2781300"/>
            <a:ext cx="4667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1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071872" y="1263651"/>
            <a:ext cx="267004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690900" y="1560357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800" b="1" dirty="0">
                <a:solidFill>
                  <a:srgbClr val="F90F47"/>
                </a:solidFill>
                <a:latin typeface="Times New Roman" panose="02020603050405020304" pitchFamily="18" charset="0"/>
              </a:rPr>
              <a:t>0</a:t>
            </a:r>
            <a:endParaRPr lang="en-US" sz="4800" dirty="0">
              <a:solidFill>
                <a:srgbClr val="F90F47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20126" y="1557487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800" b="1" dirty="0" smtClean="0">
                <a:solidFill>
                  <a:srgbClr val="F90F47"/>
                </a:solidFill>
                <a:latin typeface="Times New Roman" panose="02020603050405020304" pitchFamily="18" charset="0"/>
              </a:rPr>
              <a:t>1</a:t>
            </a:r>
            <a:endParaRPr lang="en-US" sz="4800" dirty="0">
              <a:solidFill>
                <a:srgbClr val="F90F47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503864" y="2855361"/>
            <a:ext cx="466725" cy="76255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459878" y="2870374"/>
            <a:ext cx="466725" cy="76255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82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2" grpId="0"/>
      <p:bldP spid="15" grpId="0"/>
      <p:bldP spid="4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209800" y="2847975"/>
            <a:ext cx="1676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Ta có: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4221164" y="2725361"/>
            <a:ext cx="32004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X = 64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Y = 65</a:t>
            </a:r>
            <a:endParaRPr lang="en-US" altLang="en-US" sz="4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5046" y="365255"/>
            <a:ext cx="9493689" cy="1512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 2 số tự nhiên liên tiếp X, Y thỏa mãn </a:t>
            </a:r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&lt;  64,97 &lt;    Y</a:t>
            </a:r>
            <a:endParaRPr lang="en-US" sz="40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2234104" y="4711535"/>
            <a:ext cx="658424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Vì : </a:t>
            </a:r>
            <a:r>
              <a:rPr lang="en-US" altLang="en-US" sz="4400" b="1" dirty="0" smtClean="0">
                <a:solidFill>
                  <a:srgbClr val="F90F47"/>
                </a:solidFill>
                <a:latin typeface="Times New Roman" panose="02020603050405020304" pitchFamily="18" charset="0"/>
              </a:rPr>
              <a:t>64</a:t>
            </a:r>
            <a:r>
              <a:rPr lang="en-US" alt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&lt; 64,97 &lt; </a:t>
            </a:r>
            <a:r>
              <a:rPr lang="en-US" altLang="en-US" sz="4400" b="1" dirty="0" smtClean="0">
                <a:solidFill>
                  <a:srgbClr val="F90F47"/>
                </a:solidFill>
                <a:latin typeface="Times New Roman" panose="02020603050405020304" pitchFamily="18" charset="0"/>
              </a:rPr>
              <a:t>65</a:t>
            </a:r>
            <a:endParaRPr lang="en-US" altLang="en-US" sz="4400" b="1" dirty="0">
              <a:solidFill>
                <a:srgbClr val="F90F47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44764" y="1969797"/>
            <a:ext cx="9541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64 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87399" y="1135034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64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80713" y="1903955"/>
            <a:ext cx="16305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64 + 1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Left Brace 4"/>
          <p:cNvSpPr/>
          <p:nvPr/>
        </p:nvSpPr>
        <p:spPr>
          <a:xfrm rot="16200000">
            <a:off x="2821939" y="1432624"/>
            <a:ext cx="246089" cy="694671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216C"/>
              </a:solidFill>
            </a:endParaRPr>
          </a:p>
        </p:txBody>
      </p:sp>
      <p:sp>
        <p:nvSpPr>
          <p:cNvPr id="12" name="Left Brace 11"/>
          <p:cNvSpPr/>
          <p:nvPr/>
        </p:nvSpPr>
        <p:spPr>
          <a:xfrm rot="16200000">
            <a:off x="5960124" y="1222483"/>
            <a:ext cx="246089" cy="111494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216C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678898" y="1011403"/>
            <a:ext cx="440427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164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/>
      <p:bldP spid="2" grpId="0"/>
      <p:bldP spid="10" grpId="0"/>
      <p:bldP spid="11" grpId="0"/>
      <p:bldP spid="5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669" y="-39159"/>
            <a:ext cx="7012203" cy="7012203"/>
          </a:xfrm>
          <a:prstGeom prst="rect">
            <a:avLst/>
          </a:prstGeom>
        </p:spPr>
      </p:pic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003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151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106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5669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12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4241" y="0"/>
            <a:ext cx="12191999" cy="68581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6484"/>
            <a:ext cx="5593709" cy="3729139"/>
          </a:xfrm>
          <a:prstGeom prst="rect">
            <a:avLst/>
          </a:prstGeom>
        </p:spPr>
      </p:pic>
      <p:pic>
        <p:nvPicPr>
          <p:cNvPr id="2" name="Mien-Trung-Mua-Bao-Lu-Cap-Anh-Tai (mp3cut.net) (2) - Par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71102" y="4113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62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.00924 0 " pathEditMode="relative" rAng="0" ptsTypes="AA">
                                      <p:cBhvr>
                                        <p:cTn id="8" dur="30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56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-1 0 " pathEditMode="relative" rAng="0" ptsTypes="AA">
                                      <p:cBhvr>
                                        <p:cTn id="10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361" y="747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1969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337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312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18287" y="3505242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4609" y="58977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314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3425" y="5846106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4,557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4711" y="4979775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4,755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314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8947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5148" y="4979775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4,775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4711" y="5843038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4,575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003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151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106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566911"/>
            <a:ext cx="487363" cy="487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76209" y="3458903"/>
            <a:ext cx="608532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Số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 nhất trong các số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>
              <a:spcAft>
                <a:spcPts val="0"/>
              </a:spcAft>
            </a:pP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4,775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4,755 ; 4,575 ; 4,557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28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5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8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8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7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9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1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8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9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0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2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744" y="-52030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14056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27729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07478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46435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806331" y="3421515"/>
            <a:ext cx="10466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Điền dấu thích hợp vào chỗ chấm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498066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83830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4898198"/>
            <a:ext cx="4650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&lt;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5755839"/>
            <a:ext cx="4650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=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497504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83830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85798" y="4814978"/>
            <a:ext cx="4650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355781" y="5693476"/>
            <a:ext cx="4650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 có dấu nào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74393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35877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195423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510491"/>
            <a:ext cx="487363" cy="487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70437" y="3967449"/>
            <a:ext cx="4275529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67,78 ......  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67,785</a:t>
            </a:r>
            <a:endParaRPr lang="en-US" sz="44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9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242" y="-35143"/>
            <a:ext cx="3468041" cy="3181253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02251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108730"/>
            <a:ext cx="12192000" cy="12418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395673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1106005" y="2875745"/>
            <a:ext cx="10184295" cy="147596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Tìm chữ </a:t>
            </a:r>
            <a:r>
              <a:rPr lang="en-US" sz="3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thích hợp để điền vào chỗ </a:t>
            </a:r>
            <a:r>
              <a:rPr lang="en-US" sz="3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sz="3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906603" y="2692484"/>
            <a:ext cx="938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bang a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1106006" y="4856992"/>
            <a:ext cx="4950098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1106005" y="5720254"/>
            <a:ext cx="4950099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p an a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255844" y="4779293"/>
            <a:ext cx="4650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4400" b="1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44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0 ; 1; 2 ; 3</a:t>
            </a:r>
            <a:endParaRPr lang="en-US" sz="440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dap an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255844" y="5654124"/>
            <a:ext cx="4650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4400" b="1" dirty="0" smtClean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44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 1; 3</a:t>
            </a:r>
            <a:endParaRPr lang="en-US" sz="440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b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135894" y="4856992"/>
            <a:ext cx="4950095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720254"/>
            <a:ext cx="4950094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p an b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6515360" y="4778495"/>
            <a:ext cx="4650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4400" b="1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44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0; 1; 2</a:t>
            </a:r>
            <a:endParaRPr lang="en-US" sz="440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dap an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515359" y="5612915"/>
            <a:ext cx="4650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4400" b="1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44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 ; 2 ; 3</a:t>
            </a:r>
            <a:endParaRPr lang="en-US" sz="440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62588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24072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183618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392441"/>
            <a:ext cx="487363" cy="487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57369" y="3646675"/>
            <a:ext cx="38106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56,2...3 &lt; 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56,234 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05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744" y="-52030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14056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27729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07478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46435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498066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83830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4898198"/>
            <a:ext cx="4650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8,463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5755839"/>
            <a:ext cx="4650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8,346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497504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83830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85798" y="4814978"/>
            <a:ext cx="4650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4400" b="1" dirty="0" smtClean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8,364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355781" y="5693476"/>
            <a:ext cx="4650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44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8,436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74393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35877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195423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510491"/>
            <a:ext cx="487363" cy="4873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84840" y="3483321"/>
            <a:ext cx="5775940" cy="1251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  <a:tabLst>
                <a:tab pos="3257550" algn="ctr"/>
              </a:tabLst>
            </a:pPr>
            <a:r>
              <a:rPr lang="pt-BR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Số </a:t>
            </a:r>
            <a:r>
              <a:rPr lang="pt-BR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 nhất trong các số: </a:t>
            </a:r>
            <a:endParaRPr lang="pt-BR" sz="3600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  <a:tabLst>
                <a:tab pos="3257550" algn="ctr"/>
              </a:tabLst>
            </a:pPr>
            <a:r>
              <a:rPr lang="pt-BR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8,364</a:t>
            </a:r>
            <a:r>
              <a:rPr lang="pt-BR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8,463; 8,346; 8,436 </a:t>
            </a:r>
            <a:r>
              <a:rPr lang="pt-BR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là: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765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5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8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8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7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9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1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8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9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0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2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25962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1207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2575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0550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4445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d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8185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49552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549871" y="5725905"/>
            <a:ext cx="4650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44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 = 20; Y = 21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284703" y="4862642"/>
            <a:ext cx="51009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 = 19; Y = 20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49552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806332" y="58185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220308" y="4862643"/>
            <a:ext cx="4650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44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 = 20; Y = 19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c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1220308" y="5725905"/>
            <a:ext cx="4650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 = 19; Y = 21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7241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3389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19344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490711"/>
            <a:ext cx="487363" cy="48736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648571" y="3454473"/>
            <a:ext cx="9189247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Tìm hai số tự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 tiếp X, Y thỏa mãn:</a:t>
            </a:r>
            <a:endParaRPr lang="en-US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61261" y="3920913"/>
            <a:ext cx="34562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 &lt; 20,03 &lt; Y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7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5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8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8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7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9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1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8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9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0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2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361" y="747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1969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337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312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18287" y="3505242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4609" y="58977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314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3425" y="5846106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4711" y="4979775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12,32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314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8947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5148" y="4979775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4711" y="5843038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13,001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003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151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106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566911"/>
            <a:ext cx="487363" cy="4873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43455" y="3539444"/>
            <a:ext cx="7938392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Số tự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 thích hợp điền vào chỗ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trống </a:t>
            </a:r>
            <a:endParaRPr lang="en-US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11817" y="4034366"/>
            <a:ext cx="4435830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12,31 &lt; ....&lt; 13,01</a:t>
            </a:r>
            <a:endParaRPr lang="en-US" sz="40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8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5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8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8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7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9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1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8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9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0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2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25962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1207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2575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0550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4445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d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8185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49552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549871" y="5725905"/>
            <a:ext cx="4650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14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549871" y="4862642"/>
            <a:ext cx="4650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13,58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49552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806332" y="58185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220308" y="4862643"/>
            <a:ext cx="4650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13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c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1220308" y="5725905"/>
            <a:ext cx="4650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14,58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7241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3389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19344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490711"/>
            <a:ext cx="487363" cy="48736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648571" y="3454473"/>
            <a:ext cx="7938392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Số tự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 thích hợp điền vào chỗ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trống </a:t>
            </a:r>
            <a:endParaRPr lang="en-US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61261" y="3920913"/>
            <a:ext cx="43492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14,57 &gt;.... &gt; 13,57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42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5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8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8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7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9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1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8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9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0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2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085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4241" y="0"/>
            <a:ext cx="12191999" cy="68581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56935" y="195247"/>
            <a:ext cx="8506265" cy="923330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 smtClean="0">
                <a:ln w="0"/>
                <a:solidFill>
                  <a:srgbClr val="FFFF00"/>
                </a:solidFill>
                <a:effectLst/>
                <a:uLnTx/>
                <a:uFillTx/>
                <a:latin typeface="Road Rage" pitchFamily="50" charset="0"/>
                <a:ea typeface="+mn-ea"/>
                <a:cs typeface="+mn-cs"/>
              </a:rPr>
              <a:t>Vì</a:t>
            </a:r>
            <a:r>
              <a:rPr kumimoji="0" lang="en-US" sz="5400" b="0" i="0" u="none" strike="noStrike" kern="1200" cap="none" spc="0" normalizeH="0" noProof="0" dirty="0" smtClean="0">
                <a:ln w="0"/>
                <a:solidFill>
                  <a:srgbClr val="FFFF00"/>
                </a:solidFill>
                <a:effectLst/>
                <a:uLnTx/>
                <a:uFillTx/>
                <a:latin typeface="Road Rage" pitchFamily="50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 smtClean="0">
                <a:ln w="0"/>
                <a:solidFill>
                  <a:srgbClr val="FFFF00"/>
                </a:solidFill>
                <a:effectLst/>
                <a:uLnTx/>
                <a:uFillTx/>
                <a:latin typeface="Road Rage" pitchFamily="50" charset="0"/>
                <a:ea typeface="+mn-ea"/>
                <a:cs typeface="+mn-cs"/>
              </a:rPr>
              <a:t>miền</a:t>
            </a:r>
            <a:r>
              <a:rPr kumimoji="0" lang="en-US" sz="5400" b="0" i="0" u="none" strike="noStrike" kern="1200" cap="none" spc="0" normalizeH="0" noProof="0" dirty="0" smtClean="0">
                <a:ln w="0"/>
                <a:solidFill>
                  <a:srgbClr val="FFFF00"/>
                </a:solidFill>
                <a:effectLst/>
                <a:uLnTx/>
                <a:uFillTx/>
                <a:latin typeface="Road Rage" pitchFamily="50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 smtClean="0">
                <a:ln w="0"/>
                <a:solidFill>
                  <a:srgbClr val="FFFF00"/>
                </a:solidFill>
                <a:effectLst/>
                <a:uLnTx/>
                <a:uFillTx/>
                <a:latin typeface="Road Rage" pitchFamily="50" charset="0"/>
                <a:ea typeface="+mn-ea"/>
                <a:cs typeface="+mn-cs"/>
              </a:rPr>
              <a:t>trung</a:t>
            </a:r>
            <a:r>
              <a:rPr kumimoji="0" lang="en-US" sz="5400" b="0" i="0" u="none" strike="noStrike" kern="1200" cap="none" spc="0" normalizeH="0" noProof="0" dirty="0" smtClean="0">
                <a:ln w="0"/>
                <a:solidFill>
                  <a:srgbClr val="FFFF00"/>
                </a:solidFill>
                <a:effectLst/>
                <a:uLnTx/>
                <a:uFillTx/>
                <a:latin typeface="Road Rage" pitchFamily="50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 smtClean="0">
                <a:ln w="0"/>
                <a:solidFill>
                  <a:srgbClr val="FFFF00"/>
                </a:solidFill>
                <a:effectLst/>
                <a:uLnTx/>
                <a:uFillTx/>
                <a:latin typeface="Road Rage" pitchFamily="50" charset="0"/>
                <a:ea typeface="+mn-ea"/>
                <a:cs typeface="+mn-cs"/>
              </a:rPr>
              <a:t>ruột</a:t>
            </a:r>
            <a:r>
              <a:rPr kumimoji="0" lang="en-US" sz="5400" b="0" i="0" u="none" strike="noStrike" kern="1200" cap="none" spc="0" normalizeH="0" noProof="0" dirty="0" smtClean="0">
                <a:ln w="0"/>
                <a:solidFill>
                  <a:srgbClr val="FFFF00"/>
                </a:solidFill>
                <a:effectLst/>
                <a:uLnTx/>
                <a:uFillTx/>
                <a:latin typeface="Road Rage" pitchFamily="50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 smtClean="0">
                <a:ln w="0"/>
                <a:solidFill>
                  <a:srgbClr val="FFFF00"/>
                </a:solidFill>
                <a:effectLst/>
                <a:uLnTx/>
                <a:uFillTx/>
                <a:latin typeface="Road Rage" pitchFamily="50" charset="0"/>
                <a:ea typeface="+mn-ea"/>
                <a:cs typeface="+mn-cs"/>
              </a:rPr>
              <a:t>thịt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srgbClr val="FFFF00"/>
              </a:solidFill>
              <a:effectLst/>
              <a:uLnTx/>
              <a:uFillTx/>
              <a:latin typeface="Road Rage" pitchFamily="50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6484"/>
            <a:ext cx="5593709" cy="372913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84094" y="1118577"/>
            <a:ext cx="11091808" cy="361301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Miền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đợt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bão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lịch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bão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thiệt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sức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nặng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nề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 chung tay quyên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góp ủng hộ một phần nào đó giúp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iền Trung nhé các em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91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.00924 0 " pathEditMode="relative" rAng="0" ptsTypes="AA">
                                      <p:cBhvr>
                                        <p:cTn id="6" dur="30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5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-1 0 " pathEditMode="relative" rAng="0" ptsTypes="AA">
                                      <p:cBhvr>
                                        <p:cTn id="8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ô1"/>
          <p:cNvGrpSpPr/>
          <p:nvPr/>
        </p:nvGrpSpPr>
        <p:grpSpPr>
          <a:xfrm>
            <a:off x="255317" y="3549957"/>
            <a:ext cx="3465413" cy="3161431"/>
            <a:chOff x="4644572" y="1175657"/>
            <a:chExt cx="4136570" cy="3773714"/>
          </a:xfrm>
        </p:grpSpPr>
        <p:sp>
          <p:nvSpPr>
            <p:cNvPr id="4" name="Cube 3"/>
            <p:cNvSpPr/>
            <p:nvPr/>
          </p:nvSpPr>
          <p:spPr>
            <a:xfrm>
              <a:off x="4644572" y="1175657"/>
              <a:ext cx="3773714" cy="3773714"/>
            </a:xfrm>
            <a:prstGeom prst="cub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644572" y="2119086"/>
              <a:ext cx="957941" cy="28302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602513" y="2119085"/>
              <a:ext cx="914399" cy="283028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516912" y="2119085"/>
              <a:ext cx="943430" cy="28302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159172" y="1886858"/>
              <a:ext cx="914400" cy="299923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scene3d>
              <a:camera prst="isometricOffAxis2Right">
                <a:rot lat="1080000" lon="17400000" rev="0"/>
              </a:camera>
              <a:lightRig rig="threePt" dir="t"/>
            </a:scene3d>
            <a:sp3d z="-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786914" y="1238360"/>
              <a:ext cx="994228" cy="308167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scene3d>
              <a:camera prst="isometricOffAxis2Right">
                <a:rot lat="1200002" lon="17399997" rev="21593999"/>
              </a:camera>
              <a:lightRig rig="threePt" dir="t"/>
            </a:scene3d>
            <a:sp3d z="-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358741" y="1553029"/>
              <a:ext cx="1161146" cy="308167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scene3d>
              <a:camera prst="isometricOffAxis2Right">
                <a:rot lat="1200000" lon="17400000" rev="21594000"/>
              </a:camera>
              <a:lightRig rig="threePt" dir="t"/>
            </a:scene3d>
            <a:sp3d z="-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Cube 10"/>
          <p:cNvSpPr/>
          <p:nvPr/>
        </p:nvSpPr>
        <p:spPr>
          <a:xfrm>
            <a:off x="235055" y="2679164"/>
            <a:ext cx="3181691" cy="1740613"/>
          </a:xfrm>
          <a:prstGeom prst="cube">
            <a:avLst>
              <a:gd name="adj" fmla="val 48569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5479576" y="1100079"/>
            <a:ext cx="1582057" cy="769257"/>
          </a:xfrm>
          <a:prstGeom prst="rect">
            <a:avLst/>
          </a:prstGeom>
          <a:solidFill>
            <a:srgbClr val="F67E1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dkEdge">
            <a:bevelT w="88900" h="3048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rabia" panose="020B7200000000000000" pitchFamily="34" charset="0"/>
                <a:ea typeface="+mn-ea"/>
                <a:cs typeface="+mn-cs"/>
              </a:rPr>
              <a:t>Play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.VnArabia" panose="020B7200000000000000" pitchFamily="34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56935" y="195247"/>
            <a:ext cx="8506265" cy="923330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 smtClean="0">
                <a:ln w="0"/>
                <a:solidFill>
                  <a:srgbClr val="FFFF00"/>
                </a:solidFill>
                <a:effectLst/>
                <a:uLnTx/>
                <a:uFillTx/>
                <a:latin typeface="Road Rage" pitchFamily="50" charset="0"/>
                <a:ea typeface="+mn-ea"/>
                <a:cs typeface="+mn-cs"/>
              </a:rPr>
              <a:t>Vì</a:t>
            </a:r>
            <a:r>
              <a:rPr kumimoji="0" lang="en-US" sz="5400" b="0" i="0" u="none" strike="noStrike" kern="1200" cap="none" spc="0" normalizeH="0" noProof="0" dirty="0" smtClean="0">
                <a:ln w="0"/>
                <a:solidFill>
                  <a:srgbClr val="FFFF00"/>
                </a:solidFill>
                <a:effectLst/>
                <a:uLnTx/>
                <a:uFillTx/>
                <a:latin typeface="Road Rage" pitchFamily="50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 smtClean="0">
                <a:ln w="0"/>
                <a:solidFill>
                  <a:srgbClr val="FFFF00"/>
                </a:solidFill>
                <a:effectLst/>
                <a:uLnTx/>
                <a:uFillTx/>
                <a:latin typeface="Road Rage" pitchFamily="50" charset="0"/>
                <a:ea typeface="+mn-ea"/>
                <a:cs typeface="+mn-cs"/>
              </a:rPr>
              <a:t>miền</a:t>
            </a:r>
            <a:r>
              <a:rPr kumimoji="0" lang="en-US" sz="5400" b="0" i="0" u="none" strike="noStrike" kern="1200" cap="none" spc="0" normalizeH="0" noProof="0" dirty="0" smtClean="0">
                <a:ln w="0"/>
                <a:solidFill>
                  <a:srgbClr val="FFFF00"/>
                </a:solidFill>
                <a:effectLst/>
                <a:uLnTx/>
                <a:uFillTx/>
                <a:latin typeface="Road Rage" pitchFamily="50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 smtClean="0">
                <a:ln w="0"/>
                <a:solidFill>
                  <a:srgbClr val="FFFF00"/>
                </a:solidFill>
                <a:effectLst/>
                <a:uLnTx/>
                <a:uFillTx/>
                <a:latin typeface="Road Rage" pitchFamily="50" charset="0"/>
                <a:ea typeface="+mn-ea"/>
                <a:cs typeface="+mn-cs"/>
              </a:rPr>
              <a:t>trung</a:t>
            </a:r>
            <a:r>
              <a:rPr kumimoji="0" lang="en-US" sz="5400" b="0" i="0" u="none" strike="noStrike" kern="1200" cap="none" spc="0" normalizeH="0" noProof="0" dirty="0" smtClean="0">
                <a:ln w="0"/>
                <a:solidFill>
                  <a:srgbClr val="FFFF00"/>
                </a:solidFill>
                <a:effectLst/>
                <a:uLnTx/>
                <a:uFillTx/>
                <a:latin typeface="Road Rage" pitchFamily="50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 smtClean="0">
                <a:ln w="0"/>
                <a:solidFill>
                  <a:srgbClr val="FFFF00"/>
                </a:solidFill>
                <a:effectLst/>
                <a:uLnTx/>
                <a:uFillTx/>
                <a:latin typeface="Road Rage" pitchFamily="50" charset="0"/>
                <a:ea typeface="+mn-ea"/>
                <a:cs typeface="+mn-cs"/>
              </a:rPr>
              <a:t>ruột</a:t>
            </a:r>
            <a:r>
              <a:rPr kumimoji="0" lang="en-US" sz="5400" b="0" i="0" u="none" strike="noStrike" kern="1200" cap="none" spc="0" normalizeH="0" noProof="0" dirty="0" smtClean="0">
                <a:ln w="0"/>
                <a:solidFill>
                  <a:srgbClr val="FFFF00"/>
                </a:solidFill>
                <a:effectLst/>
                <a:uLnTx/>
                <a:uFillTx/>
                <a:latin typeface="Road Rage" pitchFamily="50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 smtClean="0">
                <a:ln w="0"/>
                <a:solidFill>
                  <a:srgbClr val="FFFF00"/>
                </a:solidFill>
                <a:effectLst/>
                <a:uLnTx/>
                <a:uFillTx/>
                <a:latin typeface="Road Rage" pitchFamily="50" charset="0"/>
                <a:ea typeface="+mn-ea"/>
                <a:cs typeface="+mn-cs"/>
              </a:rPr>
              <a:t>thịt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srgbClr val="FFFF00"/>
              </a:solidFill>
              <a:effectLst/>
              <a:uLnTx/>
              <a:uFillTx/>
              <a:latin typeface="Road Rage" pitchFamily="50" charset="0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775449" y="2402006"/>
            <a:ext cx="8084456" cy="4045768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học sinh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 chọn 1 hộp quà bất kì.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56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-0.00104 -0.17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86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ô1"/>
          <p:cNvGrpSpPr/>
          <p:nvPr/>
        </p:nvGrpSpPr>
        <p:grpSpPr>
          <a:xfrm>
            <a:off x="622485" y="4834294"/>
            <a:ext cx="1934681" cy="1764973"/>
            <a:chOff x="4644572" y="1175657"/>
            <a:chExt cx="4136570" cy="3773714"/>
          </a:xfrm>
        </p:grpSpPr>
        <p:sp>
          <p:nvSpPr>
            <p:cNvPr id="26" name="Cube 25"/>
            <p:cNvSpPr/>
            <p:nvPr/>
          </p:nvSpPr>
          <p:spPr>
            <a:xfrm>
              <a:off x="4644572" y="1175657"/>
              <a:ext cx="3773714" cy="3773714"/>
            </a:xfrm>
            <a:prstGeom prst="cub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644572" y="2119086"/>
              <a:ext cx="957941" cy="28302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602513" y="2119085"/>
              <a:ext cx="914399" cy="283028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516912" y="2119085"/>
              <a:ext cx="943430" cy="28302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159172" y="1886858"/>
              <a:ext cx="914400" cy="299923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scene3d>
              <a:camera prst="isometricOffAxis2Right">
                <a:rot lat="1080000" lon="17400000" rev="0"/>
              </a:camera>
              <a:lightRig rig="threePt" dir="t"/>
            </a:scene3d>
            <a:sp3d z="-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786914" y="1238360"/>
              <a:ext cx="994228" cy="308167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scene3d>
              <a:camera prst="isometricOffAxis2Right">
                <a:rot lat="1200002" lon="17399997" rev="21593999"/>
              </a:camera>
              <a:lightRig rig="threePt" dir="t"/>
            </a:scene3d>
            <a:sp3d z="-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358741" y="1553029"/>
              <a:ext cx="1161146" cy="308167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scene3d>
              <a:camera prst="isometricOffAxis2Right">
                <a:rot lat="1200000" lon="17400000" rev="21594000"/>
              </a:camera>
              <a:lightRig rig="threePt" dir="t"/>
            </a:scene3d>
            <a:sp3d z="-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Cube 39"/>
          <p:cNvSpPr/>
          <p:nvPr/>
        </p:nvSpPr>
        <p:spPr>
          <a:xfrm>
            <a:off x="606611" y="4543796"/>
            <a:ext cx="1774015" cy="971754"/>
          </a:xfrm>
          <a:prstGeom prst="cube">
            <a:avLst>
              <a:gd name="adj" fmla="val 48569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4" name="ô4"/>
          <p:cNvGrpSpPr/>
          <p:nvPr/>
        </p:nvGrpSpPr>
        <p:grpSpPr>
          <a:xfrm>
            <a:off x="8468365" y="4408692"/>
            <a:ext cx="2119563" cy="2115190"/>
            <a:chOff x="6720581" y="595828"/>
            <a:chExt cx="3105591" cy="2833172"/>
          </a:xfrm>
        </p:grpSpPr>
        <p:sp>
          <p:nvSpPr>
            <p:cNvPr id="42" name="Cube 41"/>
            <p:cNvSpPr/>
            <p:nvPr/>
          </p:nvSpPr>
          <p:spPr>
            <a:xfrm>
              <a:off x="6720581" y="595828"/>
              <a:ext cx="2833172" cy="2833172"/>
            </a:xfrm>
            <a:prstGeom prst="cub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720581" y="1304121"/>
              <a:ext cx="719188" cy="212487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439769" y="1304121"/>
              <a:ext cx="686499" cy="212487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126268" y="1304121"/>
              <a:ext cx="708294" cy="212487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8608454" y="1129773"/>
              <a:ext cx="686499" cy="2251717"/>
            </a:xfrm>
            <a:prstGeom prst="rect">
              <a:avLst/>
            </a:prstGeom>
            <a:solidFill>
              <a:srgbClr val="3E1B59"/>
            </a:solidFill>
            <a:ln>
              <a:noFill/>
            </a:ln>
            <a:scene3d>
              <a:camera prst="isometricOffAxis2Right">
                <a:rot lat="1080000" lon="17400000" rev="0"/>
              </a:camera>
              <a:lightRig rig="threePt" dir="t"/>
            </a:scene3d>
            <a:sp3d z="-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9079741" y="642903"/>
              <a:ext cx="746431" cy="2313612"/>
            </a:xfrm>
            <a:prstGeom prst="rect">
              <a:avLst/>
            </a:prstGeom>
            <a:solidFill>
              <a:srgbClr val="3E1B59"/>
            </a:solidFill>
            <a:ln>
              <a:noFill/>
            </a:ln>
            <a:scene3d>
              <a:camera prst="isometricOffAxis2Right">
                <a:rot lat="1200002" lon="17399997" rev="21593999"/>
              </a:camera>
              <a:lightRig rig="threePt" dir="t"/>
            </a:scene3d>
            <a:sp3d z="-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758283" y="879146"/>
              <a:ext cx="871748" cy="231361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scene3d>
              <a:camera prst="isometricOffAxis2Right">
                <a:rot lat="1200000" lon="17400000" rev="21594000"/>
              </a:camera>
              <a:lightRig rig="threePt" dir="t"/>
            </a:scene3d>
            <a:sp3d z="-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ô2"/>
          <p:cNvGrpSpPr/>
          <p:nvPr/>
        </p:nvGrpSpPr>
        <p:grpSpPr>
          <a:xfrm>
            <a:off x="3118028" y="4789741"/>
            <a:ext cx="1991740" cy="1817027"/>
            <a:chOff x="1667643" y="3901051"/>
            <a:chExt cx="3105591" cy="2833172"/>
          </a:xfrm>
        </p:grpSpPr>
        <p:sp>
          <p:nvSpPr>
            <p:cNvPr id="51" name="Cube 50"/>
            <p:cNvSpPr/>
            <p:nvPr/>
          </p:nvSpPr>
          <p:spPr>
            <a:xfrm>
              <a:off x="1667643" y="3901051"/>
              <a:ext cx="2833172" cy="2833172"/>
            </a:xfrm>
            <a:prstGeom prst="cub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667643" y="4609344"/>
              <a:ext cx="719188" cy="2124879"/>
            </a:xfrm>
            <a:prstGeom prst="rect">
              <a:avLst/>
            </a:prstGeom>
            <a:solidFill>
              <a:srgbClr val="1FDC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386831" y="4609344"/>
              <a:ext cx="686499" cy="212487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073330" y="4609344"/>
              <a:ext cx="708294" cy="2124879"/>
            </a:xfrm>
            <a:prstGeom prst="rect">
              <a:avLst/>
            </a:prstGeom>
            <a:solidFill>
              <a:srgbClr val="1FDC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555516" y="4434996"/>
              <a:ext cx="686499" cy="2251717"/>
            </a:xfrm>
            <a:prstGeom prst="rect">
              <a:avLst/>
            </a:prstGeom>
            <a:solidFill>
              <a:srgbClr val="0D917B"/>
            </a:solidFill>
            <a:ln>
              <a:noFill/>
            </a:ln>
            <a:scene3d>
              <a:camera prst="isometricOffAxis2Right">
                <a:rot lat="1080000" lon="17400000" rev="0"/>
              </a:camera>
              <a:lightRig rig="threePt" dir="t"/>
            </a:scene3d>
            <a:sp3d z="-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026803" y="3948126"/>
              <a:ext cx="746431" cy="2313612"/>
            </a:xfrm>
            <a:prstGeom prst="rect">
              <a:avLst/>
            </a:prstGeom>
            <a:solidFill>
              <a:srgbClr val="0D917B"/>
            </a:solidFill>
            <a:ln>
              <a:noFill/>
            </a:ln>
            <a:scene3d>
              <a:camera prst="isometricOffAxis2Right">
                <a:rot lat="1200002" lon="17399997" rev="21593999"/>
              </a:camera>
              <a:lightRig rig="threePt" dir="t"/>
            </a:scene3d>
            <a:sp3d z="-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705345" y="4184369"/>
              <a:ext cx="871748" cy="231361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scene3d>
              <a:camera prst="isometricOffAxis2Right">
                <a:rot lat="1200000" lon="17400000" rev="21594000"/>
              </a:camera>
              <a:lightRig rig="threePt" dir="t"/>
            </a:scene3d>
            <a:sp3d z="-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ô3"/>
          <p:cNvGrpSpPr/>
          <p:nvPr/>
        </p:nvGrpSpPr>
        <p:grpSpPr>
          <a:xfrm>
            <a:off x="5649665" y="4671486"/>
            <a:ext cx="2083327" cy="1900579"/>
            <a:chOff x="6524440" y="3853975"/>
            <a:chExt cx="3105591" cy="2833172"/>
          </a:xfrm>
        </p:grpSpPr>
        <p:sp>
          <p:nvSpPr>
            <p:cNvPr id="60" name="Cube 59"/>
            <p:cNvSpPr/>
            <p:nvPr/>
          </p:nvSpPr>
          <p:spPr>
            <a:xfrm>
              <a:off x="6524440" y="3853975"/>
              <a:ext cx="2833172" cy="2833172"/>
            </a:xfrm>
            <a:prstGeom prst="cub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524440" y="4562268"/>
              <a:ext cx="719188" cy="2124879"/>
            </a:xfrm>
            <a:prstGeom prst="rect">
              <a:avLst/>
            </a:prstGeom>
            <a:solidFill>
              <a:srgbClr val="261D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243628" y="4562268"/>
              <a:ext cx="686499" cy="212487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930127" y="4562268"/>
              <a:ext cx="708294" cy="2124879"/>
            </a:xfrm>
            <a:prstGeom prst="rect">
              <a:avLst/>
            </a:prstGeom>
            <a:solidFill>
              <a:srgbClr val="261D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412313" y="4387920"/>
              <a:ext cx="686499" cy="2251717"/>
            </a:xfrm>
            <a:prstGeom prst="rect">
              <a:avLst/>
            </a:prstGeom>
            <a:solidFill>
              <a:srgbClr val="0A216C"/>
            </a:solidFill>
            <a:ln>
              <a:noFill/>
            </a:ln>
            <a:scene3d>
              <a:camera prst="isometricOffAxis2Right">
                <a:rot lat="1080000" lon="17400000" rev="0"/>
              </a:camera>
              <a:lightRig rig="threePt" dir="t"/>
            </a:scene3d>
            <a:sp3d z="-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8883600" y="3901050"/>
              <a:ext cx="746431" cy="2313612"/>
            </a:xfrm>
            <a:prstGeom prst="rect">
              <a:avLst/>
            </a:prstGeom>
            <a:solidFill>
              <a:srgbClr val="0A216C"/>
            </a:solidFill>
            <a:ln>
              <a:noFill/>
            </a:ln>
            <a:scene3d>
              <a:camera prst="isometricOffAxis2Right">
                <a:rot lat="1200002" lon="17399997" rev="21593999"/>
              </a:camera>
              <a:lightRig rig="threePt" dir="t"/>
            </a:scene3d>
            <a:sp3d z="-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562142" y="4137293"/>
              <a:ext cx="871748" cy="231361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scene3d>
              <a:camera prst="isometricOffAxis2Right">
                <a:rot lat="1200000" lon="17400000" rev="21594000"/>
              </a:camera>
              <a:lightRig rig="threePt" dir="t"/>
            </a:scene3d>
            <a:sp3d z="-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Cube 68"/>
          <p:cNvSpPr/>
          <p:nvPr/>
        </p:nvSpPr>
        <p:spPr>
          <a:xfrm>
            <a:off x="8463412" y="4252006"/>
            <a:ext cx="1943542" cy="1164575"/>
          </a:xfrm>
          <a:prstGeom prst="cube">
            <a:avLst>
              <a:gd name="adj" fmla="val 48569"/>
            </a:avLst>
          </a:prstGeom>
          <a:solidFill>
            <a:srgbClr val="F8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0" name="Cube 69"/>
          <p:cNvSpPr/>
          <p:nvPr/>
        </p:nvSpPr>
        <p:spPr>
          <a:xfrm>
            <a:off x="3103855" y="4496925"/>
            <a:ext cx="1826334" cy="1000413"/>
          </a:xfrm>
          <a:prstGeom prst="cube">
            <a:avLst>
              <a:gd name="adj" fmla="val 48569"/>
            </a:avLst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Cube 70"/>
          <p:cNvSpPr/>
          <p:nvPr/>
        </p:nvSpPr>
        <p:spPr>
          <a:xfrm>
            <a:off x="5635250" y="4408692"/>
            <a:ext cx="1910314" cy="1046415"/>
          </a:xfrm>
          <a:prstGeom prst="cube">
            <a:avLst>
              <a:gd name="adj" fmla="val 4856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1488" y="469289"/>
            <a:ext cx="43161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 cap="none" spc="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iền Trung ruột thịt</a:t>
            </a:r>
            <a:endParaRPr lang="en-US" sz="3200" b="1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Áo phông nam Adidas chính hãng, áo nam cao cấp » vpfashion.v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42" b="9833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71" t="5457" r="10711" b="5471"/>
          <a:stretch/>
        </p:blipFill>
        <p:spPr bwMode="auto">
          <a:xfrm>
            <a:off x="3224513" y="3852036"/>
            <a:ext cx="1492264" cy="105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op 5 đôi giày bền nhất T8/202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81" b="99830" l="2352" r="981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84" t="6910" r="6445" b="9074"/>
          <a:stretch/>
        </p:blipFill>
        <p:spPr bwMode="auto">
          <a:xfrm>
            <a:off x="5629146" y="3870370"/>
            <a:ext cx="1620884" cy="99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ùng Mì Gói Hảo Hảo Hương Vị Tôm Chua Cay (30 Gói/Thùng) | Tiki.v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167" r="98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5417" r="878" b="15388"/>
          <a:stretch/>
        </p:blipFill>
        <p:spPr bwMode="auto">
          <a:xfrm>
            <a:off x="8779003" y="3628378"/>
            <a:ext cx="1391366" cy="115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hlinkClick r:id="rId10" action="ppaction://hlinksldjump"/>
          </p:cNvPr>
          <p:cNvSpPr/>
          <p:nvPr/>
        </p:nvSpPr>
        <p:spPr>
          <a:xfrm>
            <a:off x="3328560" y="1251492"/>
            <a:ext cx="681624" cy="656123"/>
          </a:xfrm>
          <a:prstGeom prst="ellipse">
            <a:avLst/>
          </a:prstGeom>
          <a:solidFill>
            <a:srgbClr val="FFFF0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8" name="Oval 57">
            <a:hlinkClick r:id="rId11" action="ppaction://hlinksldjump"/>
          </p:cNvPr>
          <p:cNvSpPr/>
          <p:nvPr/>
        </p:nvSpPr>
        <p:spPr>
          <a:xfrm>
            <a:off x="4527409" y="1231633"/>
            <a:ext cx="681624" cy="656123"/>
          </a:xfrm>
          <a:prstGeom prst="ellipse">
            <a:avLst/>
          </a:prstGeom>
          <a:solidFill>
            <a:srgbClr val="FFFF0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9" name="Oval 58">
            <a:hlinkClick r:id="rId12" action="ppaction://hlinksldjump"/>
          </p:cNvPr>
          <p:cNvSpPr/>
          <p:nvPr/>
        </p:nvSpPr>
        <p:spPr>
          <a:xfrm>
            <a:off x="5635250" y="1199057"/>
            <a:ext cx="681624" cy="656123"/>
          </a:xfrm>
          <a:prstGeom prst="ellipse">
            <a:avLst/>
          </a:prstGeom>
          <a:solidFill>
            <a:srgbClr val="FFFF0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7" name="Oval 66">
            <a:hlinkClick r:id="rId13" action="ppaction://hlinksldjump"/>
          </p:cNvPr>
          <p:cNvSpPr/>
          <p:nvPr/>
        </p:nvSpPr>
        <p:spPr>
          <a:xfrm>
            <a:off x="6777769" y="1199057"/>
            <a:ext cx="681624" cy="656123"/>
          </a:xfrm>
          <a:prstGeom prst="ellipse">
            <a:avLst/>
          </a:prstGeom>
          <a:solidFill>
            <a:srgbClr val="FFFF0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5" name="Picture 4" descr="Sách giáo khoa 5 - Nhà sách Lan Hươ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927" b="94861" l="45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70" b="7853"/>
          <a:stretch/>
        </p:blipFill>
        <p:spPr bwMode="auto">
          <a:xfrm>
            <a:off x="616699" y="3402429"/>
            <a:ext cx="1588960" cy="159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>
            <a:hlinkClick r:id="rId16" action="ppaction://hlinksldjump"/>
          </p:cNvPr>
          <p:cNvSpPr/>
          <p:nvPr/>
        </p:nvSpPr>
        <p:spPr>
          <a:xfrm>
            <a:off x="10587928" y="5615010"/>
            <a:ext cx="1061638" cy="8734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3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-1.11111E-6 L -3.33333E-6 -0.07222 " pathEditMode="relative" rAng="0" ptsTypes="AA">
                                      <p:cBhvr>
                                        <p:cTn id="14" dur="11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5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563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563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563" fill="hold">
                                          <p:stCondLst>
                                            <p:cond delay="16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-0.00105 -0.1733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0.00156 -0.1895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9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48148E-6 L -0.00026 -0.1819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9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0.00091 -0.1895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49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2" grpId="0"/>
      <p:bldP spid="2" grpId="1"/>
      <p:bldP spid="3" grpId="0" animBg="1"/>
      <p:bldP spid="58" grpId="0" animBg="1"/>
      <p:bldP spid="59" grpId="0" animBg="1"/>
      <p:bldP spid="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400000">
            <a:off x="10175683" y="5899464"/>
            <a:ext cx="1695365" cy="33661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7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>
            <a:off x="9867897" y="5220086"/>
            <a:ext cx="2310938" cy="899514"/>
          </a:xfrm>
          <a:prstGeom prst="homePlate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5" y="3964411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86546" y="5248246"/>
            <a:ext cx="880161" cy="843194"/>
          </a:xfrm>
          <a:prstGeom prst="rect">
            <a:avLst/>
          </a:prstGeom>
        </p:spPr>
      </p:pic>
      <p:sp>
        <p:nvSpPr>
          <p:cNvPr id="25" name="Cube 24"/>
          <p:cNvSpPr/>
          <p:nvPr/>
        </p:nvSpPr>
        <p:spPr>
          <a:xfrm rot="16200000" flipH="1">
            <a:off x="4356736" y="-2213752"/>
            <a:ext cx="4186685" cy="10891859"/>
          </a:xfrm>
          <a:prstGeom prst="cube">
            <a:avLst>
              <a:gd name="adj" fmla="val 0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2933700" y="75065"/>
            <a:ext cx="19056" cy="968704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9067800" y="1"/>
            <a:ext cx="12800" cy="1063769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195807" y="1"/>
            <a:ext cx="33543" cy="1043768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32" name="Flowchart: Terminator 31"/>
          <p:cNvSpPr/>
          <p:nvPr/>
        </p:nvSpPr>
        <p:spPr>
          <a:xfrm rot="5400000">
            <a:off x="5670364" y="-3754838"/>
            <a:ext cx="818866" cy="8328543"/>
          </a:xfrm>
          <a:prstGeom prst="flowChartTerminator">
            <a:avLst/>
          </a:prstGeom>
          <a:ln w="762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119632" y="-84277"/>
            <a:ext cx="36487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1</a:t>
            </a:r>
            <a:endParaRPr kumimoji="0" lang="en-US" sz="54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84782" y="1305062"/>
            <a:ext cx="10787462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</a:rPr>
              <a:t>So</a:t>
            </a:r>
            <a:r>
              <a:rPr kumimoji="0" lang="en-US" sz="4800" b="1" i="0" u="none" strike="noStrike" kern="1200" cap="none" spc="0" normalizeH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</a:rPr>
              <a:t> sánh hai số thập phân: </a:t>
            </a:r>
            <a:r>
              <a:rPr lang="en-US" sz="4800" b="1" baseline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/>
              </a:rPr>
              <a:t>90,6</a:t>
            </a:r>
            <a:r>
              <a:rPr lang="en-US" sz="48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/>
              </a:rPr>
              <a:t> và 89,6</a:t>
            </a:r>
            <a:endParaRPr kumimoji="0" lang="en-US" sz="48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7030A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255880" y="3396313"/>
            <a:ext cx="70762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 dirty="0" smtClean="0">
                <a:latin typeface="Times New Roman" panose="02020603050405020304" pitchFamily="18" charset="0"/>
              </a:rPr>
              <a:t>Phần nguyên : 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85874" y="2417097"/>
            <a:ext cx="1688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Calibri "/>
              </a:rPr>
              <a:t>89</a:t>
            </a:r>
            <a:endParaRPr lang="en-US" sz="5400" b="1" dirty="0">
              <a:solidFill>
                <a:srgbClr val="FF0000"/>
              </a:solidFill>
              <a:latin typeface="Calibri 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18238" y="2408915"/>
            <a:ext cx="1688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Calibri "/>
              </a:rPr>
              <a:t>90</a:t>
            </a:r>
            <a:endParaRPr lang="en-US" sz="5400" b="1" dirty="0">
              <a:solidFill>
                <a:srgbClr val="FF0000"/>
              </a:solidFill>
              <a:latin typeface="Calibri "/>
            </a:endParaRPr>
          </a:p>
        </p:txBody>
      </p:sp>
      <p:sp>
        <p:nvSpPr>
          <p:cNvPr id="22" name="Cube 21"/>
          <p:cNvSpPr/>
          <p:nvPr/>
        </p:nvSpPr>
        <p:spPr>
          <a:xfrm rot="16200000" flipH="1">
            <a:off x="6250670" y="1438931"/>
            <a:ext cx="655687" cy="2827502"/>
          </a:xfrm>
          <a:prstGeom prst="cube">
            <a:avLst>
              <a:gd name="adj" fmla="val 0"/>
            </a:avLst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026390" y="2352764"/>
            <a:ext cx="3305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90,6 &gt; 89,6</a:t>
            </a:r>
            <a:endParaRPr kumimoji="0" lang="en-US" sz="54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253557" y="3333237"/>
            <a:ext cx="6864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&gt;</a:t>
            </a:r>
            <a:endParaRPr kumimoji="0" lang="en-US" sz="5400" b="1" i="0" u="none" strike="noStrike" kern="1200" cap="none" spc="0" normalizeH="0" baseline="0" noProof="0" dirty="0">
              <a:ln w="10160">
                <a:noFill/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253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0065 0.1409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00195 0.1386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  <p:bldP spid="21" grpId="0"/>
      <p:bldP spid="37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400000">
            <a:off x="10175683" y="5899464"/>
            <a:ext cx="1695365" cy="33661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7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>
            <a:off x="9867897" y="5220086"/>
            <a:ext cx="2310938" cy="899514"/>
          </a:xfrm>
          <a:prstGeom prst="homePlate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5" y="3964411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86546" y="5248246"/>
            <a:ext cx="880161" cy="843194"/>
          </a:xfrm>
          <a:prstGeom prst="rect">
            <a:avLst/>
          </a:prstGeom>
        </p:spPr>
      </p:pic>
      <p:sp>
        <p:nvSpPr>
          <p:cNvPr id="25" name="Cube 24"/>
          <p:cNvSpPr/>
          <p:nvPr/>
        </p:nvSpPr>
        <p:spPr>
          <a:xfrm rot="16200000" flipH="1">
            <a:off x="3869471" y="-2213953"/>
            <a:ext cx="4280277" cy="10891859"/>
          </a:xfrm>
          <a:prstGeom prst="cube">
            <a:avLst>
              <a:gd name="adj" fmla="val 0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2933700" y="75065"/>
            <a:ext cx="19056" cy="968704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9067800" y="1"/>
            <a:ext cx="12800" cy="1063769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195807" y="1"/>
            <a:ext cx="33543" cy="1043768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32" name="Flowchart: Terminator 31"/>
          <p:cNvSpPr/>
          <p:nvPr/>
        </p:nvSpPr>
        <p:spPr>
          <a:xfrm rot="5400000">
            <a:off x="5757292" y="-3697187"/>
            <a:ext cx="818866" cy="8328543"/>
          </a:xfrm>
          <a:prstGeom prst="flowChartTerminator">
            <a:avLst/>
          </a:prstGeom>
          <a:ln w="762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126234" y="-30052"/>
            <a:ext cx="36487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2</a:t>
            </a:r>
            <a:endParaRPr kumimoji="0" lang="en-US" sz="54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818713" y="1935091"/>
            <a:ext cx="69602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&gt;</a:t>
            </a:r>
            <a:endParaRPr kumimoji="0" lang="en-US" sz="80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95463" y="1240269"/>
            <a:ext cx="9881168" cy="203132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/>
              </a:rPr>
              <a:t>Điền dấu &lt;; &gt; ; = vào chỗ chấm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84,2</a:t>
            </a:r>
            <a:r>
              <a:rPr kumimoji="0" lang="en-US" sz="6600" b="1" i="0" u="none" strike="noStrike" kern="1200" cap="none" spc="0" normalizeH="0" noProof="0" dirty="0" smtClean="0">
                <a:ln w="10160">
                  <a:solidFill>
                    <a:srgbClr val="4472C4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smtClean="0">
                <a:ln w="10160">
                  <a:solidFill>
                    <a:srgbClr val="4472C4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en-US" sz="4400" i="0" u="none" strike="noStrike" kern="1200" cap="none" spc="0" normalizeH="0" noProof="0" dirty="0" smtClean="0">
                <a:ln w="10160">
                  <a:solidFill>
                    <a:srgbClr val="4472C4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......</a:t>
            </a:r>
            <a:r>
              <a:rPr kumimoji="0" lang="en-US" sz="6600" b="1" i="0" u="none" strike="noStrike" kern="1200" cap="none" spc="0" normalizeH="0" noProof="0" dirty="0" smtClean="0">
                <a:ln w="10160">
                  <a:solidFill>
                    <a:srgbClr val="4472C4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84,19</a:t>
            </a:r>
            <a:endParaRPr kumimoji="0" lang="en-US" sz="66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75012" y="2113959"/>
            <a:ext cx="104387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>
              <a:defRPr/>
            </a:pPr>
            <a:r>
              <a:rPr lang="en-US" sz="66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84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842862" y="2163922"/>
            <a:ext cx="104387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>
              <a:defRPr/>
            </a:pPr>
            <a:r>
              <a:rPr lang="en-US" sz="66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84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983039" y="3163533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>
              <a:defRPr/>
            </a:pPr>
            <a:r>
              <a:rPr lang="en-US" sz="6600" b="1" dirty="0" smtClean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en-US" sz="6600" b="1" dirty="0">
              <a:ln w="10160">
                <a:noFill/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759210" y="3086330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>
              <a:defRPr/>
            </a:pPr>
            <a:r>
              <a:rPr lang="en-US" sz="6600" b="1" dirty="0" smtClean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en-US" sz="6600" b="1" dirty="0">
              <a:ln w="10160">
                <a:noFill/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778794" y="4194326"/>
            <a:ext cx="1022761" cy="0"/>
          </a:xfrm>
          <a:prstGeom prst="line">
            <a:avLst/>
          </a:prstGeom>
          <a:ln w="38100">
            <a:solidFill>
              <a:srgbClr val="0A21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778794" y="4111126"/>
            <a:ext cx="104387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>
              <a:defRPr/>
            </a:pPr>
            <a:r>
              <a:rPr lang="en-US" sz="6600" b="1" dirty="0" smtClean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10</a:t>
            </a:r>
            <a:endParaRPr lang="en-US" sz="6600" b="1" dirty="0">
              <a:ln w="10160">
                <a:noFill/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22171" y="4112090"/>
            <a:ext cx="104387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>
              <a:defRPr/>
            </a:pPr>
            <a:r>
              <a:rPr lang="en-US" sz="6600" b="1" dirty="0" smtClean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10</a:t>
            </a:r>
            <a:endParaRPr lang="en-US" sz="6600" b="1" dirty="0">
              <a:ln w="10160">
                <a:noFill/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7622171" y="4112090"/>
            <a:ext cx="1022761" cy="0"/>
          </a:xfrm>
          <a:prstGeom prst="line">
            <a:avLst/>
          </a:prstGeom>
          <a:ln w="38100">
            <a:solidFill>
              <a:srgbClr val="0A21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6245437" y="3485919"/>
            <a:ext cx="6447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>
              <a:defRPr/>
            </a:pPr>
            <a:r>
              <a:rPr lang="en-US" sz="7200" b="1" dirty="0" smtClean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&gt;</a:t>
            </a:r>
            <a:endParaRPr lang="en-US" sz="7200" b="1" dirty="0">
              <a:ln w="10160">
                <a:noFill/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09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2" grpId="0" animBg="1"/>
      <p:bldP spid="34" grpId="0"/>
      <p:bldP spid="37" grpId="0"/>
      <p:bldP spid="39" grpId="0"/>
      <p:bldP spid="19" grpId="0"/>
      <p:bldP spid="20" grpId="0"/>
      <p:bldP spid="21" grpId="0"/>
      <p:bldP spid="22" grpId="0"/>
      <p:bldP spid="27" grpId="0"/>
      <p:bldP spid="28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400000">
            <a:off x="10175683" y="5899464"/>
            <a:ext cx="1695365" cy="33661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7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>
            <a:off x="9867897" y="5220086"/>
            <a:ext cx="2310938" cy="899514"/>
          </a:xfrm>
          <a:prstGeom prst="homePlate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5" y="3964411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86546" y="5248246"/>
            <a:ext cx="880161" cy="843194"/>
          </a:xfrm>
          <a:prstGeom prst="rect">
            <a:avLst/>
          </a:prstGeom>
        </p:spPr>
      </p:pic>
      <p:sp>
        <p:nvSpPr>
          <p:cNvPr id="25" name="Cube 24"/>
          <p:cNvSpPr/>
          <p:nvPr/>
        </p:nvSpPr>
        <p:spPr>
          <a:xfrm rot="16200000" flipH="1">
            <a:off x="4352102" y="-2266475"/>
            <a:ext cx="4348421" cy="10891863"/>
          </a:xfrm>
          <a:prstGeom prst="cube">
            <a:avLst>
              <a:gd name="adj" fmla="val 0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2933700" y="75065"/>
            <a:ext cx="19056" cy="968704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9067800" y="1"/>
            <a:ext cx="12800" cy="1063769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195807" y="1"/>
            <a:ext cx="33543" cy="1043768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32" name="Flowchart: Terminator 31"/>
          <p:cNvSpPr/>
          <p:nvPr/>
        </p:nvSpPr>
        <p:spPr>
          <a:xfrm rot="5400000">
            <a:off x="5670364" y="-3754838"/>
            <a:ext cx="818866" cy="8328543"/>
          </a:xfrm>
          <a:prstGeom prst="flowChartTerminator">
            <a:avLst/>
          </a:prstGeom>
          <a:ln w="762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119632" y="-84277"/>
            <a:ext cx="36487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  <a:endParaRPr kumimoji="0" lang="en-US" sz="54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84782" y="1305062"/>
            <a:ext cx="10787462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</a:rPr>
              <a:t>So</a:t>
            </a:r>
            <a:r>
              <a:rPr kumimoji="0" lang="en-US" sz="4800" b="1" i="0" u="none" strike="noStrike" kern="1200" cap="none" spc="0" normalizeH="0" noProof="0" dirty="0" smtClean="0">
                <a:ln w="10160">
                  <a:solidFill>
                    <a:srgbClr val="4472C4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</a:rPr>
              <a:t> sánh hai số thập phân: </a:t>
            </a:r>
            <a:r>
              <a:rPr lang="en-US" sz="4800" b="1" baseline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/>
              </a:rPr>
              <a:t>6,843 và</a:t>
            </a:r>
            <a:r>
              <a:rPr lang="en-US" sz="48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/>
              </a:rPr>
              <a:t> 6,85</a:t>
            </a:r>
            <a:endParaRPr kumimoji="0" lang="en-US" sz="48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7030A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36546" y="2252831"/>
            <a:ext cx="4128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6,843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&lt; </a:t>
            </a:r>
            <a:r>
              <a:rPr kumimoji="0" lang="en-US" sz="5400" b="1" i="0" u="none" strike="noStrike" kern="1200" cap="none" spc="0" normalizeH="0" noProof="0" dirty="0" smtClean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noProof="0" dirty="0" smtClean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6,85</a:t>
            </a:r>
            <a:endParaRPr kumimoji="0" lang="en-US" sz="54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642006" y="226985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en-US" sz="54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173673" y="2251373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en-US" sz="54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177729" y="226985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endParaRPr kumimoji="0" lang="en-US" sz="54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90637" y="2263223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endParaRPr kumimoji="0" lang="en-US" sz="54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452410" y="3087512"/>
            <a:ext cx="561372" cy="9848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>
              <a:defRPr/>
            </a:pPr>
            <a:r>
              <a:rPr lang="en-US" sz="5800" b="1" dirty="0" smtClean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en-US" sz="5800" b="1" dirty="0">
              <a:ln w="10160">
                <a:noFill/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009726" y="3071988"/>
            <a:ext cx="561372" cy="9848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>
              <a:defRPr/>
            </a:pPr>
            <a:r>
              <a:rPr lang="en-US" sz="5800" b="1" dirty="0" smtClean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  <a:endParaRPr lang="en-US" sz="5800" b="1" dirty="0">
              <a:ln w="10160">
                <a:noFill/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119198" y="4096993"/>
            <a:ext cx="1314784" cy="9848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>
              <a:defRPr/>
            </a:pPr>
            <a:r>
              <a:rPr lang="en-US" sz="5800" b="1" dirty="0" smtClean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100</a:t>
            </a:r>
            <a:endParaRPr lang="en-US" sz="5800" b="1" dirty="0">
              <a:ln w="10160">
                <a:noFill/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690637" y="4098977"/>
            <a:ext cx="1314784" cy="9848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>
              <a:defRPr/>
            </a:pPr>
            <a:r>
              <a:rPr lang="en-US" sz="5800" b="1" dirty="0" smtClean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100</a:t>
            </a:r>
            <a:endParaRPr lang="en-US" sz="5800" b="1" dirty="0">
              <a:ln w="10160">
                <a:noFill/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570794" y="3403239"/>
            <a:ext cx="6447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>
              <a:defRPr/>
            </a:pPr>
            <a:r>
              <a:rPr lang="en-US" sz="7200" b="1" dirty="0" smtClean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&lt;</a:t>
            </a:r>
            <a:endParaRPr lang="en-US" sz="7200" b="1" dirty="0">
              <a:ln w="10160">
                <a:noFill/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7622171" y="4112090"/>
            <a:ext cx="1022761" cy="0"/>
          </a:xfrm>
          <a:prstGeom prst="line">
            <a:avLst/>
          </a:prstGeom>
          <a:ln w="38100">
            <a:solidFill>
              <a:srgbClr val="0A21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321701" y="4072397"/>
            <a:ext cx="1022761" cy="0"/>
          </a:xfrm>
          <a:prstGeom prst="line">
            <a:avLst/>
          </a:prstGeom>
          <a:ln w="38100">
            <a:solidFill>
              <a:srgbClr val="0A21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54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0" grpId="0"/>
      <p:bldP spid="41" grpId="0"/>
      <p:bldP spid="42" grpId="0"/>
      <p:bldP spid="43" grpId="0"/>
      <p:bldP spid="46" grpId="0"/>
      <p:bldP spid="47" grpId="0"/>
      <p:bldP spid="48" grpId="0"/>
      <p:bldP spid="50" grpId="0"/>
      <p:bldP spid="5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787</Words>
  <Application>Microsoft Office PowerPoint</Application>
  <PresentationFormat>Widescreen</PresentationFormat>
  <Paragraphs>187</Paragraphs>
  <Slides>26</Slides>
  <Notes>6</Notes>
  <HiddenSlides>0</HiddenSlides>
  <MMClips>33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.VnArabia</vt:lpstr>
      <vt:lpstr>Arial</vt:lpstr>
      <vt:lpstr>Calibri</vt:lpstr>
      <vt:lpstr>Calibri </vt:lpstr>
      <vt:lpstr>Calibri Light</vt:lpstr>
      <vt:lpstr>Road Rage</vt:lpstr>
      <vt:lpstr>Tahoma</vt:lpstr>
      <vt:lpstr>Times New Roman</vt:lpstr>
      <vt:lpstr>Wingdings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6,32 ;  6,023 ;  6,23 ;  6,032 ;  6,203 ; 6,302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166</cp:revision>
  <dcterms:created xsi:type="dcterms:W3CDTF">2020-10-19T13:55:50Z</dcterms:created>
  <dcterms:modified xsi:type="dcterms:W3CDTF">2020-10-27T23:55:23Z</dcterms:modified>
</cp:coreProperties>
</file>