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315" r:id="rId2"/>
    <p:sldId id="316" r:id="rId3"/>
    <p:sldId id="317" r:id="rId4"/>
    <p:sldId id="327" r:id="rId5"/>
    <p:sldId id="319" r:id="rId6"/>
    <p:sldId id="328" r:id="rId7"/>
    <p:sldId id="310" r:id="rId8"/>
    <p:sldId id="311" r:id="rId9"/>
    <p:sldId id="312" r:id="rId10"/>
    <p:sldId id="313" r:id="rId11"/>
    <p:sldId id="314" r:id="rId12"/>
    <p:sldId id="329" r:id="rId13"/>
    <p:sldId id="331" r:id="rId14"/>
    <p:sldId id="330" r:id="rId15"/>
    <p:sldId id="272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6CA"/>
    <a:srgbClr val="07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4" d="100"/>
          <a:sy n="84" d="100"/>
        </p:scale>
        <p:origin x="-75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34938-83A5-4381-ACDA-8BB0830CC37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336BD-17B6-460A-AA76-57B3EB9640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01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/>
          </p:nvPr>
        </p:nvSpPr>
        <p:spPr bwMode="auto">
          <a:xfrm>
            <a:off x="914400" y="4338638"/>
            <a:ext cx="5029200" cy="274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vi-VN" alt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9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5C679F-C92B-40E6-9E81-95006BF547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26B74-1A28-417E-BB36-5C0CBC435E5C}" type="datetimeFigureOut">
              <a:rPr lang="en-US" smtClean="0"/>
              <a:pPr/>
              <a:t>4/26/2021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88721-AB15-4360-B6A7-CA8D823B3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jpeg"/><Relationship Id="rId7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5.jpeg"/><Relationship Id="rId7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8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44450"/>
            <a:ext cx="9115425" cy="6753225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/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sp>
        <p:nvSpPr>
          <p:cNvPr id="26637" name="WordArt 13"/>
          <p:cNvSpPr>
            <a:spLocks noChangeArrowheads="1" noChangeShapeType="1" noTextEdit="1"/>
          </p:cNvSpPr>
          <p:nvPr/>
        </p:nvSpPr>
        <p:spPr bwMode="auto">
          <a:xfrm>
            <a:off x="1295400" y="2000250"/>
            <a:ext cx="6934200" cy="422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00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15" descr="67088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2779713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19"/>
          <p:cNvSpPr>
            <a:spLocks noChangeArrowheads="1" noChangeShapeType="1" noTextEdit="1"/>
          </p:cNvSpPr>
          <p:nvPr/>
        </p:nvSpPr>
        <p:spPr bwMode="auto">
          <a:xfrm>
            <a:off x="3124200" y="3752850"/>
            <a:ext cx="3048000" cy="393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2054" name="WordArt 20"/>
          <p:cNvSpPr>
            <a:spLocks noChangeArrowheads="1" noChangeShapeType="1" noTextEdit="1"/>
          </p:cNvSpPr>
          <p:nvPr/>
        </p:nvSpPr>
        <p:spPr bwMode="auto">
          <a:xfrm>
            <a:off x="3505200" y="4438650"/>
            <a:ext cx="2133600" cy="393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kern="10" dirty="0" err="1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2701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</a:t>
            </a:r>
            <a:r>
              <a:rPr lang="en-US" sz="2701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5</a:t>
            </a:r>
            <a:endParaRPr lang="en-US" sz="2701" kern="10" dirty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</p:txBody>
      </p:sp>
      <p:sp>
        <p:nvSpPr>
          <p:cNvPr id="3084" name="TextBox 2"/>
          <p:cNvSpPr txBox="1">
            <a:spLocks noChangeArrowheads="1"/>
          </p:cNvSpPr>
          <p:nvPr/>
        </p:nvSpPr>
        <p:spPr bwMode="auto">
          <a:xfrm>
            <a:off x="-4100513" y="7072313"/>
            <a:ext cx="8201026" cy="8318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sz="240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LIỆT CHÀO MỪNG CÁC QUÝ THẦY CÔ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sz="240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DỰ GIỜ THĂM LỚP</a:t>
            </a:r>
          </a:p>
        </p:txBody>
      </p:sp>
      <p:sp>
        <p:nvSpPr>
          <p:cNvPr id="2057" name="TextBox 16"/>
          <p:cNvSpPr txBox="1">
            <a:spLocks noChangeArrowheads="1"/>
          </p:cNvSpPr>
          <p:nvPr/>
        </p:nvSpPr>
        <p:spPr bwMode="auto">
          <a:xfrm>
            <a:off x="11113" y="500063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0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GIA THỤY</a:t>
            </a:r>
            <a:endParaRPr lang="en-US" sz="2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WordArt 19"/>
          <p:cNvSpPr>
            <a:spLocks noChangeArrowheads="1" noChangeShapeType="1" noTextEdit="1"/>
          </p:cNvSpPr>
          <p:nvPr/>
        </p:nvSpPr>
        <p:spPr bwMode="auto">
          <a:xfrm>
            <a:off x="3086100" y="5880100"/>
            <a:ext cx="3257550" cy="393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1" kern="1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Giáo viên thực hiện: </a:t>
            </a:r>
            <a:r>
              <a:rPr lang="en-US" sz="2701" kern="10" smtClean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Nguyễn Thu Trang</a:t>
            </a:r>
            <a:endParaRPr lang="en-US" sz="2701" kern="10">
              <a:ln w="9525">
                <a:noFill/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pic>
        <p:nvPicPr>
          <p:cNvPr id="2059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106363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213725" y="165101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8286750" y="600075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3338" y="5891212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WordArt 215"/>
          <p:cNvSpPr>
            <a:spLocks noChangeArrowheads="1" noChangeShapeType="1" noTextEdit="1"/>
          </p:cNvSpPr>
          <p:nvPr/>
        </p:nvSpPr>
        <p:spPr bwMode="auto">
          <a:xfrm>
            <a:off x="1214438" y="1785938"/>
            <a:ext cx="6929437" cy="60007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mừng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quý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thầy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cô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dự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6600" kern="10" dirty="0" err="1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giờ</a:t>
            </a:r>
            <a:r>
              <a:rPr lang="en-US" sz="6600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gũ Hành Sơ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633220"/>
            <a:ext cx="9144000" cy="522478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697" y="209323"/>
            <a:ext cx="8608423" cy="14779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>
                <a:solidFill>
                  <a:srgbClr val="0070C0"/>
                </a:solidFill>
              </a:rPr>
              <a:t>	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Nẵng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nghỉ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 descr="nhung-loi-cam-on-sinh-nhat-hay-nhat-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409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743899" y="280848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743899" y="281563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743899" y="279777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1743899" y="282277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1743899" y="282991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3772" y="866871"/>
            <a:ext cx="8033657" cy="363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960" y="4602855"/>
            <a:ext cx="8033657" cy="1222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 smtClean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409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65"/>
          <p:cNvSpPr txBox="1"/>
          <p:nvPr/>
        </p:nvSpPr>
        <p:spPr bwMode="auto">
          <a:xfrm>
            <a:off x="3145910" y="467542"/>
            <a:ext cx="336771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3333FF"/>
                </a:solidFill>
                <a:latin typeface="Times New Roman" panose="02020603050405020304" pitchFamily="18" charset="0"/>
                <a:cs typeface="+mn-cs"/>
              </a:rPr>
              <a:t>CỦNG CỐ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743899" y="280848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743899" y="281563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743899" y="279777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1743899" y="282277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1743899" y="282991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45036" y="1075877"/>
            <a:ext cx="80597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rgbClr val="0606CA"/>
              </a:solidFill>
            </a:endParaRPr>
          </a:p>
        </p:txBody>
      </p:sp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1322115" y="3217658"/>
            <a:ext cx="91440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FontTx/>
              <a:buAutoNum type="alphaUcPeriod"/>
            </a:pPr>
            <a:r>
              <a:rPr lang="en-US" altLang="vi-VN" dirty="0" smtClean="0">
                <a:cs typeface="Times New Roman" panose="02020603050405020304" pitchFamily="18" charset="0"/>
              </a:rPr>
              <a:t>                                   B</a:t>
            </a:r>
            <a:r>
              <a:rPr lang="en-US" altLang="vi-VN" dirty="0">
                <a:cs typeface="Times New Roman" panose="02020603050405020304" pitchFamily="18" charset="0"/>
              </a:rPr>
              <a:t>. </a:t>
            </a:r>
            <a:r>
              <a:rPr lang="en-US" altLang="vi-VN" dirty="0" smtClean="0">
                <a:cs typeface="Times New Roman" panose="02020603050405020304" pitchFamily="18" charset="0"/>
              </a:rPr>
              <a:t> </a:t>
            </a:r>
            <a:endParaRPr lang="en-US" altLang="vi-VN" dirty="0" smtClean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None/>
            </a:pPr>
            <a:endParaRPr lang="en-US" altLang="vi-VN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dirty="0" smtClean="0">
                <a:cs typeface="Times New Roman" panose="02020603050405020304" pitchFamily="18" charset="0"/>
              </a:rPr>
              <a:t>C</a:t>
            </a:r>
            <a:r>
              <a:rPr lang="en-US" altLang="vi-VN" dirty="0">
                <a:cs typeface="Times New Roman" panose="02020603050405020304" pitchFamily="18" charset="0"/>
              </a:rPr>
              <a:t>. </a:t>
            </a:r>
            <a:r>
              <a:rPr lang="en-US" altLang="vi-VN" dirty="0" smtClean="0">
                <a:cs typeface="Times New Roman" panose="02020603050405020304" pitchFamily="18" charset="0"/>
              </a:rPr>
              <a:t>                                    </a:t>
            </a:r>
            <a:r>
              <a:rPr lang="en-US" altLang="vi-VN" dirty="0" smtClean="0"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n-US" altLang="vi-VN" dirty="0"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</a:p>
        </p:txBody>
      </p:sp>
      <p:sp>
        <p:nvSpPr>
          <p:cNvPr id="21" name="Text Box 37"/>
          <p:cNvSpPr txBox="1">
            <a:spLocks noChangeArrowheads="1"/>
          </p:cNvSpPr>
          <p:nvPr/>
        </p:nvSpPr>
        <p:spPr bwMode="auto">
          <a:xfrm>
            <a:off x="574772" y="1820795"/>
            <a:ext cx="809896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1: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Biểu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tượng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nào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dùng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để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chèn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video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chiếu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</a:t>
            </a:r>
            <a:endParaRPr lang="en-US" altLang="vi-VN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19773" y="5073972"/>
            <a:ext cx="528034" cy="52803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00219" y="3300780"/>
            <a:ext cx="1119187" cy="141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82116" y="3249693"/>
            <a:ext cx="1027401" cy="13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27916" y="5080348"/>
            <a:ext cx="1246909" cy="121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155272" y="4867463"/>
            <a:ext cx="1040389" cy="1404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409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325883" y="2442724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25883" y="244986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325883" y="243200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1325883" y="2457011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1325883" y="246415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904099" y="2851894"/>
            <a:ext cx="9144000" cy="2339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Insert </a:t>
            </a:r>
            <a:r>
              <a:rPr lang="en-US" altLang="vi-VN" sz="4400" dirty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sz="4400" dirty="0" err="1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Movie (         )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sz="4400" dirty="0" err="1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Movie from File… </a:t>
            </a:r>
            <a:endParaRPr lang="en-US" altLang="vi-VN" sz="4400" dirty="0">
              <a:solidFill>
                <a:srgbClr val="0606CA"/>
              </a:solidFill>
              <a:cs typeface="Times New Roman" panose="02020603050405020304" pitchFamily="18" charset="0"/>
            </a:endParaRP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705396" y="997831"/>
            <a:ext cx="80075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2: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Em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hãy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bày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lệnh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chèn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video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chiếu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</a:t>
            </a:r>
            <a:endParaRPr lang="en-US" altLang="vi-VN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8420" y="2822879"/>
            <a:ext cx="804862" cy="1374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1600flower_140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09600"/>
            <a:ext cx="9144000" cy="296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1055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510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190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630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Franklin Gothic Book" panose="020B0503020102020204" pitchFamily="34" charset="0"/>
            </a:endParaRPr>
          </a:p>
        </p:txBody>
      </p:sp>
      <p:pic>
        <p:nvPicPr>
          <p:cNvPr id="65541" name="Picture 6" descr="9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2" name="Picture 8" descr="9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9436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3" name="Picture 9" descr="9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8674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4" name="WordArt 18"/>
          <p:cNvSpPr>
            <a:spLocks noTextEdit="1"/>
          </p:cNvSpPr>
          <p:nvPr/>
        </p:nvSpPr>
        <p:spPr bwMode="auto">
          <a:xfrm>
            <a:off x="500063" y="3571875"/>
            <a:ext cx="7848600" cy="29051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 dirty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  thành  cảm  ơn  quý  Thầy  và  các  em</a:t>
            </a:r>
          </a:p>
          <a:p>
            <a:pPr algn="ctr"/>
            <a:r>
              <a:rPr lang="vi-VN" sz="3600" b="1" kern="10" spc="-360" dirty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 chúc  quý </a:t>
            </a:r>
            <a:r>
              <a:rPr lang="vi-VN" sz="3600" b="1" kern="10" spc="-360" dirty="0" smtClean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b="1" kern="10" spc="-360" dirty="0" smtClean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kern="10" spc="-360" dirty="0" err="1" smtClean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vi-VN" sz="3600" b="1" kern="10" spc="-360" dirty="0" smtClean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kern="10" spc="-360" dirty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  khỏe , </a:t>
            </a:r>
          </a:p>
          <a:p>
            <a:pPr algn="ctr"/>
            <a:r>
              <a:rPr lang="vi-VN" sz="3600" b="1" kern="10" spc="-360" dirty="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 các  em  chăm  ngoan  học  giỏi.</a:t>
            </a:r>
            <a:endParaRPr lang="en-US" sz="3600" b="1" kern="10" spc="-360" dirty="0">
              <a:ln w="28575">
                <a:solidFill>
                  <a:schemeClr val="tx1"/>
                </a:solidFill>
                <a:rou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5545" name="Picture 22" descr="Dove-02-jun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47213" flipV="1">
            <a:off x="7181850" y="738188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6" name="Picture 24" descr="Dove-02-jun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4629150" y="644525"/>
            <a:ext cx="16002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7" name="Picture 25" descr="Dove-02-june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5892800" y="138113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307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2571736" y="928670"/>
            <a:ext cx="4433073" cy="923330"/>
          </a:xfrm>
          <a:prstGeom prst="rect">
            <a:avLst/>
          </a:prstGeom>
          <a:noFill/>
        </p:spPr>
        <p:txBody>
          <a:bodyPr wrap="none">
            <a:prstTxWarp prst="textWave2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901337" y="3583422"/>
            <a:ext cx="7667900" cy="2002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50000"/>
              </a:spcBef>
              <a:buNone/>
            </a:pPr>
            <a:r>
              <a:rPr lang="en-US" altLang="vi-VN" sz="4400" dirty="0" smtClean="0">
                <a:cs typeface="Times New Roman" panose="02020603050405020304" pitchFamily="18" charset="0"/>
              </a:rPr>
              <a:t>  </a:t>
            </a: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Insert </a:t>
            </a:r>
            <a:r>
              <a:rPr lang="en-US" altLang="vi-VN" sz="4400" dirty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sz="4400" dirty="0" err="1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Sound  </a:t>
            </a:r>
            <a:r>
              <a:rPr lang="en-US" altLang="vi-VN" sz="4400" dirty="0" err="1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vi-VN" sz="4400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Sound from File… </a:t>
            </a:r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509457" y="2369438"/>
            <a:ext cx="816427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3600" b="1" u="sng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1: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Em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hãy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bày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lệnh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chèn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âm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thanh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chiếu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</a:t>
            </a:r>
            <a:endParaRPr lang="en-US" altLang="vi-VN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409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443450" y="2690921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443450" y="269806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443450" y="2680206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443450" y="270520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443450" y="271235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615" y="932184"/>
            <a:ext cx="8617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606C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350" dirty="0">
              <a:solidFill>
                <a:srgbClr val="0606CA"/>
              </a:solidFill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1021666" y="3100091"/>
            <a:ext cx="91440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FontTx/>
              <a:buAutoNum type="alphaUcPeriod"/>
            </a:pPr>
            <a:r>
              <a:rPr lang="en-US" altLang="vi-VN" dirty="0" smtClean="0">
                <a:cs typeface="Times New Roman" panose="02020603050405020304" pitchFamily="18" charset="0"/>
              </a:rPr>
              <a:t>                                   B</a:t>
            </a:r>
            <a:r>
              <a:rPr lang="en-US" altLang="vi-VN" dirty="0">
                <a:cs typeface="Times New Roman" panose="02020603050405020304" pitchFamily="18" charset="0"/>
              </a:rPr>
              <a:t>. </a:t>
            </a:r>
            <a:r>
              <a:rPr lang="en-US" altLang="vi-VN" dirty="0" smtClean="0">
                <a:cs typeface="Times New Roman" panose="02020603050405020304" pitchFamily="18" charset="0"/>
              </a:rPr>
              <a:t> </a:t>
            </a:r>
            <a:endParaRPr lang="en-US" altLang="vi-VN" dirty="0" smtClean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None/>
            </a:pPr>
            <a:endParaRPr lang="en-US" altLang="vi-VN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dirty="0" smtClean="0">
                <a:cs typeface="Times New Roman" panose="02020603050405020304" pitchFamily="18" charset="0"/>
              </a:rPr>
              <a:t>C</a:t>
            </a:r>
            <a:r>
              <a:rPr lang="en-US" altLang="vi-VN" dirty="0">
                <a:cs typeface="Times New Roman" panose="02020603050405020304" pitchFamily="18" charset="0"/>
              </a:rPr>
              <a:t>. </a:t>
            </a:r>
            <a:r>
              <a:rPr lang="en-US" altLang="vi-VN" dirty="0" smtClean="0">
                <a:cs typeface="Times New Roman" panose="02020603050405020304" pitchFamily="18" charset="0"/>
              </a:rPr>
              <a:t>                                    </a:t>
            </a:r>
            <a:r>
              <a:rPr lang="en-US" altLang="vi-VN" dirty="0" smtClean="0"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n-US" altLang="vi-VN" dirty="0"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</a:p>
        </p:txBody>
      </p:sp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444142" y="1716288"/>
            <a:ext cx="828184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3600" b="1" u="sng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2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: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Biểu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tượng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nào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dùng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để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chèn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âm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thanh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chiếu</a:t>
            </a:r>
            <a:r>
              <a:rPr lang="en-US" altLang="vi-VN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?</a:t>
            </a:r>
            <a:endParaRPr lang="en-US" altLang="vi-VN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134124" y="4994505"/>
            <a:ext cx="528034" cy="52803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/>
          <a:srcRect r="3837" b="36987"/>
          <a:stretch>
            <a:fillRect/>
          </a:stretch>
        </p:blipFill>
        <p:spPr bwMode="auto">
          <a:xfrm>
            <a:off x="1799770" y="3183212"/>
            <a:ext cx="1901132" cy="158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6"/>
          <a:srcRect r="5394" b="37023"/>
          <a:stretch>
            <a:fillRect/>
          </a:stretch>
        </p:blipFill>
        <p:spPr bwMode="auto">
          <a:xfrm>
            <a:off x="5881667" y="3132126"/>
            <a:ext cx="1716966" cy="148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/>
          <a:srcRect r="4222" b="40103"/>
          <a:stretch>
            <a:fillRect/>
          </a:stretch>
        </p:blipFill>
        <p:spPr bwMode="auto">
          <a:xfrm>
            <a:off x="1727466" y="4962781"/>
            <a:ext cx="2109615" cy="1290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8"/>
          <a:srcRect r="2530" b="36099"/>
          <a:stretch>
            <a:fillRect/>
          </a:stretch>
        </p:blipFill>
        <p:spPr bwMode="auto">
          <a:xfrm>
            <a:off x="5854823" y="4749896"/>
            <a:ext cx="1791306" cy="158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6" name="Straight Connector 25"/>
          <p:cNvCxnSpPr/>
          <p:nvPr/>
        </p:nvCxnSpPr>
        <p:spPr>
          <a:xfrm flipV="1">
            <a:off x="2272942" y="1444829"/>
            <a:ext cx="3057518" cy="22557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409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1857375" y="1785938"/>
            <a:ext cx="4929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3: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578441" y="2714625"/>
            <a:ext cx="796466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CHÈN ÂM THANH VÀO BÀI TRÌNH CHIẾU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614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ight Arrow 12">
            <a:hlinkClick r:id="rId5" action="ppaction://hlinksldjump"/>
          </p:cNvPr>
          <p:cNvSpPr/>
          <p:nvPr/>
        </p:nvSpPr>
        <p:spPr>
          <a:xfrm>
            <a:off x="928688" y="6572250"/>
            <a:ext cx="100012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054961" y="643937"/>
            <a:ext cx="77650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CHÈN ĐOẠN VIDEO VÀO BÀI TRÌNH CHIẾU</a:t>
            </a:r>
            <a:endParaRPr lang="en-US" altLang="vi-VN" sz="2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152766" y="2912992"/>
            <a:ext cx="16678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1152766" y="2920136"/>
            <a:ext cx="16678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1152766" y="2902277"/>
            <a:ext cx="16678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1152766" y="2927279"/>
            <a:ext cx="16678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1152766" y="2934423"/>
            <a:ext cx="166786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20" name="Text Box 37"/>
          <p:cNvSpPr txBox="1">
            <a:spLocks noChangeArrowheads="1"/>
          </p:cNvSpPr>
          <p:nvPr/>
        </p:nvSpPr>
        <p:spPr bwMode="auto">
          <a:xfrm>
            <a:off x="483326" y="1537767"/>
            <a:ext cx="825572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  <a:buNone/>
            </a:pPr>
            <a:r>
              <a:rPr lang="en-US" altLang="vi-VN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	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-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Để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chèn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đoạn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video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vào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trang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chiếu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em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sử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dụng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lệnh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b="1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Insert </a:t>
            </a:r>
            <a:r>
              <a:rPr lang="en-US" altLang="vi-VN" b="1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b="1" dirty="0" err="1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vi-VN" b="1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Movie (            ) </a:t>
            </a:r>
          </a:p>
          <a:p>
            <a:pPr algn="just">
              <a:spcBef>
                <a:spcPct val="50000"/>
              </a:spcBef>
              <a:buNone/>
            </a:pPr>
            <a:r>
              <a:rPr lang="en-US" altLang="vi-VN" b="1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b="1" dirty="0" err="1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vi-VN" b="1" dirty="0" smtClean="0">
                <a:solidFill>
                  <a:srgbClr val="0606CA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Movie from File… </a:t>
            </a:r>
            <a:endParaRPr lang="en-US" altLang="vi-VN" sz="3600" b="1" dirty="0">
              <a:solidFill>
                <a:srgbClr val="0606CA"/>
              </a:solidFill>
              <a:cs typeface="Times New Roman" panose="02020603050405020304" pitchFamily="18" charset="0"/>
            </a:endParaRPr>
          </a:p>
        </p:txBody>
      </p:sp>
      <p:pic>
        <p:nvPicPr>
          <p:cNvPr id="21" name="Picture 2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26956" y="2057825"/>
            <a:ext cx="832017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Text Box 37"/>
          <p:cNvSpPr txBox="1">
            <a:spLocks noChangeArrowheads="1"/>
          </p:cNvSpPr>
          <p:nvPr/>
        </p:nvSpPr>
        <p:spPr bwMode="auto">
          <a:xfrm>
            <a:off x="483326" y="3482133"/>
            <a:ext cx="825572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	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- Video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là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dạng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dữ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liệu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đa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phương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tiện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trong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bài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trình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chiếu</a:t>
            </a:r>
            <a:endParaRPr lang="en-US" altLang="vi-VN" sz="2800" dirty="0">
              <a:solidFill>
                <a:srgbClr val="0606CA"/>
              </a:solidFill>
              <a:cs typeface="Times New Roman" panose="02020603050405020304" pitchFamily="18" charset="0"/>
            </a:endParaRPr>
          </a:p>
        </p:txBody>
      </p:sp>
      <p:sp>
        <p:nvSpPr>
          <p:cNvPr id="23" name="Text Box 37"/>
          <p:cNvSpPr txBox="1">
            <a:spLocks noChangeArrowheads="1"/>
          </p:cNvSpPr>
          <p:nvPr/>
        </p:nvSpPr>
        <p:spPr bwMode="auto">
          <a:xfrm>
            <a:off x="483326" y="4559209"/>
            <a:ext cx="825572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	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-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Nội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dung video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giúp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các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em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thể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hiện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ý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tưởng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của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mình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một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cách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sinh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động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và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thuyết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phục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dirty="0" err="1" smtClean="0">
                <a:solidFill>
                  <a:srgbClr val="0606CA"/>
                </a:solidFill>
                <a:cs typeface="Times New Roman" panose="02020603050405020304" pitchFamily="18" charset="0"/>
              </a:rPr>
              <a:t>hơn</a:t>
            </a:r>
            <a:r>
              <a:rPr lang="en-US" altLang="vi-VN" dirty="0" smtClean="0">
                <a:solidFill>
                  <a:srgbClr val="0606CA"/>
                </a:solidFill>
                <a:cs typeface="Times New Roman" panose="02020603050405020304" pitchFamily="18" charset="0"/>
              </a:rPr>
              <a:t>.</a:t>
            </a:r>
            <a:endParaRPr lang="en-US" altLang="vi-VN" dirty="0">
              <a:solidFill>
                <a:srgbClr val="0606CA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or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  <p:pic>
        <p:nvPicPr>
          <p:cNvPr id="6147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80412" y="1588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410575" y="6145213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-1587" y="6034087"/>
            <a:ext cx="825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ight Arrow 12">
            <a:hlinkClick r:id="rId5" action="ppaction://hlinksldjump"/>
          </p:cNvPr>
          <p:cNvSpPr/>
          <p:nvPr/>
        </p:nvSpPr>
        <p:spPr>
          <a:xfrm>
            <a:off x="928688" y="6572250"/>
            <a:ext cx="1000125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96312" y="0"/>
            <a:ext cx="3260769" cy="6084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2"/>
          <p:cNvSpPr txBox="1"/>
          <p:nvPr/>
        </p:nvSpPr>
        <p:spPr>
          <a:xfrm>
            <a:off x="679269" y="513634"/>
            <a:ext cx="8007531" cy="1197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soạn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trình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chiếu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về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tỉnh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/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phố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yêu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thích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gồm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5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606CA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ontent Placeholder 2"/>
          <p:cNvSpPr txBox="1"/>
          <p:nvPr/>
        </p:nvSpPr>
        <p:spPr>
          <a:xfrm>
            <a:off x="718456" y="1654965"/>
            <a:ext cx="7929155" cy="11012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Sử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nguồn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thông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tin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internet,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sách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báo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rồi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tóm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tắt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nội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theo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yêu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cầu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ontent Placeholder 2"/>
          <p:cNvSpPr txBox="1"/>
          <p:nvPr/>
        </p:nvSpPr>
        <p:spPr>
          <a:xfrm>
            <a:off x="1175660" y="2913975"/>
            <a:ext cx="7903029" cy="848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1: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Tiêu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tỉnh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/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phố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mà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yêu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thích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phía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dưới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tiêu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ghi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họ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tên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soạn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ontent Placeholder 2"/>
          <p:cNvSpPr txBox="1"/>
          <p:nvPr/>
        </p:nvSpPr>
        <p:spPr>
          <a:xfrm>
            <a:off x="228600" y="3817241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Giới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đặc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địa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khí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hậu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2"/>
          <p:cNvSpPr txBox="1"/>
          <p:nvPr/>
        </p:nvSpPr>
        <p:spPr>
          <a:xfrm>
            <a:off x="228600" y="4406290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3: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Giới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đặc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kinh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tế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xã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hội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Content Placeholder 2"/>
          <p:cNvSpPr txBox="1"/>
          <p:nvPr/>
        </p:nvSpPr>
        <p:spPr>
          <a:xfrm>
            <a:off x="1149531" y="4986685"/>
            <a:ext cx="7511143" cy="878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4: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Giới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địa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danh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du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lịch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nổi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bật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Content Placeholder 2"/>
          <p:cNvSpPr txBox="1"/>
          <p:nvPr/>
        </p:nvSpPr>
        <p:spPr>
          <a:xfrm>
            <a:off x="163285" y="5918003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Trang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5: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Phần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kết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cảm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0606CA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ơn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606CA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7040880" y="940527"/>
            <a:ext cx="1306286" cy="13062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834640" y="901337"/>
            <a:ext cx="3892731" cy="52252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384662" y="1358537"/>
            <a:ext cx="2076995" cy="26126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421501" y="1384662"/>
            <a:ext cx="2723882" cy="23221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P. Đà Nẵ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6106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THÀNH PHỐ ĐÀ NẴNG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70115" y="5708468"/>
            <a:ext cx="5725886" cy="1149531"/>
          </a:xfrm>
        </p:spPr>
        <p:txBody>
          <a:bodyPr>
            <a:norm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Tèo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Phèo</a:t>
            </a:r>
            <a:endParaRPr lang="en-GB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ảnh đẹ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46" y="274638"/>
            <a:ext cx="8634548" cy="15541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mát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mẻ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lấp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lánh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ãi Biể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554162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Ở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Nẵng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tòa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siêu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sạn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lộng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lẫy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sz="36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1.0&quot;&gt;&lt;object type=&quot;1&quot; unique_id=&quot;10001&quot;&gt;&lt;object type=&quot;2&quot; unique_id=&quot;10002&quot;&gt;&lt;object type=&quot;3&quot; unique_id=&quot;10008&quot;&gt;&lt;property id=&quot;20148&quot; value=&quot;5&quot;/&gt;&lt;property id=&quot;20300&quot; value=&quot;Slide 7 - &amp;quot;THÀNH PHỐ ĐÀ NẴNG &amp;quot;&quot;/&gt;&lt;property id=&quot;20307&quot; value=&quot;310&quot;/&gt;&lt;/object&gt;&lt;object type=&quot;3&quot; unique_id=&quot;10009&quot;&gt;&lt;property id=&quot;20148&quot; value=&quot;5&quot;/&gt;&lt;property id=&quot;20300&quot; value=&quot;Slide 8 - &amp;quot;&amp;amp;#x09;Khí hậu ở đây mát mẻ, trong lành. Vào ban đêm có rất nhiều cảnh đẹp. Ánh đèn nhấp nháy như những ngôi sao sáng lấp&quot;/&gt;&lt;property id=&quot;20307&quot; value=&quot;311&quot;/&gt;&lt;/object&gt;&lt;object type=&quot;3&quot; unique_id=&quot;10010&quot;&gt;&lt;property id=&quot;20148&quot; value=&quot;5&quot;/&gt;&lt;property id=&quot;20300&quot; value=&quot;Slide 9 - &amp;quot;&amp;amp;#x09;Ở Đà Nẵng có rất nhiều tòa nhà cao, siêu thị và khách sạn được trang trí lộng lẫy, nhiều bãi biển đẹp, nước biển c&quot;/&gt;&lt;property id=&quot;20307&quot; value=&quot;312&quot;/&gt;&lt;/object&gt;&lt;object type=&quot;3&quot; unique_id=&quot;10011&quot;&gt;&lt;property id=&quot;20148&quot; value=&quot;5&quot;/&gt;&lt;property id=&quot;20300&quot; value=&quot;Slide 10 - &amp;quot;&amp;amp;#x09;Đà Nẵng là khu du lịch văn hóa lớn nhất thế giới. Là khu du lịch, nghỉ mát được nhiều người biết đến và muốn tới.&quot;/&gt;&lt;property id=&quot;20307&quot; value=&quot;313&quot;/&gt;&lt;/object&gt;&lt;object type=&quot;3&quot; unique_id=&quot;10012&quot;&gt;&lt;property id=&quot;20148&quot; value=&quot;5&quot;/&gt;&lt;property id=&quot;20300&quot; value=&quot;Slide 11&quot;/&gt;&lt;property id=&quot;20307&quot; value=&quot;314&quot;/&gt;&lt;/object&gt;&lt;object type=&quot;3&quot; unique_id=&quot;10017&quot;&gt;&lt;property id=&quot;20148&quot; value=&quot;5&quot;/&gt;&lt;property id=&quot;20300&quot; value=&quot;Slide 15&quot;/&gt;&lt;property id=&quot;20307&quot; value=&quot;272&quot;/&gt;&lt;/object&gt;&lt;object type=&quot;3&quot; unique_id=&quot;15645&quot;&gt;&lt;property id=&quot;20148&quot; value=&quot;5&quot;/&gt;&lt;property id=&quot;20300&quot; value=&quot;Slide 1&quot;/&gt;&lt;property id=&quot;20307&quot; value=&quot;315&quot;/&gt;&lt;/object&gt;&lt;object type=&quot;3&quot; unique_id=&quot;15646&quot;&gt;&lt;property id=&quot;20148&quot; value=&quot;5&quot;/&gt;&lt;property id=&quot;20300&quot; value=&quot;Slide 2&quot;/&gt;&lt;property id=&quot;20307&quot; value=&quot;316&quot;/&gt;&lt;/object&gt;&lt;object type=&quot;3&quot; unique_id=&quot;15647&quot;&gt;&lt;property id=&quot;20148&quot; value=&quot;5&quot;/&gt;&lt;property id=&quot;20300&quot; value=&quot;Slide 3&quot;/&gt;&lt;property id=&quot;20307&quot; value=&quot;317&quot;/&gt;&lt;/object&gt;&lt;object type=&quot;3&quot; unique_id=&quot;15649&quot;&gt;&lt;property id=&quot;20148&quot; value=&quot;5&quot;/&gt;&lt;property id=&quot;20300&quot; value=&quot;Slide 5&quot;/&gt;&lt;property id=&quot;20307&quot; value=&quot;319&quot;/&gt;&lt;/object&gt;&lt;object type=&quot;3&quot; unique_id=&quot;15796&quot;&gt;&lt;property id=&quot;20148&quot; value=&quot;5&quot;/&gt;&lt;property id=&quot;20300&quot; value=&quot;Slide 4&quot;/&gt;&lt;property id=&quot;20307&quot; value=&quot;327&quot;/&gt;&lt;/object&gt;&lt;object type=&quot;3&quot; unique_id=&quot;15987&quot;&gt;&lt;property id=&quot;20148&quot; value=&quot;5&quot;/&gt;&lt;property id=&quot;20300&quot; value=&quot;Slide 6&quot;/&gt;&lt;property id=&quot;20307&quot; value=&quot;328&quot;/&gt;&lt;/object&gt;&lt;object type=&quot;3&quot; unique_id=&quot;16367&quot;&gt;&lt;property id=&quot;20148&quot; value=&quot;5&quot;/&gt;&lt;property id=&quot;20300&quot; value=&quot;Slide 12&quot;/&gt;&lt;property id=&quot;20307&quot; value=&quot;329&quot;/&gt;&lt;/object&gt;&lt;object type=&quot;3&quot; unique_id=&quot;16368&quot;&gt;&lt;property id=&quot;20148&quot; value=&quot;5&quot;/&gt;&lt;property id=&quot;20300&quot; value=&quot;Slide 14&quot;/&gt;&lt;property id=&quot;20307&quot; value=&quot;330&quot;/&gt;&lt;/object&gt;&lt;object type=&quot;3&quot; unique_id=&quot;16418&quot;&gt;&lt;property id=&quot;20148&quot; value=&quot;5&quot;/&gt;&lt;property id=&quot;20300&quot; value=&quot;Slide 13&quot;/&gt;&lt;property id=&quot;20307&quot; value=&quot;331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340</Words>
  <Application>Microsoft Office PowerPoint</Application>
  <PresentationFormat>On-screen Show (4:3)</PresentationFormat>
  <Paragraphs>53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THÀNH PHỐ ĐÀ NẴNG </vt:lpstr>
      <vt:lpstr> Khí hậu ở đây mát mẻ, trong lành. Vào ban đêm có rất nhiều cảnh đẹp. Ánh đèn nhấp nháy như những ngôi sao sáng lấp lánh trên bầu trời.</vt:lpstr>
      <vt:lpstr> Ở Đà Nẵng có rất nhiều tòa nhà cao, siêu thị và khách sạn được trang trí lộng lẫy, nhiều bãi biển đẹp, nước biển có màu xanh trong vắt.</vt:lpstr>
      <vt:lpstr> Đà Nẵng là khu du lịch văn hóa lớn nhất thế giới. Là khu du lịch, nghỉ mát được nhiều người biết đến và muốn tới.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tieng</dc:creator>
  <cp:lastModifiedBy>MTC</cp:lastModifiedBy>
  <cp:revision>136</cp:revision>
  <dcterms:created xsi:type="dcterms:W3CDTF">2018-10-27T00:46:00Z</dcterms:created>
  <dcterms:modified xsi:type="dcterms:W3CDTF">2021-04-26T07:36:17Z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