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7" r:id="rId3"/>
    <p:sldId id="258" r:id="rId4"/>
    <p:sldId id="259" r:id="rId5"/>
    <p:sldId id="260" r:id="rId6"/>
    <p:sldId id="263" r:id="rId7"/>
    <p:sldId id="304" r:id="rId8"/>
    <p:sldId id="300" r:id="rId9"/>
    <p:sldId id="289" r:id="rId10"/>
    <p:sldId id="291" r:id="rId11"/>
    <p:sldId id="312" r:id="rId12"/>
    <p:sldId id="306" r:id="rId13"/>
    <p:sldId id="273" r:id="rId14"/>
    <p:sldId id="274" r:id="rId15"/>
    <p:sldId id="275" r:id="rId16"/>
    <p:sldId id="313" r:id="rId17"/>
    <p:sldId id="282"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58319-80A6-448C-BD00-FB3D24EA3B6F}"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865E6B-8E45-4BE4-A332-02756C911447}" type="slidenum">
              <a:rPr lang="en-US" smtClean="0"/>
              <a:t>‹#›</a:t>
            </a:fld>
            <a:endParaRPr lang="en-US"/>
          </a:p>
        </p:txBody>
      </p:sp>
    </p:spTree>
    <p:extLst>
      <p:ext uri="{BB962C8B-B14F-4D97-AF65-F5344CB8AC3E}">
        <p14:creationId xmlns:p14="http://schemas.microsoft.com/office/powerpoint/2010/main" val="126137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pPr/>
              <a:t>1</a:t>
            </a:fld>
            <a:endParaRPr lang="zh-CN" altLang="en-US"/>
          </a:p>
        </p:txBody>
      </p:sp>
    </p:spTree>
    <p:extLst>
      <p:ext uri="{BB962C8B-B14F-4D97-AF65-F5344CB8AC3E}">
        <p14:creationId xmlns:p14="http://schemas.microsoft.com/office/powerpoint/2010/main" val="19430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C151E-C1A8-4531-A636-7388C374DE3C}"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993310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5CBE769-3841-4941-A9F1-A68AACA8F35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17783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48924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3716318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pPr/>
              <a:t>2022/3/29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65FFF5A-79EA-4B61-A2E3-443713E82035}" type="slidenum">
              <a:rPr lang="zh-CN" altLang="en-US" smtClean="0"/>
              <a:pPr/>
              <a:t>‹#›</a:t>
            </a:fld>
            <a:endParaRPr lang="zh-CN" altLang="en-US"/>
          </a:p>
        </p:txBody>
      </p:sp>
    </p:spTree>
    <p:extLst>
      <p:ext uri="{BB962C8B-B14F-4D97-AF65-F5344CB8AC3E}">
        <p14:creationId xmlns:p14="http://schemas.microsoft.com/office/powerpoint/2010/main" val="2192295328"/>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44DF35-2540-48F1-A62C-DDBCE244CEF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7498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61062C-E8B1-4F54-9C9E-86EAF7C5FF3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2543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1E7888-ECA7-4B77-A7EF-5BEC58CBD6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3676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187044-FBB9-43C9-88F6-B593C589247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656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768A3F-EC30-4FD4-855A-3EED604EDFC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609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F12284-6861-46D6-94D1-DAB46B6F69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9849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013ACC-2E75-4DE5-9822-8F7EAAD6BB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779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CBE769-3841-4941-A9F1-A68AACA8F35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404729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923D986-6737-4E03-8105-5EA1EDB1F97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243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A93268-481E-425A-A4FC-9181CCD0DB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9467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ED5CE6-D894-4089-9EAB-1B6C99ACB2B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983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3B7294-C90B-4C4C-BB5E-FAB0597F4EE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62783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F1E3A82-7A67-46AC-99C9-7FC58A33F9D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0107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449DFC4-FDED-4B41-982D-8052FC63661B}" type="datetimeFigureOut">
              <a:rPr lang="zh-CN" altLang="en-US" smtClean="0">
                <a:solidFill>
                  <a:prstClr val="black">
                    <a:tint val="75000"/>
                  </a:prstClr>
                </a:solidFill>
              </a:rPr>
              <a:pPr/>
              <a:t>2022/3/29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65FFF5A-79EA-4B61-A2E3-443713E82035}"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888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CBE769-3841-4941-A9F1-A68AACA8F352}"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59354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BE769-3841-4941-A9F1-A68AACA8F352}"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4200794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CBE769-3841-4941-A9F1-A68AACA8F352}"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124045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CBE769-3841-4941-A9F1-A68AACA8F352}"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01478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CBE769-3841-4941-A9F1-A68AACA8F352}"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242446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CBE769-3841-4941-A9F1-A68AACA8F352}"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54127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CBE769-3841-4941-A9F1-A68AACA8F352}"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4A359-10C0-4A1A-9038-9F61DD8771E5}" type="slidenum">
              <a:rPr lang="en-US" smtClean="0"/>
              <a:t>‹#›</a:t>
            </a:fld>
            <a:endParaRPr lang="en-US"/>
          </a:p>
        </p:txBody>
      </p:sp>
    </p:spTree>
    <p:extLst>
      <p:ext uri="{BB962C8B-B14F-4D97-AF65-F5344CB8AC3E}">
        <p14:creationId xmlns:p14="http://schemas.microsoft.com/office/powerpoint/2010/main" val="380186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E769-3841-4941-A9F1-A68AACA8F352}" type="datetimeFigureOut">
              <a:rPr lang="en-US" smtClean="0"/>
              <a:t>3/29/2022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A359-10C0-4A1A-9038-9F61DD8771E5}" type="slidenum">
              <a:rPr lang="en-US" smtClean="0"/>
              <a:t>‹#›</a:t>
            </a:fld>
            <a:endParaRPr lang="en-US"/>
          </a:p>
        </p:txBody>
      </p:sp>
    </p:spTree>
    <p:extLst>
      <p:ext uri="{BB962C8B-B14F-4D97-AF65-F5344CB8AC3E}">
        <p14:creationId xmlns:p14="http://schemas.microsoft.com/office/powerpoint/2010/main" val="3750098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1E9B0379-E3DF-4B9C-A829-CCE259B32042}"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717428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0"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4.xml"/><Relationship Id="rId5" Type="http://schemas.openxmlformats.org/officeDocument/2006/relationships/image" Target="../media/image9.tmp"/><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0"/>
            <a:ext cx="12192001" cy="6858000"/>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315" y="4120301"/>
            <a:ext cx="5120216" cy="2795801"/>
          </a:xfrm>
          <a:prstGeom prst="rect">
            <a:avLst/>
          </a:prstGeom>
        </p:spPr>
      </p:pic>
      <p:sp>
        <p:nvSpPr>
          <p:cNvPr id="2" name="Rectangle 1"/>
          <p:cNvSpPr/>
          <p:nvPr/>
        </p:nvSpPr>
        <p:spPr>
          <a:xfrm>
            <a:off x="1616006" y="849595"/>
            <a:ext cx="9292865" cy="2441759"/>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FF0000"/>
                </a:solidFill>
                <a:effectLst>
                  <a:outerShdw blurRad="50800" dist="39000" dir="5460000" algn="tl">
                    <a:srgbClr val="000000">
                      <a:alpha val="38000"/>
                    </a:srgbClr>
                  </a:outerShdw>
                </a:effectLst>
              </a:rPr>
              <a:t>CHÀO MỪNG CÁC EM ĐẾN VỚI </a:t>
            </a:r>
          </a:p>
          <a:p>
            <a:pPr algn="ctr"/>
            <a:r>
              <a:rPr lang="en-US" sz="5400" b="1">
                <a:ln w="11430"/>
                <a:solidFill>
                  <a:srgbClr val="FF0000"/>
                </a:solidFill>
                <a:effectLst>
                  <a:outerShdw blurRad="50800" dist="39000" dir="5460000" algn="tl">
                    <a:srgbClr val="000000">
                      <a:alpha val="38000"/>
                    </a:srgbClr>
                  </a:outerShdw>
                </a:effectLst>
              </a:rPr>
              <a:t>MÔN TIN HỌC LỚP 3</a:t>
            </a:r>
          </a:p>
          <a:p>
            <a:pPr algn="ctr"/>
            <a:endParaRPr lang="en-US" sz="4267"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752314" y="2737699"/>
            <a:ext cx="3020250" cy="1107996"/>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6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Tuần 29</a:t>
            </a:r>
          </a:p>
        </p:txBody>
      </p:sp>
    </p:spTree>
    <p:extLst>
      <p:ext uri="{BB962C8B-B14F-4D97-AF65-F5344CB8AC3E}">
        <p14:creationId xmlns:p14="http://schemas.microsoft.com/office/powerpoint/2010/main" val="3880518379"/>
      </p:ext>
    </p:extLst>
  </p:cSld>
  <p:clrMapOvr>
    <a:masterClrMapping/>
  </p:clrMapOvr>
  <p:transition spd="slow">
    <p:randomBar dir="vert"/>
  </p:transition>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63CBBA-93A3-4CF1-BED1-48C0E7CBBE09}"/>
              </a:ext>
            </a:extLst>
          </p:cNvPr>
          <p:cNvSpPr/>
          <p:nvPr/>
        </p:nvSpPr>
        <p:spPr>
          <a:xfrm>
            <a:off x="2612456" y="251911"/>
            <a:ext cx="658706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B. HOẠT ĐỘNG THỰC HÀNH</a:t>
            </a:r>
          </a:p>
        </p:txBody>
      </p:sp>
      <p:sp>
        <p:nvSpPr>
          <p:cNvPr id="4" name="Title 1">
            <a:extLst>
              <a:ext uri="{FF2B5EF4-FFF2-40B4-BE49-F238E27FC236}">
                <a16:creationId xmlns:a16="http://schemas.microsoft.com/office/drawing/2014/main" id="{1E802348-00B4-4DF8-86A7-939EC3FB8071}"/>
              </a:ext>
            </a:extLst>
          </p:cNvPr>
          <p:cNvSpPr txBox="1">
            <a:spLocks/>
          </p:cNvSpPr>
          <p:nvPr/>
        </p:nvSpPr>
        <p:spPr bwMode="auto">
          <a:xfrm>
            <a:off x="1370430" y="2352992"/>
            <a:ext cx="9259470" cy="3114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800" b="1">
                <a:solidFill>
                  <a:srgbClr val="A50021"/>
                </a:solidFill>
                <a:latin typeface="Times New Roman" panose="02020603050405020304" pitchFamily="18" charset="0"/>
                <a:cs typeface="Times New Roman" panose="02020603050405020304" pitchFamily="18" charset="0"/>
              </a:rPr>
              <a:t>Mở bài trình chiếu có chủ đề Cây và hoa đã soạn ở Bài 1, tập thuyết trình trước nhóm bạn cùng lớp. Các bạn lắng nghe và góp ý phần thuyết trình của em.</a:t>
            </a:r>
          </a:p>
        </p:txBody>
      </p:sp>
    </p:spTree>
    <p:extLst>
      <p:ext uri="{BB962C8B-B14F-4D97-AF65-F5344CB8AC3E}">
        <p14:creationId xmlns:p14="http://schemas.microsoft.com/office/powerpoint/2010/main" val="191952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372537-6332-4A6F-817C-BE1F8881A7D5}"/>
              </a:ext>
            </a:extLst>
          </p:cNvPr>
          <p:cNvSpPr>
            <a:spLocks noGrp="1"/>
          </p:cNvSpPr>
          <p:nvPr>
            <p:ph/>
          </p:nvPr>
        </p:nvSpPr>
        <p:spPr>
          <a:xfrm>
            <a:off x="609600" y="1866900"/>
            <a:ext cx="10972800" cy="4259264"/>
          </a:xfrm>
        </p:spPr>
        <p:txBody>
          <a:bodyPr/>
          <a:lstStyle/>
          <a:p>
            <a:r>
              <a:rPr lang="en-US"/>
              <a:t>Minh họa thực hành</a:t>
            </a:r>
          </a:p>
        </p:txBody>
      </p:sp>
    </p:spTree>
    <p:extLst>
      <p:ext uri="{BB962C8B-B14F-4D97-AF65-F5344CB8AC3E}">
        <p14:creationId xmlns:p14="http://schemas.microsoft.com/office/powerpoint/2010/main" val="1598999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57300"/>
            <a:ext cx="10972800" cy="1143000"/>
          </a:xfrm>
        </p:spPr>
        <p:txBody>
          <a:bodyPr>
            <a:normAutofit/>
          </a:bodyPr>
          <a:lstStyle/>
          <a:p>
            <a:pPr algn="ctr"/>
            <a:r>
              <a:rPr lang="en-US" sz="6600" dirty="0" err="1"/>
              <a:t>Bài</a:t>
            </a:r>
            <a:r>
              <a:rPr lang="en-US" sz="6600" dirty="0"/>
              <a:t> </a:t>
            </a:r>
            <a:r>
              <a:rPr lang="en-US" sz="6600" dirty="0" err="1"/>
              <a:t>mẫu</a:t>
            </a:r>
            <a:endParaRPr lang="vi-VN" sz="6600" dirty="0"/>
          </a:p>
        </p:txBody>
      </p:sp>
      <p:sp>
        <p:nvSpPr>
          <p:cNvPr id="3" name="Content Placeholder 2"/>
          <p:cNvSpPr>
            <a:spLocks noGrp="1"/>
          </p:cNvSpPr>
          <p:nvPr>
            <p:ph idx="1"/>
          </p:nvPr>
        </p:nvSpPr>
        <p:spPr>
          <a:xfrm>
            <a:off x="1981200" y="2933700"/>
            <a:ext cx="8229600" cy="990600"/>
          </a:xfrm>
        </p:spPr>
        <p:txBody>
          <a:bodyPr>
            <a:normAutofit lnSpcReduction="10000"/>
          </a:bodyPr>
          <a:lstStyle/>
          <a:p>
            <a:pPr marL="0" indent="0" algn="ctr">
              <a:buNone/>
            </a:pPr>
            <a:r>
              <a:rPr lang="en-US" sz="6000" b="1" dirty="0">
                <a:solidFill>
                  <a:srgbClr val="FF0000"/>
                </a:solidFill>
              </a:rPr>
              <a:t>CÂY VÀ HOA</a:t>
            </a:r>
            <a:endParaRPr lang="vi-VN" sz="6000" b="1" dirty="0">
              <a:solidFill>
                <a:srgbClr val="FF0000"/>
              </a:solidFill>
            </a:endParaRPr>
          </a:p>
        </p:txBody>
      </p:sp>
      <p:sp>
        <p:nvSpPr>
          <p:cNvPr id="4" name="Title 1"/>
          <p:cNvSpPr txBox="1">
            <a:spLocks/>
          </p:cNvSpPr>
          <p:nvPr/>
        </p:nvSpPr>
        <p:spPr>
          <a:xfrm>
            <a:off x="1981200" y="3962400"/>
            <a:ext cx="8229600" cy="1143000"/>
          </a:xfrm>
          <a:prstGeom prst="rect">
            <a:avLst/>
          </a:prstGeom>
        </p:spPr>
        <p:txBody>
          <a:bodyPr vert="horz" lIns="0" rIns="0" bIns="0" anchor="b">
            <a:normAutofit/>
          </a:bodyPr>
          <a:lst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a:lstStyle>
          <a:p>
            <a:pPr algn="ctr"/>
            <a:r>
              <a:rPr lang="en-US" sz="5400">
                <a:solidFill>
                  <a:srgbClr val="FF0000"/>
                </a:solidFill>
              </a:rPr>
              <a:t>Họ và tên học sinh – Lớp</a:t>
            </a:r>
            <a:endParaRPr lang="vi-VN" sz="5400" dirty="0">
              <a:solidFill>
                <a:srgbClr val="FF0000"/>
              </a:solidFill>
            </a:endParaRPr>
          </a:p>
        </p:txBody>
      </p:sp>
    </p:spTree>
    <p:extLst>
      <p:ext uri="{BB962C8B-B14F-4D97-AF65-F5344CB8AC3E}">
        <p14:creationId xmlns:p14="http://schemas.microsoft.com/office/powerpoint/2010/main" val="224404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38125"/>
            <a:ext cx="8229600" cy="515112"/>
          </a:xfrm>
        </p:spPr>
        <p:txBody>
          <a:bodyPr>
            <a:normAutofit fontScale="90000"/>
          </a:bodyPr>
          <a:lstStyle/>
          <a:p>
            <a:pPr algn="ctr"/>
            <a:r>
              <a:rPr lang="en-US" sz="5400" b="1">
                <a:solidFill>
                  <a:srgbClr val="FFFF00"/>
                </a:solidFill>
                <a:latin typeface="Times New Roman" pitchFamily="18" charset="0"/>
                <a:cs typeface="Times New Roman" pitchFamily="18" charset="0"/>
              </a:rPr>
              <a:t>Thân cây và rễ cây</a:t>
            </a:r>
            <a:endParaRPr lang="vi-VN" b="1">
              <a:solidFill>
                <a:srgbClr val="FFFF00"/>
              </a:solidFill>
            </a:endParaRPr>
          </a:p>
        </p:txBody>
      </p:sp>
      <p:sp>
        <p:nvSpPr>
          <p:cNvPr id="3" name="Content Placeholder 2"/>
          <p:cNvSpPr>
            <a:spLocks noGrp="1"/>
          </p:cNvSpPr>
          <p:nvPr>
            <p:ph idx="1"/>
          </p:nvPr>
        </p:nvSpPr>
        <p:spPr>
          <a:xfrm>
            <a:off x="342900" y="1066799"/>
            <a:ext cx="11506200" cy="5553075"/>
          </a:xfrm>
        </p:spPr>
        <p:txBody>
          <a:bodyPr>
            <a:noAutofit/>
          </a:bodyPr>
          <a:lstStyle/>
          <a:p>
            <a:pPr marL="457200" indent="-457200" algn="just">
              <a:buClr>
                <a:srgbClr val="002060"/>
              </a:buClr>
              <a:buFont typeface="+mj-lt"/>
              <a:buAutoNum type="arabicPeriod"/>
            </a:pPr>
            <a:r>
              <a:rPr lang="en-US" b="1" dirty="0" err="1">
                <a:solidFill>
                  <a:srgbClr val="002060"/>
                </a:solidFill>
                <a:latin typeface="Times New Roman" pitchFamily="18" charset="0"/>
                <a:cs typeface="Times New Roman" pitchFamily="18" charset="0"/>
              </a:rPr>
              <a:t>Thân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cây</a:t>
            </a:r>
            <a:endParaRPr lang="en-US" b="1" dirty="0">
              <a:solidFill>
                <a:srgbClr val="002060"/>
              </a:solidFill>
              <a:latin typeface="Times New Roman" pitchFamily="18" charset="0"/>
              <a:cs typeface="Times New Roman" pitchFamily="18" charset="0"/>
            </a:endParaRPr>
          </a:p>
          <a:p>
            <a:pPr algn="just"/>
            <a:r>
              <a:rPr lang="en-US" dirty="0" err="1">
                <a:solidFill>
                  <a:srgbClr val="1910C6"/>
                </a:solidFill>
                <a:latin typeface="Times New Roman" pitchFamily="18" charset="0"/>
                <a:cs typeface="Times New Roman" pitchFamily="18" charset="0"/>
              </a:rPr>
              <a:t>Các</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thường</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thân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mọc</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đứng</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một</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số</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thân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leo</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thân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bò</a:t>
            </a:r>
            <a:r>
              <a:rPr lang="en-US" dirty="0">
                <a:solidFill>
                  <a:srgbClr val="1910C6"/>
                </a:solidFill>
                <a:latin typeface="Times New Roman" pitchFamily="18" charset="0"/>
                <a:cs typeface="Times New Roman" pitchFamily="18" charset="0"/>
              </a:rPr>
              <a:t>.</a:t>
            </a:r>
          </a:p>
          <a:p>
            <a:pPr algn="just"/>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loại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thân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gỗ</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nhãn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xoài</a:t>
            </a:r>
            <a:r>
              <a:rPr lang="en-US" dirty="0">
                <a:solidFill>
                  <a:srgbClr val="1910C6"/>
                </a:solidFill>
                <a:latin typeface="Times New Roman" pitchFamily="18" charset="0"/>
                <a:cs typeface="Times New Roman" pitchFamily="18" charset="0"/>
              </a:rPr>
              <a:t>, …), </a:t>
            </a:r>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loại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thân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thảo</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lúa</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rau</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muống</a:t>
            </a:r>
            <a:r>
              <a:rPr lang="en-US" dirty="0">
                <a:solidFill>
                  <a:srgbClr val="1910C6"/>
                </a:solidFill>
                <a:latin typeface="Times New Roman" pitchFamily="18" charset="0"/>
                <a:cs typeface="Times New Roman" pitchFamily="18" charset="0"/>
              </a:rPr>
              <a:t>, …).</a:t>
            </a:r>
          </a:p>
          <a:p>
            <a:pPr algn="just"/>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su</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hào</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thân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phình</a:t>
            </a:r>
            <a:r>
              <a:rPr lang="en-US" dirty="0">
                <a:solidFill>
                  <a:srgbClr val="1910C6"/>
                </a:solidFill>
                <a:latin typeface="Times New Roman" pitchFamily="18" charset="0"/>
                <a:cs typeface="Times New Roman" pitchFamily="18" charset="0"/>
              </a:rPr>
              <a:t> to </a:t>
            </a:r>
            <a:r>
              <a:rPr lang="en-US" dirty="0" err="1">
                <a:solidFill>
                  <a:srgbClr val="1910C6"/>
                </a:solidFill>
                <a:latin typeface="Times New Roman" pitchFamily="18" charset="0"/>
                <a:cs typeface="Times New Roman" pitchFamily="18" charset="0"/>
              </a:rPr>
              <a:t>thành</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củ</a:t>
            </a:r>
            <a:r>
              <a:rPr lang="en-US" dirty="0">
                <a:solidFill>
                  <a:srgbClr val="1910C6"/>
                </a:solidFill>
                <a:latin typeface="Times New Roman" pitchFamily="18" charset="0"/>
                <a:cs typeface="Times New Roman" pitchFamily="18" charset="0"/>
              </a:rPr>
              <a:t>.</a:t>
            </a:r>
          </a:p>
          <a:p>
            <a:pPr marL="457200" indent="-457200" algn="just">
              <a:buClr>
                <a:srgbClr val="002060"/>
              </a:buClr>
              <a:buFont typeface="+mj-lt"/>
              <a:buAutoNum type="arabicPeriod" startAt="2"/>
            </a:pPr>
            <a:r>
              <a:rPr lang="en-US" b="1" dirty="0" err="1">
                <a:solidFill>
                  <a:srgbClr val="002060"/>
                </a:solidFill>
                <a:latin typeface="Times New Roman" pitchFamily="18" charset="0"/>
                <a:cs typeface="Times New Roman" pitchFamily="18" charset="0"/>
              </a:rPr>
              <a:t>Rễ</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cây</a:t>
            </a:r>
            <a:endParaRPr lang="en-US" b="1" dirty="0">
              <a:solidFill>
                <a:srgbClr val="002060"/>
              </a:solidFill>
              <a:latin typeface="Times New Roman" pitchFamily="18" charset="0"/>
              <a:cs typeface="Times New Roman" pitchFamily="18" charset="0"/>
            </a:endParaRPr>
          </a:p>
          <a:p>
            <a:pPr algn="just"/>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hai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loại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rễ</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chính</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rễ</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cọc</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đậu</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rau</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cải</a:t>
            </a:r>
            <a:r>
              <a:rPr lang="en-US" dirty="0">
                <a:solidFill>
                  <a:srgbClr val="1910C6"/>
                </a:solidFill>
                <a:latin typeface="Times New Roman" pitchFamily="18" charset="0"/>
                <a:cs typeface="Times New Roman" pitchFamily="18" charset="0"/>
              </a:rPr>
              <a:t>, …), </a:t>
            </a:r>
            <a:r>
              <a:rPr lang="en-US" dirty="0" err="1">
                <a:solidFill>
                  <a:srgbClr val="1910C6"/>
                </a:solidFill>
                <a:latin typeface="Times New Roman" pitchFamily="18" charset="0"/>
                <a:cs typeface="Times New Roman" pitchFamily="18" charset="0"/>
              </a:rPr>
              <a:t>rễ</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chùm</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hành</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tỏi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lúa</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ngô</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Ngoài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ra</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một</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số</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còn</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rễ</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phụ</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đa</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si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trầu</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không</a:t>
            </a:r>
            <a:r>
              <a:rPr lang="en-US" dirty="0">
                <a:solidFill>
                  <a:srgbClr val="1910C6"/>
                </a:solidFill>
                <a:latin typeface="Times New Roman" pitchFamily="18" charset="0"/>
                <a:cs typeface="Times New Roman" pitchFamily="18" charset="0"/>
              </a:rPr>
              <a:t>, …) </a:t>
            </a:r>
            <a:r>
              <a:rPr lang="en-US" dirty="0" err="1">
                <a:solidFill>
                  <a:srgbClr val="1910C6"/>
                </a:solidFill>
                <a:latin typeface="Times New Roman" pitchFamily="18" charset="0"/>
                <a:cs typeface="Times New Roman" pitchFamily="18" charset="0"/>
              </a:rPr>
              <a:t>và</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một</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số</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cây</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có</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rễ</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phình</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ra</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thành</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củ</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cải</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củ</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củ</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đậu</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cà</a:t>
            </a:r>
            <a:r>
              <a:rPr lang="en-US" dirty="0">
                <a:solidFill>
                  <a:srgbClr val="1910C6"/>
                </a:solidFill>
                <a:latin typeface="Times New Roman" pitchFamily="18" charset="0"/>
                <a:cs typeface="Times New Roman" pitchFamily="18" charset="0"/>
              </a:rPr>
              <a:t> </a:t>
            </a:r>
            <a:r>
              <a:rPr lang="en-US" dirty="0" err="1">
                <a:solidFill>
                  <a:srgbClr val="1910C6"/>
                </a:solidFill>
                <a:latin typeface="Times New Roman" pitchFamily="18" charset="0"/>
                <a:cs typeface="Times New Roman" pitchFamily="18" charset="0"/>
              </a:rPr>
              <a:t>rốt</a:t>
            </a:r>
            <a:r>
              <a:rPr lang="en-US" dirty="0">
                <a:solidFill>
                  <a:srgbClr val="1910C6"/>
                </a:solidFill>
                <a:latin typeface="Times New Roman" pitchFamily="18" charset="0"/>
                <a:cs typeface="Times New Roman" pitchFamily="18" charset="0"/>
              </a:rPr>
              <a:t>, …).</a:t>
            </a:r>
          </a:p>
        </p:txBody>
      </p:sp>
    </p:spTree>
    <p:extLst>
      <p:ext uri="{BB962C8B-B14F-4D97-AF65-F5344CB8AC3E}">
        <p14:creationId xmlns:p14="http://schemas.microsoft.com/office/powerpoint/2010/main" val="190736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475" y="123063"/>
            <a:ext cx="8229600" cy="800862"/>
          </a:xfrm>
        </p:spPr>
        <p:txBody>
          <a:bodyPr>
            <a:normAutofit fontScale="90000"/>
          </a:bodyPr>
          <a:lstStyle/>
          <a:p>
            <a:pPr algn="ctr"/>
            <a:r>
              <a:rPr lang="en-US" sz="5400" b="1">
                <a:solidFill>
                  <a:srgbClr val="FFFF00"/>
                </a:solidFill>
                <a:latin typeface="Times New Roman" pitchFamily="18" charset="0"/>
                <a:cs typeface="Times New Roman" pitchFamily="18" charset="0"/>
              </a:rPr>
              <a:t>Lá cây và hoa quả</a:t>
            </a:r>
            <a:endParaRPr lang="vi-VN"/>
          </a:p>
        </p:txBody>
      </p:sp>
      <p:sp>
        <p:nvSpPr>
          <p:cNvPr id="3" name="Content Placeholder 2"/>
          <p:cNvSpPr>
            <a:spLocks noGrp="1"/>
          </p:cNvSpPr>
          <p:nvPr>
            <p:ph idx="1"/>
          </p:nvPr>
        </p:nvSpPr>
        <p:spPr>
          <a:xfrm>
            <a:off x="361950" y="1295400"/>
            <a:ext cx="11506200" cy="5181600"/>
          </a:xfrm>
        </p:spPr>
        <p:txBody>
          <a:bodyPr>
            <a:noAutofit/>
          </a:bodyPr>
          <a:lstStyle/>
          <a:p>
            <a:pPr marL="514350" indent="-514350">
              <a:lnSpc>
                <a:spcPct val="120000"/>
              </a:lnSpc>
              <a:spcBef>
                <a:spcPts val="0"/>
              </a:spcBef>
              <a:buFont typeface="+mj-lt"/>
              <a:buAutoNum type="arabicPeriod"/>
            </a:pPr>
            <a:r>
              <a:rPr lang="en-US" sz="2800" b="1" dirty="0" err="1">
                <a:solidFill>
                  <a:srgbClr val="002060"/>
                </a:solidFill>
                <a:latin typeface="Times New Roman" panose="02020603050405020304" pitchFamily="18" charset="0"/>
                <a:cs typeface="Times New Roman" pitchFamily="18" charset="0"/>
              </a:rPr>
              <a:t>Lá</a:t>
            </a:r>
            <a:r>
              <a:rPr lang="en-US" sz="2800" b="1" dirty="0">
                <a:solidFill>
                  <a:srgbClr val="002060"/>
                </a:solidFill>
                <a:latin typeface="Times New Roman" panose="02020603050405020304" pitchFamily="18" charset="0"/>
                <a:cs typeface="Times New Roman" pitchFamily="18" charset="0"/>
              </a:rPr>
              <a:t> </a:t>
            </a:r>
            <a:r>
              <a:rPr lang="en-US" sz="2800" b="1" dirty="0" err="1">
                <a:solidFill>
                  <a:srgbClr val="002060"/>
                </a:solidFill>
                <a:latin typeface="Times New Roman" panose="02020603050405020304" pitchFamily="18" charset="0"/>
                <a:cs typeface="Times New Roman" pitchFamily="18" charset="0"/>
              </a:rPr>
              <a:t>cây</a:t>
            </a:r>
            <a:endParaRPr lang="en-US" sz="2800" b="1" dirty="0">
              <a:solidFill>
                <a:srgbClr val="002060"/>
              </a:solidFill>
              <a:latin typeface="Times New Roman" panose="02020603050405020304" pitchFamily="18" charset="0"/>
              <a:cs typeface="Times New Roman" pitchFamily="18" charset="0"/>
            </a:endParaRPr>
          </a:p>
          <a:p>
            <a:pPr algn="just">
              <a:lnSpc>
                <a:spcPct val="120000"/>
              </a:lnSpc>
              <a:spcBef>
                <a:spcPts val="0"/>
              </a:spcBef>
              <a:buFont typeface="Wingdings" pitchFamily="2" charset="2"/>
              <a:buChar char="§"/>
            </a:pPr>
            <a:r>
              <a:rPr lang="en-US" sz="2800" dirty="0" err="1">
                <a:solidFill>
                  <a:srgbClr val="1910C6"/>
                </a:solidFill>
                <a:latin typeface="Times New Roman" panose="02020603050405020304" pitchFamily="18" charset="0"/>
                <a:cs typeface="Times New Roman" pitchFamily="18" charset="0"/>
              </a:rPr>
              <a:t>Lá</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cây</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thường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có</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màu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xanh</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lục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một</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số</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ít</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có</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màu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đỏ</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hoặc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vàng</a:t>
            </a:r>
            <a:r>
              <a:rPr lang="en-US" sz="2800" dirty="0">
                <a:solidFill>
                  <a:srgbClr val="1910C6"/>
                </a:solidFill>
                <a:latin typeface="Times New Roman" panose="02020603050405020304" pitchFamily="18" charset="0"/>
                <a:cs typeface="Times New Roman" pitchFamily="18" charset="0"/>
              </a:rPr>
              <a:t>.</a:t>
            </a:r>
          </a:p>
          <a:p>
            <a:pPr algn="just">
              <a:lnSpc>
                <a:spcPct val="120000"/>
              </a:lnSpc>
              <a:spcBef>
                <a:spcPts val="0"/>
              </a:spcBef>
              <a:buFont typeface="Wingdings" pitchFamily="2" charset="2"/>
              <a:buChar char="§"/>
            </a:pPr>
            <a:r>
              <a:rPr lang="en-US" sz="2800" dirty="0" err="1">
                <a:solidFill>
                  <a:srgbClr val="1910C6"/>
                </a:solidFill>
                <a:latin typeface="Times New Roman" panose="02020603050405020304" pitchFamily="18" charset="0"/>
                <a:cs typeface="Times New Roman" pitchFamily="18" charset="0"/>
              </a:rPr>
              <a:t>Mỗi</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chiếc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lá</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thường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có</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cuống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lá</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phiến</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lá</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trên</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phiến</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lá</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có</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gân</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lá</a:t>
            </a:r>
            <a:r>
              <a:rPr lang="en-US" sz="2800" dirty="0">
                <a:solidFill>
                  <a:srgbClr val="1910C6"/>
                </a:solidFill>
                <a:latin typeface="Times New Roman" panose="02020603050405020304" pitchFamily="18" charset="0"/>
                <a:cs typeface="Times New Roman" pitchFamily="18" charset="0"/>
              </a:rPr>
              <a:t>.</a:t>
            </a:r>
          </a:p>
          <a:p>
            <a:pPr marL="514350" indent="-514350" algn="just">
              <a:lnSpc>
                <a:spcPct val="120000"/>
              </a:lnSpc>
              <a:spcBef>
                <a:spcPts val="0"/>
              </a:spcBef>
              <a:buFont typeface="+mj-lt"/>
              <a:buAutoNum type="arabicPeriod" startAt="2"/>
            </a:pPr>
            <a:r>
              <a:rPr lang="en-US" sz="2800" b="1" dirty="0" err="1">
                <a:solidFill>
                  <a:srgbClr val="002060"/>
                </a:solidFill>
                <a:latin typeface="Times New Roman" panose="02020603050405020304" pitchFamily="18" charset="0"/>
                <a:cs typeface="Times New Roman" pitchFamily="18" charset="0"/>
              </a:rPr>
              <a:t>Hoa</a:t>
            </a:r>
            <a:endParaRPr lang="en-US" sz="2800" b="1" dirty="0">
              <a:solidFill>
                <a:srgbClr val="002060"/>
              </a:solidFill>
              <a:latin typeface="Times New Roman" panose="02020603050405020304" pitchFamily="18" charset="0"/>
              <a:cs typeface="Times New Roman" pitchFamily="18" charset="0"/>
            </a:endParaRPr>
          </a:p>
          <a:p>
            <a:pPr algn="just">
              <a:lnSpc>
                <a:spcPct val="120000"/>
              </a:lnSpc>
              <a:spcBef>
                <a:spcPts val="0"/>
              </a:spcBef>
              <a:buFont typeface="Wingdings" pitchFamily="2" charset="2"/>
              <a:buChar char="§"/>
            </a:pPr>
            <a:r>
              <a:rPr lang="en-US" sz="2800" dirty="0" err="1">
                <a:solidFill>
                  <a:srgbClr val="1910C6"/>
                </a:solidFill>
                <a:latin typeface="Times New Roman" panose="02020603050405020304" pitchFamily="18" charset="0"/>
                <a:cs typeface="Times New Roman" pitchFamily="18" charset="0"/>
              </a:rPr>
              <a:t>Hoa</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là</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cơ</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quan</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sinh</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sản</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của</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cây</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Các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loài</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hoa</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thường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khác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nhau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về</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hình</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dạng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màu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sắc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và</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mùi</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hương</a:t>
            </a:r>
            <a:r>
              <a:rPr lang="en-US" sz="2800" dirty="0">
                <a:solidFill>
                  <a:srgbClr val="1910C6"/>
                </a:solidFill>
                <a:latin typeface="Times New Roman" panose="02020603050405020304" pitchFamily="18" charset="0"/>
                <a:cs typeface="Times New Roman" pitchFamily="18" charset="0"/>
              </a:rPr>
              <a:t>.</a:t>
            </a:r>
          </a:p>
          <a:p>
            <a:pPr marL="514350" indent="-514350" algn="just">
              <a:lnSpc>
                <a:spcPct val="120000"/>
              </a:lnSpc>
              <a:spcBef>
                <a:spcPts val="0"/>
              </a:spcBef>
              <a:buFont typeface="+mj-lt"/>
              <a:buAutoNum type="arabicPeriod" startAt="3"/>
            </a:pPr>
            <a:r>
              <a:rPr lang="en-US" sz="2800" b="1" dirty="0" err="1">
                <a:solidFill>
                  <a:srgbClr val="002060"/>
                </a:solidFill>
                <a:latin typeface="Times New Roman" panose="02020603050405020304" pitchFamily="18" charset="0"/>
                <a:cs typeface="Times New Roman" pitchFamily="18" charset="0"/>
              </a:rPr>
              <a:t>Quả</a:t>
            </a:r>
            <a:r>
              <a:rPr lang="en-US" sz="2800" b="1" dirty="0">
                <a:solidFill>
                  <a:srgbClr val="002060"/>
                </a:solidFill>
                <a:latin typeface="Times New Roman" panose="02020603050405020304" pitchFamily="18" charset="0"/>
                <a:cs typeface="Times New Roman" pitchFamily="18" charset="0"/>
              </a:rPr>
              <a:t>.</a:t>
            </a:r>
          </a:p>
          <a:p>
            <a:pPr algn="just">
              <a:lnSpc>
                <a:spcPct val="120000"/>
              </a:lnSpc>
              <a:spcBef>
                <a:spcPts val="0"/>
              </a:spcBef>
              <a:buFont typeface="Wingdings" pitchFamily="2" charset="2"/>
              <a:buChar char="§"/>
            </a:pPr>
            <a:r>
              <a:rPr lang="en-US" sz="2800" dirty="0" err="1">
                <a:solidFill>
                  <a:srgbClr val="1910C6"/>
                </a:solidFill>
                <a:latin typeface="Times New Roman" panose="02020603050405020304" pitchFamily="18" charset="0"/>
                <a:cs typeface="Times New Roman" pitchFamily="18" charset="0"/>
              </a:rPr>
              <a:t>Có</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nhiều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loại</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quả</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chúng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khác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nhau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về</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hình</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dạng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kích</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thước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màu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sắc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và</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mùi</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vị</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Mỗi</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quả</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thường</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có</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vỏ</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thịt</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hạt</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Khi</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gặp</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điều</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kiện</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thích</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hợp</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hạt</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sẽ</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mọc</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thành</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cây</a:t>
            </a:r>
            <a:r>
              <a:rPr lang="en-US" sz="2800" dirty="0">
                <a:solidFill>
                  <a:srgbClr val="1910C6"/>
                </a:solidFill>
                <a:latin typeface="Times New Roman" panose="02020603050405020304" pitchFamily="18" charset="0"/>
                <a:cs typeface="Times New Roman" pitchFamily="18" charset="0"/>
              </a:rPr>
              <a:t> </a:t>
            </a:r>
            <a:r>
              <a:rPr lang="en-US" sz="2800" dirty="0" err="1">
                <a:solidFill>
                  <a:srgbClr val="1910C6"/>
                </a:solidFill>
                <a:latin typeface="Times New Roman" panose="02020603050405020304" pitchFamily="18" charset="0"/>
                <a:cs typeface="Times New Roman" pitchFamily="18" charset="0"/>
              </a:rPr>
              <a:t>mới</a:t>
            </a:r>
            <a:r>
              <a:rPr lang="en-US" sz="2800" dirty="0">
                <a:solidFill>
                  <a:srgbClr val="1910C6"/>
                </a:solidFill>
                <a:latin typeface="Times New Roman" panose="02020603050405020304" pitchFamily="18" charset="0"/>
                <a:cs typeface="Times New Roman" pitchFamily="18" charset="0"/>
              </a:rPr>
              <a:t>.</a:t>
            </a:r>
            <a:endParaRPr lang="vi-VN" sz="2800" dirty="0">
              <a:solidFill>
                <a:srgbClr val="1910C6"/>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3416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37A557-FCB5-4207-9B98-A708188F8AD4}"/>
              </a:ext>
            </a:extLst>
          </p:cNvPr>
          <p:cNvSpPr/>
          <p:nvPr/>
        </p:nvSpPr>
        <p:spPr>
          <a:xfrm>
            <a:off x="1427838" y="251911"/>
            <a:ext cx="895629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C. HOẠT ĐỘNG ỨNG DỤNG, MỞ RỘNG</a:t>
            </a:r>
          </a:p>
        </p:txBody>
      </p:sp>
      <p:sp>
        <p:nvSpPr>
          <p:cNvPr id="4" name="Title 1">
            <a:extLst>
              <a:ext uri="{FF2B5EF4-FFF2-40B4-BE49-F238E27FC236}">
                <a16:creationId xmlns:a16="http://schemas.microsoft.com/office/drawing/2014/main" id="{FF17B668-182A-400C-A016-D76FB6913262}"/>
              </a:ext>
            </a:extLst>
          </p:cNvPr>
          <p:cNvSpPr txBox="1">
            <a:spLocks/>
          </p:cNvSpPr>
          <p:nvPr/>
        </p:nvSpPr>
        <p:spPr bwMode="auto">
          <a:xfrm>
            <a:off x="457330" y="898242"/>
            <a:ext cx="11277339" cy="254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a:solidFill>
                  <a:srgbClr val="0000CC"/>
                </a:solidFill>
                <a:latin typeface="Times New Roman" panose="02020603050405020304" pitchFamily="18" charset="0"/>
                <a:cs typeface="Times New Roman" panose="02020603050405020304" pitchFamily="18" charset="0"/>
              </a:rPr>
              <a:t>Em và nhóm bạn  (từ 2 đến 3 bạn trong một nhóm) trao đổi rồi soạn bài trình chiếu có chủ đề giới thiệu các thành viên trong nhóm. Mỗi thành viên trong nhóm sử dụng trang trình chiếu đã soạn để giới thiệu về bản thân.</a:t>
            </a:r>
            <a:endParaRPr lang="en-US" altLang="en-US" sz="2800">
              <a:solidFill>
                <a:srgbClr val="C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E97E6CE-A6EC-4CC7-AE27-F41A680AA467}"/>
              </a:ext>
            </a:extLst>
          </p:cNvPr>
          <p:cNvPicPr>
            <a:picLocks noChangeAspect="1"/>
          </p:cNvPicPr>
          <p:nvPr/>
        </p:nvPicPr>
        <p:blipFill>
          <a:blip r:embed="rId2"/>
          <a:stretch>
            <a:fillRect/>
          </a:stretch>
        </p:blipFill>
        <p:spPr>
          <a:xfrm>
            <a:off x="2971800" y="3631617"/>
            <a:ext cx="6515100" cy="2920937"/>
          </a:xfrm>
          <a:prstGeom prst="rect">
            <a:avLst/>
          </a:prstGeom>
        </p:spPr>
      </p:pic>
      <p:sp>
        <p:nvSpPr>
          <p:cNvPr id="7" name="TextBox 6">
            <a:extLst>
              <a:ext uri="{FF2B5EF4-FFF2-40B4-BE49-F238E27FC236}">
                <a16:creationId xmlns:a16="http://schemas.microsoft.com/office/drawing/2014/main" id="{13BF64A4-816C-4370-ADCE-ACF72C5DE150}"/>
              </a:ext>
            </a:extLst>
          </p:cNvPr>
          <p:cNvSpPr txBox="1"/>
          <p:nvPr/>
        </p:nvSpPr>
        <p:spPr>
          <a:xfrm>
            <a:off x="628650" y="4029074"/>
            <a:ext cx="1438275" cy="1754326"/>
          </a:xfrm>
          <a:prstGeom prst="rect">
            <a:avLst/>
          </a:prstGeom>
          <a:noFill/>
        </p:spPr>
        <p:txBody>
          <a:bodyPr wrap="square" rtlCol="0">
            <a:spAutoFit/>
          </a:bodyPr>
          <a:lstStyle/>
          <a:p>
            <a:r>
              <a:rPr lang="en-US"/>
              <a:t>Phần này nêu và khuyến khích học sinh làm ở nhà</a:t>
            </a:r>
          </a:p>
        </p:txBody>
      </p:sp>
    </p:spTree>
    <p:extLst>
      <p:ext uri="{BB962C8B-B14F-4D97-AF65-F5344CB8AC3E}">
        <p14:creationId xmlns:p14="http://schemas.microsoft.com/office/powerpoint/2010/main" val="284259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478" y="2067910"/>
            <a:ext cx="10281043" cy="3142265"/>
          </a:xfrm>
        </p:spPr>
        <p:txBody>
          <a:bodyPr/>
          <a:lstStyle/>
          <a:p>
            <a:pPr algn="just">
              <a:lnSpc>
                <a:spcPct val="150000"/>
              </a:lnSpc>
              <a:buFontTx/>
              <a:buChar char="-"/>
            </a:pPr>
            <a:r>
              <a:rPr lang="en-US" sz="2800" b="1">
                <a:solidFill>
                  <a:srgbClr val="002060"/>
                </a:solidFill>
                <a:latin typeface="Times New Roman" panose="02020603050405020304" pitchFamily="18" charset="0"/>
                <a:cs typeface="Times New Roman" panose="02020603050405020304" pitchFamily="18" charset="0"/>
              </a:rPr>
              <a:t>Em nhấn phím </a:t>
            </a:r>
            <a:r>
              <a:rPr lang="en-US" sz="2800" b="1">
                <a:solidFill>
                  <a:srgbClr val="C00000"/>
                </a:solidFill>
                <a:latin typeface="Times New Roman" panose="02020603050405020304" pitchFamily="18" charset="0"/>
                <a:cs typeface="Times New Roman" panose="02020603050405020304" pitchFamily="18" charset="0"/>
              </a:rPr>
              <a:t>F5</a:t>
            </a:r>
            <a:r>
              <a:rPr lang="en-US" sz="2800" b="1">
                <a:solidFill>
                  <a:srgbClr val="002060"/>
                </a:solidFill>
                <a:latin typeface="Times New Roman" panose="02020603050405020304" pitchFamily="18" charset="0"/>
                <a:cs typeface="Times New Roman" panose="02020603050405020304" pitchFamily="18" charset="0"/>
              </a:rPr>
              <a:t> để trình chiếu từ trang đầu tiên. Nhấn phím </a:t>
            </a:r>
            <a:r>
              <a:rPr lang="en-US" sz="2800" b="1">
                <a:solidFill>
                  <a:srgbClr val="C00000"/>
                </a:solidFill>
                <a:latin typeface="Times New Roman" panose="02020603050405020304" pitchFamily="18" charset="0"/>
                <a:cs typeface="Times New Roman" panose="02020603050405020304" pitchFamily="18" charset="0"/>
              </a:rPr>
              <a:t>Shift + F5</a:t>
            </a:r>
            <a:r>
              <a:rPr lang="en-US" sz="2800" b="1">
                <a:solidFill>
                  <a:srgbClr val="002060"/>
                </a:solidFill>
                <a:latin typeface="Times New Roman" panose="02020603050405020304" pitchFamily="18" charset="0"/>
                <a:cs typeface="Times New Roman" panose="02020603050405020304" pitchFamily="18" charset="0"/>
              </a:rPr>
              <a:t> để bắt đầu trình chiếu từ trang được chọn. </a:t>
            </a:r>
          </a:p>
          <a:p>
            <a:pPr algn="just">
              <a:lnSpc>
                <a:spcPct val="150000"/>
              </a:lnSpc>
              <a:buFontTx/>
              <a:buChar char="-"/>
            </a:pPr>
            <a:r>
              <a:rPr lang="en-US" sz="2800" b="1">
                <a:solidFill>
                  <a:srgbClr val="002060"/>
                </a:solidFill>
                <a:latin typeface="Times New Roman" panose="02020603050405020304" pitchFamily="18" charset="0"/>
                <a:cs typeface="Times New Roman" panose="02020603050405020304" pitchFamily="18" charset="0"/>
              </a:rPr>
              <a:t>Sử dụng các phím mũi tên để chuyển tiếp hoặc lùi lại các trang trình chiếu khi thuyết trình.</a:t>
            </a:r>
          </a:p>
        </p:txBody>
      </p:sp>
      <p:sp>
        <p:nvSpPr>
          <p:cNvPr id="8" name="Rectangle 7"/>
          <p:cNvSpPr/>
          <p:nvPr/>
        </p:nvSpPr>
        <p:spPr>
          <a:xfrm>
            <a:off x="3765815" y="251911"/>
            <a:ext cx="42803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EM CẦN GHI </a:t>
            </a:r>
            <a:r>
              <a:rPr lang="en-US" sz="3600" b="1" kern="0" dirty="0">
                <a:ln w="11430"/>
                <a:solidFill>
                  <a:srgbClr val="FF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NHỚ</a:t>
            </a:r>
          </a:p>
        </p:txBody>
      </p:sp>
    </p:spTree>
    <p:extLst>
      <p:ext uri="{BB962C8B-B14F-4D97-AF65-F5344CB8AC3E}">
        <p14:creationId xmlns:p14="http://schemas.microsoft.com/office/powerpoint/2010/main" val="26829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pic>
          <p:nvPicPr>
            <p:cNvPr id="12" name="b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1"/>
            <p:cNvPicPr>
              <a:picLocks noChangeAspect="1"/>
            </p:cNvPicPr>
            <p:nvPr/>
          </p:nvPicPr>
          <p:blipFill rotWithShape="1">
            <a:blip r:embed="rId3">
              <a:extLst>
                <a:ext uri="{28A0092B-C50C-407E-A947-70E740481C1C}">
                  <a14:useLocalDpi xmlns:a14="http://schemas.microsoft.com/office/drawing/2010/main" val="0"/>
                </a:ext>
              </a:extLst>
            </a:blip>
            <a:srcRect l="8541" t="35741" r="76042" b="33519"/>
            <a:stretch/>
          </p:blipFill>
          <p:spPr>
            <a:xfrm>
              <a:off x="1041400" y="2451100"/>
              <a:ext cx="1879600" cy="2108200"/>
            </a:xfrm>
            <a:prstGeom prst="rect">
              <a:avLst/>
            </a:prstGeom>
          </p:spPr>
        </p:pic>
        <p:pic>
          <p:nvPicPr>
            <p:cNvPr id="14" name="2"/>
            <p:cNvPicPr>
              <a:picLocks noChangeAspect="1"/>
            </p:cNvPicPr>
            <p:nvPr/>
          </p:nvPicPr>
          <p:blipFill rotWithShape="1">
            <a:blip r:embed="rId4">
              <a:extLst>
                <a:ext uri="{28A0092B-C50C-407E-A947-70E740481C1C}">
                  <a14:useLocalDpi xmlns:a14="http://schemas.microsoft.com/office/drawing/2010/main" val="0"/>
                </a:ext>
              </a:extLst>
            </a:blip>
            <a:srcRect l="19479" t="9259" r="56875" b="50556"/>
            <a:stretch/>
          </p:blipFill>
          <p:spPr>
            <a:xfrm>
              <a:off x="2374900" y="635000"/>
              <a:ext cx="2882900" cy="2755900"/>
            </a:xfrm>
            <a:prstGeom prst="rect">
              <a:avLst/>
            </a:prstGeom>
          </p:spPr>
        </p:pic>
        <p:pic>
          <p:nvPicPr>
            <p:cNvPr id="15" name="3"/>
            <p:cNvPicPr>
              <a:picLocks noChangeAspect="1"/>
            </p:cNvPicPr>
            <p:nvPr/>
          </p:nvPicPr>
          <p:blipFill rotWithShape="1">
            <a:blip r:embed="rId5">
              <a:extLst>
                <a:ext uri="{28A0092B-C50C-407E-A947-70E740481C1C}">
                  <a14:useLocalDpi xmlns:a14="http://schemas.microsoft.com/office/drawing/2010/main" val="0"/>
                </a:ext>
              </a:extLst>
            </a:blip>
            <a:srcRect l="37500" t="7407" r="44479" b="52037"/>
            <a:stretch/>
          </p:blipFill>
          <p:spPr>
            <a:xfrm>
              <a:off x="4572000" y="508000"/>
              <a:ext cx="2197100" cy="2781300"/>
            </a:xfrm>
            <a:prstGeom prst="rect">
              <a:avLst/>
            </a:prstGeom>
          </p:spPr>
        </p:pic>
        <p:pic>
          <p:nvPicPr>
            <p:cNvPr id="16" name="4"/>
            <p:cNvPicPr>
              <a:picLocks noChangeAspect="1"/>
            </p:cNvPicPr>
            <p:nvPr/>
          </p:nvPicPr>
          <p:blipFill rotWithShape="1">
            <a:blip r:embed="rId6">
              <a:extLst>
                <a:ext uri="{28A0092B-C50C-407E-A947-70E740481C1C}">
                  <a14:useLocalDpi xmlns:a14="http://schemas.microsoft.com/office/drawing/2010/main" val="0"/>
                </a:ext>
              </a:extLst>
            </a:blip>
            <a:srcRect l="52396" t="15926" r="33646" b="54630"/>
            <a:stretch/>
          </p:blipFill>
          <p:spPr>
            <a:xfrm>
              <a:off x="6388100" y="1092200"/>
              <a:ext cx="1701800" cy="2019300"/>
            </a:xfrm>
            <a:prstGeom prst="rect">
              <a:avLst/>
            </a:prstGeom>
          </p:spPr>
        </p:pic>
        <p:pic>
          <p:nvPicPr>
            <p:cNvPr id="17" name="6"/>
            <p:cNvPicPr>
              <a:picLocks noChangeAspect="1"/>
            </p:cNvPicPr>
            <p:nvPr/>
          </p:nvPicPr>
          <p:blipFill rotWithShape="1">
            <a:blip r:embed="rId7">
              <a:extLst>
                <a:ext uri="{28A0092B-C50C-407E-A947-70E740481C1C}">
                  <a14:useLocalDpi xmlns:a14="http://schemas.microsoft.com/office/drawing/2010/main" val="0"/>
                </a:ext>
              </a:extLst>
            </a:blip>
            <a:srcRect l="78333" t="27408" r="7708" b="42222"/>
            <a:stretch/>
          </p:blipFill>
          <p:spPr>
            <a:xfrm>
              <a:off x="9550400" y="1879600"/>
              <a:ext cx="1701800" cy="2082800"/>
            </a:xfrm>
            <a:prstGeom prst="rect">
              <a:avLst/>
            </a:prstGeom>
          </p:spPr>
        </p:pic>
        <p:pic>
          <p:nvPicPr>
            <p:cNvPr id="18" name="5"/>
            <p:cNvPicPr>
              <a:picLocks noChangeAspect="1"/>
            </p:cNvPicPr>
            <p:nvPr/>
          </p:nvPicPr>
          <p:blipFill rotWithShape="1">
            <a:blip r:embed="rId8">
              <a:extLst>
                <a:ext uri="{28A0092B-C50C-407E-A947-70E740481C1C}">
                  <a14:useLocalDpi xmlns:a14="http://schemas.microsoft.com/office/drawing/2010/main" val="0"/>
                </a:ext>
              </a:extLst>
            </a:blip>
            <a:srcRect l="63750" t="14444" r="19688" b="50000"/>
            <a:stretch/>
          </p:blipFill>
          <p:spPr>
            <a:xfrm>
              <a:off x="7772400" y="990600"/>
              <a:ext cx="2019300" cy="2438400"/>
            </a:xfrm>
            <a:prstGeom prst="rect">
              <a:avLst/>
            </a:prstGeom>
          </p:spPr>
        </p:pic>
      </p:grpSp>
      <p:sp>
        <p:nvSpPr>
          <p:cNvPr id="19" name="Rectangle 18"/>
          <p:cNvSpPr/>
          <p:nvPr/>
        </p:nvSpPr>
        <p:spPr>
          <a:xfrm>
            <a:off x="3012409" y="3212558"/>
            <a:ext cx="6786467" cy="1785100"/>
          </a:xfrm>
          <a:prstGeom prst="rect">
            <a:avLst/>
          </a:prstGeom>
          <a:noFill/>
        </p:spPr>
        <p:txBody>
          <a:bodyPr wrap="none" lIns="121917" tIns="60958" rIns="121917" bIns="60958">
            <a:spAutoFit/>
          </a:bodyPr>
          <a:lstStyle/>
          <a:p>
            <a:pPr algn="ctr"/>
            <a:r>
              <a:rPr lang="en-US" sz="5400" b="1" dirty="0" err="1">
                <a:ln w="1905"/>
                <a:solidFill>
                  <a:srgbClr val="0000CC"/>
                </a:solidFill>
                <a:effectLst>
                  <a:innerShdw blurRad="69850" dist="43180" dir="5400000">
                    <a:srgbClr val="000000">
                      <a:alpha val="65000"/>
                    </a:srgbClr>
                  </a:innerShdw>
                </a:effectLst>
              </a:rPr>
              <a:t>Cảm</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ơn</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các</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em</a:t>
            </a:r>
            <a:endParaRPr lang="en-US" sz="5400" b="1" dirty="0">
              <a:ln w="1905"/>
              <a:solidFill>
                <a:srgbClr val="0000CC"/>
              </a:solidFill>
              <a:effectLst>
                <a:innerShdw blurRad="69850" dist="43180" dir="5400000">
                  <a:srgbClr val="000000">
                    <a:alpha val="65000"/>
                  </a:srgbClr>
                </a:innerShdw>
              </a:effectLst>
            </a:endParaRPr>
          </a:p>
          <a:p>
            <a:pPr algn="ctr"/>
            <a:r>
              <a:rPr lang="en-US" sz="5400" b="1" dirty="0" err="1">
                <a:ln w="1905"/>
                <a:solidFill>
                  <a:srgbClr val="0000CC"/>
                </a:solidFill>
                <a:effectLst>
                  <a:innerShdw blurRad="69850" dist="43180" dir="5400000">
                    <a:srgbClr val="000000">
                      <a:alpha val="65000"/>
                    </a:srgbClr>
                  </a:innerShdw>
                </a:effectLst>
              </a:rPr>
              <a:t>đã</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theo</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dõi</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bài</a:t>
            </a:r>
            <a:r>
              <a:rPr lang="en-US" sz="5400" b="1" dirty="0">
                <a:ln w="1905"/>
                <a:solidFill>
                  <a:srgbClr val="0000CC"/>
                </a:solidFill>
                <a:effectLst>
                  <a:innerShdw blurRad="69850" dist="43180" dir="5400000">
                    <a:srgbClr val="000000">
                      <a:alpha val="65000"/>
                    </a:srgbClr>
                  </a:innerShdw>
                </a:effectLst>
              </a:rPr>
              <a:t> </a:t>
            </a:r>
            <a:r>
              <a:rPr lang="en-US" sz="5400" b="1" dirty="0" err="1">
                <a:ln w="1905"/>
                <a:solidFill>
                  <a:srgbClr val="0000CC"/>
                </a:solidFill>
                <a:effectLst>
                  <a:innerShdw blurRad="69850" dist="43180" dir="5400000">
                    <a:srgbClr val="000000">
                      <a:alpha val="65000"/>
                    </a:srgbClr>
                  </a:innerShdw>
                </a:effectLst>
              </a:rPr>
              <a:t>học</a:t>
            </a:r>
            <a:r>
              <a:rPr lang="en-US" sz="5400" b="1" dirty="0">
                <a:ln w="1905"/>
                <a:solidFill>
                  <a:srgbClr val="0000CC"/>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5448704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2">
            <a:extLst>
              <a:ext uri="{FF2B5EF4-FFF2-40B4-BE49-F238E27FC236}">
                <a16:creationId xmlns:a16="http://schemas.microsoft.com/office/drawing/2014/main" id="{2176E562-305D-40B2-9A81-8EF92101EFDB}"/>
              </a:ext>
            </a:extLst>
          </p:cNvPr>
          <p:cNvSpPr txBox="1">
            <a:spLocks noChangeArrowheads="1"/>
          </p:cNvSpPr>
          <p:nvPr/>
        </p:nvSpPr>
        <p:spPr bwMode="auto">
          <a:xfrm>
            <a:off x="1026585" y="177341"/>
            <a:ext cx="10572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09585" eaLnBrk="1" hangingPunct="1"/>
            <a:r>
              <a:rPr lang="en-US" altLang="en-US" sz="48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 ĐIỀU CẦN LƯU Ý</a:t>
            </a:r>
            <a:endParaRPr lang="en-US" altLang="en-US" sz="4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BFAAF212-7B02-4992-A99C-8EBFED6E13E9}"/>
              </a:ext>
            </a:extLst>
          </p:cNvPr>
          <p:cNvSpPr txBox="1">
            <a:spLocks noChangeArrowheads="1"/>
          </p:cNvSpPr>
          <p:nvPr/>
        </p:nvSpPr>
        <p:spPr bwMode="auto">
          <a:xfrm>
            <a:off x="406400" y="1464735"/>
            <a:ext cx="100584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1. </a:t>
            </a:r>
            <a:r>
              <a:rPr lang="en-US" altLang="en-US" sz="3733" b="1" dirty="0" err="1">
                <a:solidFill>
                  <a:srgbClr val="0000CC"/>
                </a:solidFill>
                <a:latin typeface="Times New Roman" panose="02020603050405020304" pitchFamily="18" charset="0"/>
                <a:cs typeface="Times New Roman" panose="02020603050405020304" pitchFamily="18" charset="0"/>
              </a:rPr>
              <a:t>Chuẩn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bị</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đồ</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dùng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vở</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ghi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04DF3713-83F3-4DA2-AA28-02688269AEF6}"/>
              </a:ext>
            </a:extLst>
          </p:cNvPr>
          <p:cNvSpPr txBox="1">
            <a:spLocks noChangeArrowheads="1"/>
          </p:cNvSpPr>
          <p:nvPr/>
        </p:nvSpPr>
        <p:spPr bwMode="auto">
          <a:xfrm>
            <a:off x="406400" y="2580747"/>
            <a:ext cx="104648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2. </a:t>
            </a:r>
            <a:r>
              <a:rPr lang="en-US" altLang="en-US" sz="3733" b="1" dirty="0" err="1">
                <a:solidFill>
                  <a:srgbClr val="0000CC"/>
                </a:solidFill>
                <a:latin typeface="Times New Roman" panose="02020603050405020304" pitchFamily="18" charset="0"/>
                <a:cs typeface="Times New Roman" panose="02020603050405020304" pitchFamily="18" charset="0"/>
              </a:rPr>
              <a:t>Nhấn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nút</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Tạm</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dừng</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khi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phải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trả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lời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câu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hỏi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5EEA4318-D6A6-41C6-A533-FCF96F8E1D19}"/>
              </a:ext>
            </a:extLst>
          </p:cNvPr>
          <p:cNvSpPr txBox="1">
            <a:spLocks noChangeArrowheads="1"/>
          </p:cNvSpPr>
          <p:nvPr/>
        </p:nvSpPr>
        <p:spPr bwMode="auto">
          <a:xfrm>
            <a:off x="406400" y="3750735"/>
            <a:ext cx="1066800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3. </a:t>
            </a:r>
            <a:r>
              <a:rPr lang="en-US" altLang="en-US" sz="3733" b="1" dirty="0" err="1">
                <a:solidFill>
                  <a:srgbClr val="0000CC"/>
                </a:solidFill>
                <a:latin typeface="Times New Roman" panose="02020603050405020304" pitchFamily="18" charset="0"/>
                <a:cs typeface="Times New Roman" panose="02020603050405020304" pitchFamily="18" charset="0"/>
              </a:rPr>
              <a:t>Nhấn</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nút</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Tiếp</a:t>
            </a:r>
            <a:r>
              <a:rPr lang="en-US" altLang="en-US" sz="3733" b="1" dirty="0">
                <a:solidFill>
                  <a:srgbClr val="FF0000"/>
                </a:solidFill>
                <a:latin typeface="Times New Roman" panose="02020603050405020304" pitchFamily="18" charset="0"/>
                <a:cs typeface="Times New Roman" panose="02020603050405020304" pitchFamily="18" charset="0"/>
              </a:rPr>
              <a:t> </a:t>
            </a:r>
            <a:r>
              <a:rPr lang="en-US" altLang="en-US" sz="3733" b="1" dirty="0" err="1">
                <a:solidFill>
                  <a:srgbClr val="FF0000"/>
                </a:solidFill>
                <a:latin typeface="Times New Roman" panose="02020603050405020304" pitchFamily="18" charset="0"/>
                <a:cs typeface="Times New Roman" panose="02020603050405020304" pitchFamily="18" charset="0"/>
              </a:rPr>
              <a:t>tục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khi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tìm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được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câu</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trả</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lời</a:t>
            </a:r>
            <a:r>
              <a:rPr lang="en-US" altLang="en-US" sz="3733" b="1" dirty="0">
                <a:solidFill>
                  <a:srgbClr val="0000CC"/>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0BBBBF53-0725-429F-8261-BD12BF610F79}"/>
              </a:ext>
            </a:extLst>
          </p:cNvPr>
          <p:cNvSpPr txBox="1">
            <a:spLocks noChangeArrowheads="1"/>
          </p:cNvSpPr>
          <p:nvPr/>
        </p:nvSpPr>
        <p:spPr bwMode="auto">
          <a:xfrm>
            <a:off x="501654" y="4893737"/>
            <a:ext cx="11097682"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09585" eaLnBrk="1" hangingPunct="1"/>
            <a:r>
              <a:rPr lang="en-US" altLang="en-US" sz="3733" b="1" dirty="0">
                <a:solidFill>
                  <a:srgbClr val="0000CC"/>
                </a:solidFill>
                <a:latin typeface="Times New Roman" panose="02020603050405020304" pitchFamily="18" charset="0"/>
                <a:cs typeface="Times New Roman" panose="02020603050405020304" pitchFamily="18" charset="0"/>
              </a:rPr>
              <a:t>4. </a:t>
            </a:r>
            <a:r>
              <a:rPr lang="en-US" altLang="en-US" sz="3733" b="1" dirty="0" err="1">
                <a:solidFill>
                  <a:srgbClr val="0000CC"/>
                </a:solidFill>
                <a:latin typeface="Times New Roman" panose="02020603050405020304" pitchFamily="18" charset="0"/>
                <a:cs typeface="Times New Roman" panose="02020603050405020304" pitchFamily="18" charset="0"/>
              </a:rPr>
              <a:t>Học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nghiêm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túc</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làm</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đầy</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đủ</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bài</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tập</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dirty="0" err="1">
                <a:solidFill>
                  <a:srgbClr val="0000CC"/>
                </a:solidFill>
                <a:latin typeface="Times New Roman" panose="02020603050405020304" pitchFamily="18" charset="0"/>
                <a:cs typeface="Times New Roman" panose="02020603050405020304" pitchFamily="18" charset="0"/>
              </a:rPr>
              <a:t>theo</a:t>
            </a:r>
            <a:r>
              <a:rPr lang="en-US" altLang="en-US" sz="3733" b="1" dirty="0">
                <a:solidFill>
                  <a:srgbClr val="0000CC"/>
                </a:solidFill>
                <a:latin typeface="Times New Roman" panose="02020603050405020304" pitchFamily="18" charset="0"/>
                <a:cs typeface="Times New Roman" panose="02020603050405020304" pitchFamily="18" charset="0"/>
              </a:rPr>
              <a:t> </a:t>
            </a:r>
            <a:r>
              <a:rPr lang="en-US" altLang="en-US" sz="3733" b="1" err="1">
                <a:solidFill>
                  <a:srgbClr val="0000CC"/>
                </a:solidFill>
                <a:latin typeface="Times New Roman" panose="02020603050405020304" pitchFamily="18" charset="0"/>
                <a:cs typeface="Times New Roman" panose="02020603050405020304" pitchFamily="18" charset="0"/>
              </a:rPr>
              <a:t>yêu</a:t>
            </a:r>
            <a:r>
              <a:rPr lang="en-US" altLang="en-US" sz="3733" b="1">
                <a:solidFill>
                  <a:srgbClr val="0000CC"/>
                </a:solidFill>
                <a:latin typeface="Times New Roman" panose="02020603050405020304" pitchFamily="18" charset="0"/>
                <a:cs typeface="Times New Roman" panose="02020603050405020304" pitchFamily="18" charset="0"/>
              </a:rPr>
              <a:t> cầu của giáo viên.</a:t>
            </a:r>
            <a:endParaRPr lang="en-US" altLang="en-US" sz="3733"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4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173" y="2177950"/>
            <a:ext cx="11071654" cy="1693990"/>
          </a:xfrm>
          <a:prstGeom prst="rect">
            <a:avLst/>
          </a:prstGeom>
          <a:noFill/>
        </p:spPr>
        <p:txBody>
          <a:bodyPr wrap="square" lIns="121920" tIns="60960" rIns="121920" bIns="60960">
            <a:spAutoFit/>
          </a:bodyPr>
          <a:lstStyle/>
          <a:p>
            <a:pPr algn="ctr">
              <a:lnSpc>
                <a:spcPct val="120000"/>
              </a:lnSpc>
            </a:pPr>
            <a:r>
              <a:rPr lang="en-US" sz="4400" b="1">
                <a:ln w="1905"/>
                <a:solidFill>
                  <a:srgbClr val="FF0000"/>
                </a:solidFill>
                <a:effectLst>
                  <a:innerShdw blurRad="69850" dist="43180" dir="5400000">
                    <a:srgbClr val="000000">
                      <a:alpha val="65000"/>
                    </a:srgbClr>
                  </a:innerShdw>
                </a:effectLst>
              </a:rPr>
              <a:t>Bài 5: Sử dụng bài trình chiếu </a:t>
            </a:r>
          </a:p>
          <a:p>
            <a:pPr algn="ctr">
              <a:lnSpc>
                <a:spcPct val="120000"/>
              </a:lnSpc>
            </a:pPr>
            <a:r>
              <a:rPr lang="en-US" sz="4400" b="1">
                <a:ln w="1905"/>
                <a:solidFill>
                  <a:srgbClr val="FF0000"/>
                </a:solidFill>
                <a:effectLst>
                  <a:innerShdw blurRad="69850" dist="43180" dir="5400000">
                    <a:srgbClr val="000000">
                      <a:alpha val="65000"/>
                    </a:srgbClr>
                  </a:innerShdw>
                </a:effectLst>
              </a:rPr>
              <a:t>để thuyết trình (</a:t>
            </a:r>
            <a:r>
              <a:rPr lang="en-US" sz="4400" b="1" dirty="0">
                <a:ln w="1905"/>
                <a:solidFill>
                  <a:srgbClr val="FF0000"/>
                </a:solidFill>
                <a:effectLst>
                  <a:innerShdw blurRad="69850" dist="43180" dir="5400000">
                    <a:srgbClr val="000000">
                      <a:alpha val="65000"/>
                    </a:srgbClr>
                  </a:innerShdw>
                </a:effectLst>
              </a:rPr>
              <a:t>SGK </a:t>
            </a:r>
            <a:r>
              <a:rPr lang="en-US" sz="4400" b="1" err="1">
                <a:ln w="1905"/>
                <a:solidFill>
                  <a:srgbClr val="FF0000"/>
                </a:solidFill>
                <a:effectLst>
                  <a:innerShdw blurRad="69850" dist="43180" dir="5400000">
                    <a:srgbClr val="000000">
                      <a:alpha val="65000"/>
                    </a:srgbClr>
                  </a:innerShdw>
                </a:effectLst>
              </a:rPr>
              <a:t>Trang</a:t>
            </a:r>
            <a:r>
              <a:rPr lang="en-US" sz="4400" b="1">
                <a:ln w="1905"/>
                <a:solidFill>
                  <a:srgbClr val="FF0000"/>
                </a:solidFill>
                <a:effectLst>
                  <a:innerShdw blurRad="69850" dist="43180" dir="5400000">
                    <a:srgbClr val="000000">
                      <a:alpha val="65000"/>
                    </a:srgbClr>
                  </a:innerShdw>
                </a:effectLst>
              </a:rPr>
              <a:t> 102)</a:t>
            </a:r>
            <a:endParaRPr lang="en-US" sz="4400" b="1" dirty="0">
              <a:ln w="1905"/>
              <a:solidFill>
                <a:srgbClr val="FF0000"/>
              </a:solidFill>
              <a:effectLst>
                <a:innerShdw blurRad="69850" dist="43180" dir="5400000">
                  <a:srgbClr val="000000">
                    <a:alpha val="65000"/>
                  </a:srgbClr>
                </a:innerShdw>
              </a:effectLst>
            </a:endParaRPr>
          </a:p>
        </p:txBody>
      </p:sp>
      <p:pic>
        <p:nvPicPr>
          <p:cNvPr id="3" name="图片 10244" descr="23"/>
          <p:cNvPicPr>
            <a:picLocks noChangeAspect="1"/>
          </p:cNvPicPr>
          <p:nvPr/>
        </p:nvPicPr>
        <p:blipFill>
          <a:blip r:embed="rId2"/>
          <a:stretch>
            <a:fillRect/>
          </a:stretch>
        </p:blipFill>
        <p:spPr>
          <a:xfrm>
            <a:off x="9089409" y="3768539"/>
            <a:ext cx="3242026" cy="3018142"/>
          </a:xfrm>
          <a:prstGeom prst="rect">
            <a:avLst/>
          </a:prstGeom>
          <a:noFill/>
          <a:ln w="9525">
            <a:noFill/>
          </a:ln>
        </p:spPr>
      </p:pic>
      <p:sp>
        <p:nvSpPr>
          <p:cNvPr id="4" name="Rectangle 3"/>
          <p:cNvSpPr/>
          <p:nvPr/>
        </p:nvSpPr>
        <p:spPr>
          <a:xfrm>
            <a:off x="1499517" y="1377731"/>
            <a:ext cx="9192966" cy="800219"/>
          </a:xfrm>
          <a:prstGeom prst="rect">
            <a:avLst/>
          </a:prstGeom>
          <a:noFill/>
        </p:spPr>
        <p:txBody>
          <a:bodyPr wrap="none" lIns="121920" tIns="60960" rIns="121920" bIns="6096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9170">
              <a:defRPr/>
            </a:pPr>
            <a:r>
              <a:rPr lang="en-US" sz="4400" b="1" kern="0" spc="67"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CHỦ </a:t>
            </a:r>
            <a:r>
              <a:rPr lang="en-US" sz="4400" b="1" kern="0" spc="67">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rPr>
              <a:t>ĐỀ 4: THIẾT KẾ BÀI TRÌNH CHIẾU</a:t>
            </a:r>
            <a:endParaRPr lang="en-US" sz="4400" b="1" kern="0" spc="67"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1218138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3"/>
          <p:cNvSpPr/>
          <p:nvPr/>
        </p:nvSpPr>
        <p:spPr>
          <a:xfrm>
            <a:off x="680120" y="2091537"/>
            <a:ext cx="5571067" cy="79586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grpSp>
        <p:nvGrpSpPr>
          <p:cNvPr id="9" name="组合 6"/>
          <p:cNvGrpSpPr/>
          <p:nvPr/>
        </p:nvGrpSpPr>
        <p:grpSpPr>
          <a:xfrm>
            <a:off x="740840" y="2149072"/>
            <a:ext cx="707565" cy="707566"/>
            <a:chOff x="1330341" y="1191167"/>
            <a:chExt cx="530674" cy="530674"/>
          </a:xfrm>
        </p:grpSpPr>
        <p:sp>
          <p:nvSpPr>
            <p:cNvPr id="10" name="椭圆 4"/>
            <p:cNvSpPr/>
            <p:nvPr/>
          </p:nvSpPr>
          <p:spPr>
            <a:xfrm>
              <a:off x="1330341" y="1191167"/>
              <a:ext cx="530674" cy="5306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sz="1867">
                <a:solidFill>
                  <a:prstClr val="white"/>
                </a:solidFill>
                <a:latin typeface="等线"/>
                <a:ea typeface="微软雅黑"/>
              </a:endParaRPr>
            </a:p>
          </p:txBody>
        </p:sp>
        <p:sp>
          <p:nvSpPr>
            <p:cNvPr id="11" name="文本框 5"/>
            <p:cNvSpPr txBox="1"/>
            <p:nvPr/>
          </p:nvSpPr>
          <p:spPr>
            <a:xfrm>
              <a:off x="1406541" y="1210867"/>
              <a:ext cx="138548" cy="438581"/>
            </a:xfrm>
            <a:prstGeom prst="rect">
              <a:avLst/>
            </a:prstGeom>
            <a:noFill/>
          </p:spPr>
          <p:txBody>
            <a:bodyPr wrap="none" rtlCol="0">
              <a:spAutoFit/>
            </a:bodyPr>
            <a:lstStyle/>
            <a:p>
              <a:pPr defTabSz="914377">
                <a:defRPr/>
              </a:pPr>
              <a:endParaRPr lang="zh-CN" altLang="en-US" sz="3200" b="1">
                <a:solidFill>
                  <a:prstClr val="white"/>
                </a:solidFill>
                <a:latin typeface="等线"/>
                <a:ea typeface="微软雅黑"/>
              </a:endParaRPr>
            </a:p>
          </p:txBody>
        </p:sp>
      </p:grpSp>
      <p:sp>
        <p:nvSpPr>
          <p:cNvPr id="21" name="文本框 10"/>
          <p:cNvSpPr txBox="1"/>
          <p:nvPr/>
        </p:nvSpPr>
        <p:spPr>
          <a:xfrm>
            <a:off x="1599103" y="2160591"/>
            <a:ext cx="3552576" cy="584775"/>
          </a:xfrm>
          <a:prstGeom prst="rect">
            <a:avLst/>
          </a:prstGeom>
          <a:noFill/>
        </p:spPr>
        <p:txBody>
          <a:bodyPr wrap="none" rtlCol="0">
            <a:spAutoFit/>
          </a:bodyPr>
          <a:lstStyle/>
          <a:p>
            <a:pPr defTabSz="914377">
              <a:defRPr/>
            </a:pPr>
            <a:r>
              <a:rPr lang="en-US" altLang="zh-CN" sz="3200" b="1">
                <a:solidFill>
                  <a:prstClr val="black"/>
                </a:solidFill>
                <a:latin typeface="Tahoma" pitchFamily="34" charset="0"/>
                <a:ea typeface="Tahoma" pitchFamily="34" charset="0"/>
                <a:cs typeface="Tahoma" pitchFamily="34" charset="0"/>
              </a:rPr>
              <a:t>Mục tiêu bài học</a:t>
            </a:r>
            <a:endParaRPr lang="zh-CN" altLang="en-US" sz="3200" b="1">
              <a:solidFill>
                <a:prstClr val="black"/>
              </a:solidFill>
              <a:latin typeface="Tahoma" pitchFamily="34" charset="0"/>
              <a:ea typeface="微软雅黑"/>
              <a:cs typeface="Tahoma" pitchFamily="34" charset="0"/>
            </a:endParaRPr>
          </a:p>
        </p:txBody>
      </p:sp>
      <p:grpSp>
        <p:nvGrpSpPr>
          <p:cNvPr id="3" name="Group 2"/>
          <p:cNvGrpSpPr/>
          <p:nvPr/>
        </p:nvGrpSpPr>
        <p:grpSpPr>
          <a:xfrm>
            <a:off x="656676" y="3600973"/>
            <a:ext cx="10563774" cy="1162034"/>
            <a:chOff x="1080665" y="4029721"/>
            <a:chExt cx="10686032" cy="1456679"/>
          </a:xfrm>
        </p:grpSpPr>
        <p:sp>
          <p:nvSpPr>
            <p:cNvPr id="7" name="圆角矩形 30"/>
            <p:cNvSpPr/>
            <p:nvPr/>
          </p:nvSpPr>
          <p:spPr>
            <a:xfrm>
              <a:off x="1080665" y="4029721"/>
              <a:ext cx="10686032" cy="1456679"/>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16" name="椭圆 34"/>
            <p:cNvSpPr/>
            <p:nvPr/>
          </p:nvSpPr>
          <p:spPr>
            <a:xfrm>
              <a:off x="1388196" y="4240155"/>
              <a:ext cx="707565" cy="81098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等线"/>
                <a:ea typeface="微软雅黑"/>
              </a:endParaRPr>
            </a:p>
          </p:txBody>
        </p:sp>
        <p:sp>
          <p:nvSpPr>
            <p:cNvPr id="23" name="文本框 46"/>
            <p:cNvSpPr txBox="1"/>
            <p:nvPr/>
          </p:nvSpPr>
          <p:spPr>
            <a:xfrm>
              <a:off x="2122092" y="4133122"/>
              <a:ext cx="8960372" cy="1144749"/>
            </a:xfrm>
            <a:prstGeom prst="rect">
              <a:avLst/>
            </a:prstGeom>
            <a:noFill/>
          </p:spPr>
          <p:txBody>
            <a:bodyPr wrap="square" rtlCol="0">
              <a:spAutoFit/>
            </a:bodyPr>
            <a:lstStyle/>
            <a:p>
              <a:pPr>
                <a:defRPr/>
              </a:pPr>
              <a:r>
                <a:rPr lang="en-US" altLang="zh-CN" sz="2667">
                  <a:solidFill>
                    <a:prstClr val="black"/>
                  </a:solidFill>
                  <a:latin typeface="Tahoma" pitchFamily="34" charset="0"/>
                  <a:cs typeface="Tahoma" pitchFamily="34" charset="0"/>
                </a:rPr>
                <a:t>Trình bày được nội dung các trang trình chiếu trước </a:t>
              </a:r>
            </a:p>
            <a:p>
              <a:pPr>
                <a:defRPr/>
              </a:pPr>
              <a:r>
                <a:rPr lang="en-US" altLang="zh-CN" sz="2667">
                  <a:solidFill>
                    <a:prstClr val="black"/>
                  </a:solidFill>
                  <a:latin typeface="Tahoma" pitchFamily="34" charset="0"/>
                  <a:cs typeface="Tahoma" pitchFamily="34" charset="0"/>
                </a:rPr>
                <a:t>thầy/ cô giáo và các bạn.</a:t>
              </a:r>
              <a:endParaRPr lang="zh-CN" altLang="en-US" sz="2667" dirty="0">
                <a:solidFill>
                  <a:prstClr val="black"/>
                </a:solidFill>
                <a:latin typeface="Tahoma" pitchFamily="34" charset="0"/>
                <a:cs typeface="Tahoma" pitchFamily="34" charset="0"/>
              </a:endParaRPr>
            </a:p>
          </p:txBody>
        </p:sp>
      </p:grpSp>
      <p:pic>
        <p:nvPicPr>
          <p:cNvPr id="25" name="图片 1"/>
          <p:cNvPicPr>
            <a:picLocks noChangeAspect="1"/>
          </p:cNvPicPr>
          <p:nvPr/>
        </p:nvPicPr>
        <p:blipFill>
          <a:blip r:embed="rId2"/>
          <a:stretch>
            <a:fillRect/>
          </a:stretch>
        </p:blipFill>
        <p:spPr>
          <a:xfrm>
            <a:off x="2025129" y="-126982"/>
            <a:ext cx="8342219" cy="1900445"/>
          </a:xfrm>
          <a:prstGeom prst="rect">
            <a:avLst/>
          </a:prstGeom>
        </p:spPr>
      </p:pic>
    </p:spTree>
    <p:extLst>
      <p:ext uri="{BB962C8B-B14F-4D97-AF65-F5344CB8AC3E}">
        <p14:creationId xmlns:p14="http://schemas.microsoft.com/office/powerpoint/2010/main" val="49862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
        <p:nvSpPr>
          <p:cNvPr id="9" name="Title 1">
            <a:extLst>
              <a:ext uri="{FF2B5EF4-FFF2-40B4-BE49-F238E27FC236}">
                <a16:creationId xmlns:a16="http://schemas.microsoft.com/office/drawing/2014/main" id="{9FFC4C96-DB5F-4035-8BDC-83D298857F63}"/>
              </a:ext>
            </a:extLst>
          </p:cNvPr>
          <p:cNvSpPr txBox="1">
            <a:spLocks/>
          </p:cNvSpPr>
          <p:nvPr/>
        </p:nvSpPr>
        <p:spPr bwMode="auto">
          <a:xfrm>
            <a:off x="210183" y="861519"/>
            <a:ext cx="11745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US" sz="2800" b="1">
                <a:solidFill>
                  <a:srgbClr val="A50021"/>
                </a:solidFill>
                <a:latin typeface="Times New Roman" panose="02020603050405020304" pitchFamily="18" charset="0"/>
                <a:cs typeface="Times New Roman" panose="02020603050405020304" pitchFamily="18" charset="0"/>
              </a:rPr>
              <a:t>1. Thao tác trình chiếu</a:t>
            </a:r>
          </a:p>
        </p:txBody>
      </p:sp>
      <p:sp>
        <p:nvSpPr>
          <p:cNvPr id="13" name="TextBox 12">
            <a:extLst>
              <a:ext uri="{FF2B5EF4-FFF2-40B4-BE49-F238E27FC236}">
                <a16:creationId xmlns:a16="http://schemas.microsoft.com/office/drawing/2014/main" id="{4C39B2DD-DA6C-4054-ABD0-59313EE1BB7D}"/>
              </a:ext>
            </a:extLst>
          </p:cNvPr>
          <p:cNvSpPr txBox="1">
            <a:spLocks noChangeArrowheads="1"/>
          </p:cNvSpPr>
          <p:nvPr/>
        </p:nvSpPr>
        <p:spPr bwMode="auto">
          <a:xfrm>
            <a:off x="7731886" y="2160284"/>
            <a:ext cx="4317239" cy="3957494"/>
          </a:xfrm>
          <a:prstGeom prst="rect">
            <a:avLst/>
          </a:prstGeom>
          <a:solidFill>
            <a:srgbClr val="FFFF00"/>
          </a:solidFill>
          <a:ln w="9525">
            <a:solidFill>
              <a:srgbClr val="000000"/>
            </a:solidFill>
            <a:miter lim="800000"/>
            <a:headEnd/>
            <a:tailEnd/>
          </a:ln>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lnSpc>
                <a:spcPct val="130000"/>
              </a:lnSpc>
            </a:pPr>
            <a:r>
              <a:rPr lang="en-US" altLang="en-US" sz="2800" b="1" i="1" u="sng">
                <a:solidFill>
                  <a:srgbClr val="000066"/>
                </a:solidFill>
                <a:latin typeface="Times New Roman" panose="02020603050405020304" pitchFamily="18" charset="0"/>
                <a:cs typeface="Times New Roman" panose="02020603050405020304" pitchFamily="18" charset="0"/>
              </a:rPr>
              <a:t>Bước 1</a:t>
            </a:r>
            <a:r>
              <a:rPr lang="en-US" altLang="en-US" sz="2800">
                <a:solidFill>
                  <a:srgbClr val="000066"/>
                </a:solidFill>
                <a:latin typeface="Times New Roman" panose="02020603050405020304" pitchFamily="18" charset="0"/>
                <a:cs typeface="Times New Roman" panose="02020603050405020304" pitchFamily="18" charset="0"/>
              </a:rPr>
              <a:t>: Chọn thẻ </a:t>
            </a:r>
            <a:r>
              <a:rPr lang="en-US" altLang="en-US" sz="2800" b="1">
                <a:solidFill>
                  <a:srgbClr val="C00000"/>
                </a:solidFill>
                <a:latin typeface="Times New Roman" panose="02020603050405020304" pitchFamily="18" charset="0"/>
                <a:cs typeface="Times New Roman" panose="02020603050405020304" pitchFamily="18" charset="0"/>
              </a:rPr>
              <a:t>SlideShow</a:t>
            </a:r>
            <a:r>
              <a:rPr lang="en-US" altLang="en-US" sz="2800">
                <a:solidFill>
                  <a:srgbClr val="000066"/>
                </a:solidFill>
                <a:latin typeface="Times New Roman" panose="02020603050405020304" pitchFamily="18" charset="0"/>
                <a:cs typeface="Times New Roman" panose="02020603050405020304" pitchFamily="18" charset="0"/>
              </a:rPr>
              <a:t> rồi chọn          .</a:t>
            </a:r>
          </a:p>
          <a:p>
            <a:pPr eaLnBrk="1" hangingPunct="1">
              <a:lnSpc>
                <a:spcPct val="130000"/>
              </a:lnSpc>
            </a:pPr>
            <a:r>
              <a:rPr lang="en-US" altLang="en-US" sz="2800">
                <a:solidFill>
                  <a:srgbClr val="000066"/>
                </a:solidFill>
                <a:latin typeface="Times New Roman" panose="02020603050405020304" pitchFamily="18" charset="0"/>
                <a:cs typeface="Times New Roman" panose="02020603050405020304" pitchFamily="18" charset="0"/>
              </a:rPr>
              <a:t>Nội dung trang trình chiếu sẽ hiện toàn màn hình.</a:t>
            </a:r>
          </a:p>
          <a:p>
            <a:pPr eaLnBrk="1" hangingPunct="1">
              <a:lnSpc>
                <a:spcPct val="130000"/>
              </a:lnSpc>
            </a:pPr>
            <a:r>
              <a:rPr lang="en-US" altLang="en-US" sz="2800" b="1" i="1" u="sng">
                <a:solidFill>
                  <a:srgbClr val="000066"/>
                </a:solidFill>
                <a:latin typeface="Times New Roman" panose="02020603050405020304" pitchFamily="18" charset="0"/>
                <a:cs typeface="Times New Roman" panose="02020603050405020304" pitchFamily="18" charset="0"/>
              </a:rPr>
              <a:t>Bước 2</a:t>
            </a:r>
            <a:r>
              <a:rPr lang="en-US" altLang="en-US" sz="2800">
                <a:solidFill>
                  <a:srgbClr val="000066"/>
                </a:solidFill>
                <a:latin typeface="Times New Roman" panose="02020603050405020304" pitchFamily="18" charset="0"/>
                <a:cs typeface="Times New Roman" panose="02020603050405020304" pitchFamily="18" charset="0"/>
              </a:rPr>
              <a:t>: Nhấn phím         để chuyển sang trang sau, phím</a:t>
            </a:r>
          </a:p>
          <a:p>
            <a:pPr eaLnBrk="1" hangingPunct="1">
              <a:lnSpc>
                <a:spcPct val="130000"/>
              </a:lnSpc>
            </a:pPr>
            <a:r>
              <a:rPr lang="en-US" altLang="en-US" sz="2800">
                <a:solidFill>
                  <a:srgbClr val="000066"/>
                </a:solidFill>
                <a:latin typeface="Times New Roman" panose="02020603050405020304" pitchFamily="18" charset="0"/>
                <a:cs typeface="Times New Roman" panose="02020603050405020304" pitchFamily="18" charset="0"/>
              </a:rPr>
              <a:t>           để lùi lại trang trước.</a:t>
            </a:r>
          </a:p>
        </p:txBody>
      </p:sp>
      <p:sp>
        <p:nvSpPr>
          <p:cNvPr id="11" name="TextBox 10">
            <a:extLst>
              <a:ext uri="{FF2B5EF4-FFF2-40B4-BE49-F238E27FC236}">
                <a16:creationId xmlns:a16="http://schemas.microsoft.com/office/drawing/2014/main" id="{89E21B15-9DA3-4E1A-9EA6-2A0C7D185410}"/>
              </a:ext>
            </a:extLst>
          </p:cNvPr>
          <p:cNvSpPr txBox="1"/>
          <p:nvPr/>
        </p:nvSpPr>
        <p:spPr>
          <a:xfrm>
            <a:off x="579067" y="1418923"/>
            <a:ext cx="11470058" cy="523220"/>
          </a:xfrm>
          <a:prstGeom prst="rect">
            <a:avLst/>
          </a:prstGeom>
          <a:noFill/>
        </p:spPr>
        <p:txBody>
          <a:bodyPr wrap="square" rtlCol="0">
            <a:spAutoFit/>
          </a:bodyPr>
          <a:lstStyle/>
          <a:p>
            <a:r>
              <a:rPr lang="en-US" sz="2800">
                <a:solidFill>
                  <a:srgbClr val="002060"/>
                </a:solidFill>
                <a:latin typeface="Times New Roman" panose="02020603050405020304" pitchFamily="18" charset="0"/>
                <a:cs typeface="Times New Roman" panose="02020603050405020304" pitchFamily="18" charset="0"/>
              </a:rPr>
              <a:t>Mở bài trình chiếu ở Bài 3 rồi thực hiện trình chiếu nội dung theo hướng dẫn.</a:t>
            </a:r>
            <a:endParaRPr lang="en-US" sz="2800" b="1">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192022D-6703-4DDE-93E9-19AB74FF93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2281581"/>
            <a:ext cx="7324585" cy="3714900"/>
          </a:xfrm>
          <a:prstGeom prst="rect">
            <a:avLst/>
          </a:prstGeom>
          <a:ln w="19050">
            <a:solidFill>
              <a:schemeClr val="tx1"/>
            </a:solidFill>
          </a:ln>
        </p:spPr>
      </p:pic>
      <p:pic>
        <p:nvPicPr>
          <p:cNvPr id="7" name="Picture 6">
            <a:extLst>
              <a:ext uri="{FF2B5EF4-FFF2-40B4-BE49-F238E27FC236}">
                <a16:creationId xmlns:a16="http://schemas.microsoft.com/office/drawing/2014/main" id="{DC25B39A-13AB-4ACF-BDC3-CF6055728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9005" y="2664745"/>
            <a:ext cx="622332" cy="654084"/>
          </a:xfrm>
          <a:prstGeom prst="rect">
            <a:avLst/>
          </a:prstGeom>
          <a:ln>
            <a:solidFill>
              <a:schemeClr val="tx1"/>
            </a:solidFill>
          </a:ln>
        </p:spPr>
      </p:pic>
      <p:pic>
        <p:nvPicPr>
          <p:cNvPr id="3" name="Picture 2">
            <a:extLst>
              <a:ext uri="{FF2B5EF4-FFF2-40B4-BE49-F238E27FC236}">
                <a16:creationId xmlns:a16="http://schemas.microsoft.com/office/drawing/2014/main" id="{6F8DF75E-F6F8-4A06-888C-C979631EEB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990" y="5596410"/>
            <a:ext cx="374669" cy="400071"/>
          </a:xfrm>
          <a:prstGeom prst="rect">
            <a:avLst/>
          </a:prstGeom>
          <a:ln w="19050">
            <a:solidFill>
              <a:schemeClr val="tx2"/>
            </a:solidFill>
          </a:ln>
        </p:spPr>
      </p:pic>
      <p:pic>
        <p:nvPicPr>
          <p:cNvPr id="6" name="Picture 5">
            <a:extLst>
              <a:ext uri="{FF2B5EF4-FFF2-40B4-BE49-F238E27FC236}">
                <a16:creationId xmlns:a16="http://schemas.microsoft.com/office/drawing/2014/main" id="{4A06957F-5110-4CDF-8D1C-3AAE9006EB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661" y="4490668"/>
            <a:ext cx="381020" cy="400071"/>
          </a:xfrm>
          <a:prstGeom prst="rect">
            <a:avLst/>
          </a:prstGeom>
          <a:ln w="28575">
            <a:solidFill>
              <a:schemeClr val="tx1"/>
            </a:solidFill>
          </a:ln>
        </p:spPr>
      </p:pic>
      <p:sp>
        <p:nvSpPr>
          <p:cNvPr id="8" name="Rectangle 7">
            <a:extLst>
              <a:ext uri="{FF2B5EF4-FFF2-40B4-BE49-F238E27FC236}">
                <a16:creationId xmlns:a16="http://schemas.microsoft.com/office/drawing/2014/main" id="{AEDC3594-14E9-4087-9166-A00C607E0D66}"/>
              </a:ext>
            </a:extLst>
          </p:cNvPr>
          <p:cNvSpPr/>
          <p:nvPr/>
        </p:nvSpPr>
        <p:spPr>
          <a:xfrm>
            <a:off x="2857500" y="2262531"/>
            <a:ext cx="609600" cy="217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53A346C-CBD9-4041-A06C-0FCE4CB8CB82}"/>
              </a:ext>
            </a:extLst>
          </p:cNvPr>
          <p:cNvCxnSpPr>
            <a:cxnSpLocks/>
          </p:cNvCxnSpPr>
          <p:nvPr/>
        </p:nvCxnSpPr>
        <p:spPr>
          <a:xfrm flipH="1" flipV="1">
            <a:off x="3467100" y="2400900"/>
            <a:ext cx="4264786" cy="6661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DD77E413-C31A-48F0-9727-6AAF1961114B}"/>
              </a:ext>
            </a:extLst>
          </p:cNvPr>
          <p:cNvSpPr/>
          <p:nvPr/>
        </p:nvSpPr>
        <p:spPr>
          <a:xfrm>
            <a:off x="142875" y="2452940"/>
            <a:ext cx="436192" cy="48076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39352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663EC4-612E-4CF7-AA27-1ECE3276D87A}"/>
              </a:ext>
            </a:extLst>
          </p:cNvPr>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pic>
        <p:nvPicPr>
          <p:cNvPr id="7" name="Picture 2" descr="Tuần 24-Tập đọc 5-Hộp thư mật">
            <a:extLst>
              <a:ext uri="{FF2B5EF4-FFF2-40B4-BE49-F238E27FC236}">
                <a16:creationId xmlns:a16="http://schemas.microsoft.com/office/drawing/2014/main" id="{C48F9D50-8282-4C43-862A-14D9D2EA7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23755" y="2825450"/>
            <a:ext cx="1778000" cy="16013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DCC6BEA-6275-4374-8BFB-4955A61E4311}"/>
              </a:ext>
            </a:extLst>
          </p:cNvPr>
          <p:cNvSpPr txBox="1"/>
          <p:nvPr/>
        </p:nvSpPr>
        <p:spPr>
          <a:xfrm>
            <a:off x="1238250" y="2326021"/>
            <a:ext cx="7820025" cy="2600199"/>
          </a:xfrm>
          <a:prstGeom prst="rect">
            <a:avLst/>
          </a:prstGeom>
          <a:solidFill>
            <a:srgbClr val="FFFF00"/>
          </a:solidFill>
        </p:spPr>
        <p:txBody>
          <a:bodyPr wrap="square" rtlCol="0">
            <a:spAutoFit/>
          </a:bodyPr>
          <a:lstStyle/>
          <a:p>
            <a:pPr algn="just">
              <a:lnSpc>
                <a:spcPct val="150000"/>
              </a:lnSpc>
            </a:pPr>
            <a:r>
              <a:rPr lang="en-US" sz="2800">
                <a:solidFill>
                  <a:srgbClr val="002060"/>
                </a:solidFill>
                <a:latin typeface="Times New Roman" panose="02020603050405020304" pitchFamily="18" charset="0"/>
                <a:cs typeface="Times New Roman" panose="02020603050405020304" pitchFamily="18" charset="0"/>
              </a:rPr>
              <a:t>- Em nhấn phím </a:t>
            </a:r>
            <a:r>
              <a:rPr lang="en-US" sz="2800" b="1">
                <a:solidFill>
                  <a:srgbClr val="C00000"/>
                </a:solidFill>
                <a:latin typeface="Times New Roman" panose="02020603050405020304" pitchFamily="18" charset="0"/>
                <a:cs typeface="Times New Roman" panose="02020603050405020304" pitchFamily="18" charset="0"/>
              </a:rPr>
              <a:t>F5</a:t>
            </a:r>
            <a:r>
              <a:rPr lang="en-US" sz="2800">
                <a:solidFill>
                  <a:srgbClr val="002060"/>
                </a:solidFill>
                <a:latin typeface="Times New Roman" panose="02020603050405020304" pitchFamily="18" charset="0"/>
                <a:cs typeface="Times New Roman" panose="02020603050405020304" pitchFamily="18" charset="0"/>
              </a:rPr>
              <a:t> để trình chiếu từ trang đầu tiên. </a:t>
            </a:r>
          </a:p>
          <a:p>
            <a:pPr algn="just">
              <a:lnSpc>
                <a:spcPct val="150000"/>
              </a:lnSpc>
            </a:pPr>
            <a:r>
              <a:rPr lang="en-US" sz="2800">
                <a:solidFill>
                  <a:srgbClr val="002060"/>
                </a:solidFill>
                <a:latin typeface="Times New Roman" panose="02020603050405020304" pitchFamily="18" charset="0"/>
                <a:cs typeface="Times New Roman" panose="02020603050405020304" pitchFamily="18" charset="0"/>
              </a:rPr>
              <a:t>- Nhấn phím </a:t>
            </a:r>
            <a:r>
              <a:rPr lang="en-US" sz="2800" b="1">
                <a:solidFill>
                  <a:srgbClr val="C00000"/>
                </a:solidFill>
                <a:latin typeface="Times New Roman" panose="02020603050405020304" pitchFamily="18" charset="0"/>
                <a:cs typeface="Times New Roman" panose="02020603050405020304" pitchFamily="18" charset="0"/>
              </a:rPr>
              <a:t>Shift + F5</a:t>
            </a:r>
            <a:r>
              <a:rPr lang="en-US" sz="2800">
                <a:solidFill>
                  <a:srgbClr val="002060"/>
                </a:solidFill>
                <a:latin typeface="Times New Roman" panose="02020603050405020304" pitchFamily="18" charset="0"/>
                <a:cs typeface="Times New Roman" panose="02020603050405020304" pitchFamily="18" charset="0"/>
              </a:rPr>
              <a:t> để bắt đầu trình chiếu từ trang được chọn. </a:t>
            </a:r>
          </a:p>
          <a:p>
            <a:pPr algn="just">
              <a:lnSpc>
                <a:spcPct val="150000"/>
              </a:lnSpc>
            </a:pPr>
            <a:r>
              <a:rPr lang="en-US" sz="2800">
                <a:solidFill>
                  <a:srgbClr val="002060"/>
                </a:solidFill>
                <a:latin typeface="Times New Roman" panose="02020603050405020304" pitchFamily="18" charset="0"/>
                <a:cs typeface="Times New Roman" panose="02020603050405020304" pitchFamily="18" charset="0"/>
              </a:rPr>
              <a:t>- Nhấn phím </a:t>
            </a:r>
            <a:r>
              <a:rPr lang="en-US" sz="2800" b="1">
                <a:solidFill>
                  <a:srgbClr val="C00000"/>
                </a:solidFill>
                <a:latin typeface="Times New Roman" panose="02020603050405020304" pitchFamily="18" charset="0"/>
                <a:cs typeface="Times New Roman" panose="02020603050405020304" pitchFamily="18" charset="0"/>
              </a:rPr>
              <a:t>ESC</a:t>
            </a:r>
            <a:r>
              <a:rPr lang="en-US" sz="2800">
                <a:solidFill>
                  <a:srgbClr val="002060"/>
                </a:solidFill>
                <a:latin typeface="Times New Roman" panose="02020603050405020304" pitchFamily="18" charset="0"/>
                <a:cs typeface="Times New Roman" panose="02020603050405020304" pitchFamily="18" charset="0"/>
              </a:rPr>
              <a:t> để tắt chế độ trình chiếu.</a:t>
            </a:r>
          </a:p>
        </p:txBody>
      </p:sp>
    </p:spTree>
    <p:extLst>
      <p:ext uri="{BB962C8B-B14F-4D97-AF65-F5344CB8AC3E}">
        <p14:creationId xmlns:p14="http://schemas.microsoft.com/office/powerpoint/2010/main" val="4157842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CC8F32-B2F6-4DB4-B951-33A70ABB223A}"/>
              </a:ext>
            </a:extLst>
          </p:cNvPr>
          <p:cNvSpPr>
            <a:spLocks noGrp="1"/>
          </p:cNvSpPr>
          <p:nvPr>
            <p:ph/>
          </p:nvPr>
        </p:nvSpPr>
        <p:spPr>
          <a:xfrm>
            <a:off x="609600" y="1899920"/>
            <a:ext cx="10972800" cy="4226244"/>
          </a:xfrm>
        </p:spPr>
        <p:txBody>
          <a:bodyPr/>
          <a:lstStyle/>
          <a:p>
            <a:r>
              <a:rPr lang="en-US"/>
              <a:t>Hướng dẫn thực hành</a:t>
            </a:r>
          </a:p>
        </p:txBody>
      </p:sp>
    </p:spTree>
    <p:extLst>
      <p:ext uri="{BB962C8B-B14F-4D97-AF65-F5344CB8AC3E}">
        <p14:creationId xmlns:p14="http://schemas.microsoft.com/office/powerpoint/2010/main" val="354360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39" name="Rectangle 38"/>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
        <p:nvSpPr>
          <p:cNvPr id="6" name="Title 1">
            <a:extLst>
              <a:ext uri="{FF2B5EF4-FFF2-40B4-BE49-F238E27FC236}">
                <a16:creationId xmlns:a16="http://schemas.microsoft.com/office/drawing/2014/main" id="{4B73FD20-F478-4691-AE9B-DCFA12EAAE40}"/>
              </a:ext>
            </a:extLst>
          </p:cNvPr>
          <p:cNvSpPr txBox="1">
            <a:spLocks/>
          </p:cNvSpPr>
          <p:nvPr/>
        </p:nvSpPr>
        <p:spPr bwMode="auto">
          <a:xfrm>
            <a:off x="197100" y="991600"/>
            <a:ext cx="12311130" cy="55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b="1">
                <a:solidFill>
                  <a:srgbClr val="A50021"/>
                </a:solidFill>
                <a:latin typeface="Times New Roman" panose="02020603050405020304" pitchFamily="18" charset="0"/>
                <a:cs typeface="Times New Roman" panose="02020603050405020304" pitchFamily="18" charset="0"/>
              </a:rPr>
              <a:t>2. Tìm hiểu về hoạt động thuyết trình bài trình chiếu</a:t>
            </a:r>
          </a:p>
        </p:txBody>
      </p:sp>
      <p:sp>
        <p:nvSpPr>
          <p:cNvPr id="9" name="TextBox 8">
            <a:extLst>
              <a:ext uri="{FF2B5EF4-FFF2-40B4-BE49-F238E27FC236}">
                <a16:creationId xmlns:a16="http://schemas.microsoft.com/office/drawing/2014/main" id="{E7555BF5-DC3C-4C1A-B113-534753288AE4}"/>
              </a:ext>
            </a:extLst>
          </p:cNvPr>
          <p:cNvSpPr txBox="1"/>
          <p:nvPr/>
        </p:nvSpPr>
        <p:spPr>
          <a:xfrm>
            <a:off x="197099" y="1462804"/>
            <a:ext cx="12061575" cy="1361911"/>
          </a:xfrm>
          <a:prstGeom prst="rect">
            <a:avLst/>
          </a:prstGeom>
          <a:noFill/>
        </p:spPr>
        <p:txBody>
          <a:bodyPr wrap="square" rtlCol="0">
            <a:spAutoFit/>
          </a:bodyPr>
          <a:lstStyle/>
          <a:p>
            <a:r>
              <a:rPr lang="en-US" sz="2750" b="1">
                <a:solidFill>
                  <a:srgbClr val="C00000"/>
                </a:solidFill>
                <a:latin typeface="Times New Roman" panose="02020603050405020304" pitchFamily="18" charset="0"/>
                <a:cs typeface="Times New Roman" panose="02020603050405020304" pitchFamily="18" charset="0"/>
              </a:rPr>
              <a:t>a) Chuẩn bị thiết bị trình chiếu</a:t>
            </a:r>
          </a:p>
          <a:p>
            <a:r>
              <a:rPr lang="en-US" sz="2750">
                <a:solidFill>
                  <a:srgbClr val="002060"/>
                </a:solidFill>
                <a:latin typeface="Times New Roman" panose="02020603050405020304" pitchFamily="18" charset="0"/>
                <a:cs typeface="Times New Roman" panose="02020603050405020304" pitchFamily="18" charset="0"/>
              </a:rPr>
              <a:t>- Em có thể dùng </a:t>
            </a:r>
            <a:r>
              <a:rPr lang="en-US" sz="2750" b="1" i="1">
                <a:solidFill>
                  <a:srgbClr val="002060"/>
                </a:solidFill>
                <a:latin typeface="Times New Roman" panose="02020603050405020304" pitchFamily="18" charset="0"/>
                <a:cs typeface="Times New Roman" panose="02020603050405020304" pitchFamily="18" charset="0"/>
              </a:rPr>
              <a:t>máy tính để bàn </a:t>
            </a:r>
            <a:r>
              <a:rPr lang="en-US" sz="2750">
                <a:solidFill>
                  <a:srgbClr val="002060"/>
                </a:solidFill>
                <a:latin typeface="Times New Roman" panose="02020603050405020304" pitchFamily="18" charset="0"/>
                <a:cs typeface="Times New Roman" panose="02020603050405020304" pitchFamily="18" charset="0"/>
              </a:rPr>
              <a:t>hoặc </a:t>
            </a:r>
            <a:r>
              <a:rPr lang="en-US" sz="2750" b="1" i="1">
                <a:solidFill>
                  <a:srgbClr val="002060"/>
                </a:solidFill>
                <a:latin typeface="Times New Roman" panose="02020603050405020304" pitchFamily="18" charset="0"/>
                <a:cs typeface="Times New Roman" panose="02020603050405020304" pitchFamily="18" charset="0"/>
              </a:rPr>
              <a:t>máy tính xách tay</a:t>
            </a:r>
            <a:r>
              <a:rPr lang="en-US" sz="2750">
                <a:solidFill>
                  <a:srgbClr val="002060"/>
                </a:solidFill>
                <a:latin typeface="Times New Roman" panose="02020603050405020304" pitchFamily="18" charset="0"/>
                <a:cs typeface="Times New Roman" panose="02020603050405020304" pitchFamily="18" charset="0"/>
              </a:rPr>
              <a:t> để thuyết trình trước một nhóm người nghe.</a:t>
            </a:r>
          </a:p>
        </p:txBody>
      </p:sp>
      <p:pic>
        <p:nvPicPr>
          <p:cNvPr id="14" name="Picture 13">
            <a:extLst>
              <a:ext uri="{FF2B5EF4-FFF2-40B4-BE49-F238E27FC236}">
                <a16:creationId xmlns:a16="http://schemas.microsoft.com/office/drawing/2014/main" id="{4D666E88-9F4A-4458-B800-0CC7FF8BEC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260" y="2964413"/>
            <a:ext cx="2343390" cy="1448838"/>
          </a:xfrm>
          <a:prstGeom prst="rect">
            <a:avLst/>
          </a:prstGeom>
        </p:spPr>
      </p:pic>
      <p:pic>
        <p:nvPicPr>
          <p:cNvPr id="15" name="Picture 3">
            <a:extLst>
              <a:ext uri="{FF2B5EF4-FFF2-40B4-BE49-F238E27FC236}">
                <a16:creationId xmlns:a16="http://schemas.microsoft.com/office/drawing/2014/main" id="{3540CC02-FDA0-409A-A3AC-97F020BD14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038" y="2964413"/>
            <a:ext cx="2029576" cy="1409594"/>
          </a:xfrm>
          <a:prstGeom prst="rect">
            <a:avLst/>
          </a:prstGeom>
          <a:noFill/>
          <a:ln>
            <a:noFill/>
          </a:ln>
          <a:effectLst/>
        </p:spPr>
      </p:pic>
      <p:pic>
        <p:nvPicPr>
          <p:cNvPr id="2" name="Picture 1">
            <a:extLst>
              <a:ext uri="{FF2B5EF4-FFF2-40B4-BE49-F238E27FC236}">
                <a16:creationId xmlns:a16="http://schemas.microsoft.com/office/drawing/2014/main" id="{08F8D1B0-9C49-4CB1-A571-C1004675901E}"/>
              </a:ext>
            </a:extLst>
          </p:cNvPr>
          <p:cNvPicPr>
            <a:picLocks noChangeAspect="1"/>
          </p:cNvPicPr>
          <p:nvPr/>
        </p:nvPicPr>
        <p:blipFill>
          <a:blip r:embed="rId4"/>
          <a:stretch>
            <a:fillRect/>
          </a:stretch>
        </p:blipFill>
        <p:spPr>
          <a:xfrm>
            <a:off x="7705728" y="3004103"/>
            <a:ext cx="2687748" cy="1409148"/>
          </a:xfrm>
          <a:prstGeom prst="rect">
            <a:avLst/>
          </a:prstGeom>
        </p:spPr>
      </p:pic>
      <p:sp>
        <p:nvSpPr>
          <p:cNvPr id="18" name="TextBox 17">
            <a:extLst>
              <a:ext uri="{FF2B5EF4-FFF2-40B4-BE49-F238E27FC236}">
                <a16:creationId xmlns:a16="http://schemas.microsoft.com/office/drawing/2014/main" id="{61352CEF-F056-4BE4-8F98-27427F166BEF}"/>
              </a:ext>
            </a:extLst>
          </p:cNvPr>
          <p:cNvSpPr txBox="1"/>
          <p:nvPr/>
        </p:nvSpPr>
        <p:spPr>
          <a:xfrm>
            <a:off x="206384" y="4590214"/>
            <a:ext cx="5356216" cy="1785104"/>
          </a:xfrm>
          <a:prstGeom prst="rect">
            <a:avLst/>
          </a:prstGeom>
          <a:noFill/>
        </p:spPr>
        <p:txBody>
          <a:bodyPr wrap="square" rtlCol="0">
            <a:spAutoFit/>
          </a:bodyPr>
          <a:lstStyle/>
          <a:p>
            <a:r>
              <a:rPr lang="en-US" sz="2750">
                <a:solidFill>
                  <a:srgbClr val="002060"/>
                </a:solidFill>
                <a:latin typeface="Times New Roman" panose="02020603050405020304" pitchFamily="18" charset="0"/>
                <a:cs typeface="Times New Roman" panose="02020603050405020304" pitchFamily="18" charset="0"/>
              </a:rPr>
              <a:t>- Nếu số người nghe nhiều hơn, em cần phóng to nội dung trình chiếu, khi đó em cần sử dụng </a:t>
            </a:r>
            <a:r>
              <a:rPr lang="en-US" sz="2750" b="1">
                <a:solidFill>
                  <a:srgbClr val="FF0000"/>
                </a:solidFill>
                <a:latin typeface="Times New Roman" panose="02020603050405020304" pitchFamily="18" charset="0"/>
                <a:cs typeface="Times New Roman" panose="02020603050405020304" pitchFamily="18" charset="0"/>
              </a:rPr>
              <a:t>máy chiếu</a:t>
            </a:r>
            <a:r>
              <a:rPr lang="en-US" sz="2750">
                <a:solidFill>
                  <a:srgbClr val="002060"/>
                </a:solidFill>
                <a:latin typeface="Times New Roman" panose="02020603050405020304" pitchFamily="18" charset="0"/>
                <a:cs typeface="Times New Roman" panose="02020603050405020304" pitchFamily="18" charset="0"/>
              </a:rPr>
              <a:t> có kết nối với máy tính</a:t>
            </a:r>
          </a:p>
        </p:txBody>
      </p:sp>
      <p:pic>
        <p:nvPicPr>
          <p:cNvPr id="4" name="Picture 3">
            <a:extLst>
              <a:ext uri="{FF2B5EF4-FFF2-40B4-BE49-F238E27FC236}">
                <a16:creationId xmlns:a16="http://schemas.microsoft.com/office/drawing/2014/main" id="{20B27ABC-9981-430C-8041-5B6261848B27}"/>
              </a:ext>
            </a:extLst>
          </p:cNvPr>
          <p:cNvPicPr>
            <a:picLocks noChangeAspect="1"/>
          </p:cNvPicPr>
          <p:nvPr/>
        </p:nvPicPr>
        <p:blipFill>
          <a:blip r:embed="rId5"/>
          <a:stretch>
            <a:fillRect/>
          </a:stretch>
        </p:blipFill>
        <p:spPr>
          <a:xfrm>
            <a:off x="9296400" y="4803693"/>
            <a:ext cx="2514600" cy="1571625"/>
          </a:xfrm>
          <a:prstGeom prst="rect">
            <a:avLst/>
          </a:prstGeom>
        </p:spPr>
      </p:pic>
      <p:pic>
        <p:nvPicPr>
          <p:cNvPr id="5" name="Picture 4">
            <a:extLst>
              <a:ext uri="{FF2B5EF4-FFF2-40B4-BE49-F238E27FC236}">
                <a16:creationId xmlns:a16="http://schemas.microsoft.com/office/drawing/2014/main" id="{7037EDD1-4C53-4A80-804F-C785759BBA40}"/>
              </a:ext>
            </a:extLst>
          </p:cNvPr>
          <p:cNvPicPr>
            <a:picLocks noChangeAspect="1"/>
          </p:cNvPicPr>
          <p:nvPr/>
        </p:nvPicPr>
        <p:blipFill>
          <a:blip r:embed="rId6"/>
          <a:stretch>
            <a:fillRect/>
          </a:stretch>
        </p:blipFill>
        <p:spPr>
          <a:xfrm>
            <a:off x="6119812" y="4717967"/>
            <a:ext cx="2619375" cy="1743075"/>
          </a:xfrm>
          <a:prstGeom prst="rect">
            <a:avLst/>
          </a:prstGeom>
          <a:ln w="9525">
            <a:solidFill>
              <a:srgbClr val="C00000"/>
            </a:solidFill>
          </a:ln>
        </p:spPr>
      </p:pic>
      <p:cxnSp>
        <p:nvCxnSpPr>
          <p:cNvPr id="11" name="Straight Arrow Connector 10">
            <a:extLst>
              <a:ext uri="{FF2B5EF4-FFF2-40B4-BE49-F238E27FC236}">
                <a16:creationId xmlns:a16="http://schemas.microsoft.com/office/drawing/2014/main" id="{892C3FDF-50DF-4F8B-BDA2-FDFE3D367A46}"/>
              </a:ext>
            </a:extLst>
          </p:cNvPr>
          <p:cNvCxnSpPr>
            <a:endCxn id="5" idx="1"/>
          </p:cNvCxnSpPr>
          <p:nvPr/>
        </p:nvCxnSpPr>
        <p:spPr>
          <a:xfrm flipV="1">
            <a:off x="5105400" y="5589505"/>
            <a:ext cx="1014412" cy="173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662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3"/>
          <p:cNvSpPr>
            <a:spLocks noChangeArrowheads="1"/>
          </p:cNvSpPr>
          <p:nvPr/>
        </p:nvSpPr>
        <p:spPr bwMode="auto">
          <a:xfrm>
            <a:off x="2562226" y="465138"/>
            <a:ext cx="7010400" cy="660400"/>
          </a:xfrm>
          <a:prstGeom prst="rect">
            <a:avLst/>
          </a:prstGeom>
          <a:no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defRPr/>
            </a:pPr>
            <a:endParaRPr lang="en-US" altLang="en-US" b="1" i="1" dirty="0" err="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9" name="TextBox 8">
            <a:extLst>
              <a:ext uri="{FF2B5EF4-FFF2-40B4-BE49-F238E27FC236}">
                <a16:creationId xmlns:a16="http://schemas.microsoft.com/office/drawing/2014/main" id="{AEF012AD-2181-436F-AAAA-D261A226CFEE}"/>
              </a:ext>
            </a:extLst>
          </p:cNvPr>
          <p:cNvSpPr txBox="1"/>
          <p:nvPr/>
        </p:nvSpPr>
        <p:spPr>
          <a:xfrm>
            <a:off x="310147" y="1995706"/>
            <a:ext cx="11586578" cy="4062779"/>
          </a:xfrm>
          <a:prstGeom prst="rect">
            <a:avLst/>
          </a:prstGeom>
          <a:solidFill>
            <a:srgbClr val="FFFF00"/>
          </a:solidFill>
        </p:spPr>
        <p:txBody>
          <a:bodyPr wrap="square" rtlCol="0">
            <a:spAutoFit/>
          </a:bodyPr>
          <a:lstStyle/>
          <a:p>
            <a:pPr algn="just">
              <a:lnSpc>
                <a:spcPct val="150000"/>
              </a:lnSpc>
            </a:pPr>
            <a:r>
              <a:rPr lang="en-US" sz="2500" b="1" u="sng">
                <a:solidFill>
                  <a:srgbClr val="002060"/>
                </a:solidFill>
                <a:latin typeface="Times New Roman" panose="02020603050405020304" pitchFamily="18" charset="0"/>
                <a:cs typeface="Times New Roman" panose="02020603050405020304" pitchFamily="18" charset="0"/>
              </a:rPr>
              <a:t>Bước 1</a:t>
            </a:r>
            <a:r>
              <a:rPr lang="en-US" sz="2500">
                <a:solidFill>
                  <a:srgbClr val="002060"/>
                </a:solidFill>
                <a:latin typeface="Times New Roman" panose="02020603050405020304" pitchFamily="18" charset="0"/>
                <a:cs typeface="Times New Roman" panose="02020603050405020304" pitchFamily="18" charset="0"/>
              </a:rPr>
              <a:t>: </a:t>
            </a:r>
            <a:r>
              <a:rPr lang="en-US" sz="2500">
                <a:solidFill>
                  <a:srgbClr val="FF0000"/>
                </a:solidFill>
                <a:latin typeface="Times New Roman" panose="02020603050405020304" pitchFamily="18" charset="0"/>
                <a:cs typeface="Times New Roman" panose="02020603050405020304" pitchFamily="18" charset="0"/>
              </a:rPr>
              <a:t>Em giới thiệu ngắn gọn chủ đề bài thuyết trình</a:t>
            </a:r>
          </a:p>
          <a:p>
            <a:pPr algn="just">
              <a:lnSpc>
                <a:spcPct val="150000"/>
              </a:lnSpc>
            </a:pPr>
            <a:r>
              <a:rPr lang="en-US" sz="2500" b="1" u="sng">
                <a:solidFill>
                  <a:srgbClr val="002060"/>
                </a:solidFill>
                <a:latin typeface="Times New Roman" panose="02020603050405020304" pitchFamily="18" charset="0"/>
                <a:cs typeface="Times New Roman" panose="02020603050405020304" pitchFamily="18" charset="0"/>
              </a:rPr>
              <a:t>Bước 2</a:t>
            </a:r>
            <a:r>
              <a:rPr lang="en-US" sz="2500">
                <a:solidFill>
                  <a:srgbClr val="002060"/>
                </a:solidFill>
                <a:latin typeface="Times New Roman" panose="02020603050405020304" pitchFamily="18" charset="0"/>
                <a:cs typeface="Times New Roman" panose="02020603050405020304" pitchFamily="18" charset="0"/>
              </a:rPr>
              <a:t>: </a:t>
            </a:r>
            <a:r>
              <a:rPr lang="en-US" sz="2500">
                <a:solidFill>
                  <a:srgbClr val="FF0000"/>
                </a:solidFill>
                <a:latin typeface="Times New Roman" panose="02020603050405020304" pitchFamily="18" charset="0"/>
                <a:cs typeface="Times New Roman" panose="02020603050405020304" pitchFamily="18" charset="0"/>
              </a:rPr>
              <a:t>Thuyết trình nội dung theo từng trang trình chiếu.</a:t>
            </a:r>
          </a:p>
          <a:p>
            <a:pPr algn="just">
              <a:lnSpc>
                <a:spcPct val="150000"/>
              </a:lnSpc>
            </a:pPr>
            <a:r>
              <a:rPr lang="en-US" sz="2500">
                <a:solidFill>
                  <a:srgbClr val="002060"/>
                </a:solidFill>
                <a:latin typeface="Times New Roman" panose="02020603050405020304" pitchFamily="18" charset="0"/>
                <a:cs typeface="Times New Roman" panose="02020603050405020304" pitchFamily="18" charset="0"/>
              </a:rPr>
              <a:t>Khi đã giới thiệu chủ đề xong, em chuyển sang trang tiếp theo và thuyết trình theo nội dung từng trang. Khi thuyết trình, cần nêu các thông tin mở rộng xung quanh chủ đề. Em có thể kết hợp nét mặt, cử chỉ, điệu bộ để tăng sự hấp dẫn, thuyết phục khi trình chiếu chủ đề trước mọi người.</a:t>
            </a:r>
          </a:p>
          <a:p>
            <a:pPr algn="just">
              <a:lnSpc>
                <a:spcPct val="150000"/>
              </a:lnSpc>
            </a:pPr>
            <a:r>
              <a:rPr lang="en-US" sz="2500" b="1" u="sng">
                <a:solidFill>
                  <a:srgbClr val="002060"/>
                </a:solidFill>
                <a:latin typeface="Times New Roman" panose="02020603050405020304" pitchFamily="18" charset="0"/>
                <a:cs typeface="Times New Roman" panose="02020603050405020304" pitchFamily="18" charset="0"/>
              </a:rPr>
              <a:t>Bước 3</a:t>
            </a:r>
            <a:r>
              <a:rPr lang="en-US" sz="2500">
                <a:solidFill>
                  <a:srgbClr val="002060"/>
                </a:solidFill>
                <a:latin typeface="Times New Roman" panose="02020603050405020304" pitchFamily="18" charset="0"/>
                <a:cs typeface="Times New Roman" panose="02020603050405020304" pitchFamily="18" charset="0"/>
              </a:rPr>
              <a:t>: </a:t>
            </a:r>
            <a:r>
              <a:rPr lang="en-US" sz="2500">
                <a:solidFill>
                  <a:srgbClr val="FF0000"/>
                </a:solidFill>
                <a:latin typeface="Times New Roman" panose="02020603050405020304" pitchFamily="18" charset="0"/>
                <a:cs typeface="Times New Roman" panose="02020603050405020304" pitchFamily="18" charset="0"/>
              </a:rPr>
              <a:t>Em nêu kết luận cần nhấn mạnh trong chủ đề trước khi kết thúc bài thuyết trình.</a:t>
            </a:r>
          </a:p>
        </p:txBody>
      </p:sp>
      <p:sp>
        <p:nvSpPr>
          <p:cNvPr id="6" name="Title 1">
            <a:extLst>
              <a:ext uri="{FF2B5EF4-FFF2-40B4-BE49-F238E27FC236}">
                <a16:creationId xmlns:a16="http://schemas.microsoft.com/office/drawing/2014/main" id="{29B95ED7-4238-4932-84E0-9519E2100576}"/>
              </a:ext>
            </a:extLst>
          </p:cNvPr>
          <p:cNvSpPr txBox="1">
            <a:spLocks/>
          </p:cNvSpPr>
          <p:nvPr/>
        </p:nvSpPr>
        <p:spPr bwMode="auto">
          <a:xfrm>
            <a:off x="228599" y="1216277"/>
            <a:ext cx="11888370" cy="55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800" b="1">
                <a:solidFill>
                  <a:srgbClr val="A50021"/>
                </a:solidFill>
                <a:latin typeface="Times New Roman" panose="02020603050405020304" pitchFamily="18" charset="0"/>
                <a:cs typeface="Times New Roman" panose="02020603050405020304" pitchFamily="18" charset="0"/>
              </a:rPr>
              <a:t>b) Các bước thuyết trình</a:t>
            </a:r>
          </a:p>
        </p:txBody>
      </p:sp>
      <p:sp>
        <p:nvSpPr>
          <p:cNvPr id="7" name="Rectangle 6">
            <a:extLst>
              <a:ext uri="{FF2B5EF4-FFF2-40B4-BE49-F238E27FC236}">
                <a16:creationId xmlns:a16="http://schemas.microsoft.com/office/drawing/2014/main" id="{92431EAA-AF83-4F46-B0F3-ABB755F0CC6F}"/>
              </a:ext>
            </a:extLst>
          </p:cNvPr>
          <p:cNvSpPr/>
          <p:nvPr/>
        </p:nvSpPr>
        <p:spPr>
          <a:xfrm>
            <a:off x="3111790" y="251911"/>
            <a:ext cx="55883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0">
                <a:ln w="11430"/>
                <a:solidFill>
                  <a:srgbClr val="C00000"/>
                </a:solidFill>
                <a:effectLst>
                  <a:outerShdw blurRad="50800" dist="39000" dir="5460000" algn="tl">
                    <a:srgbClr val="000000">
                      <a:alpha val="38000"/>
                    </a:srgbClr>
                  </a:outerShdw>
                </a:effectLst>
                <a:latin typeface="Tahoma" pitchFamily="34" charset="0"/>
                <a:ea typeface="Tahoma" pitchFamily="34" charset="0"/>
                <a:cs typeface="Tahoma" pitchFamily="34" charset="0"/>
              </a:rPr>
              <a:t>A. HOẠT ĐỘNG CƠ BẢN</a:t>
            </a:r>
          </a:p>
        </p:txBody>
      </p:sp>
    </p:spTree>
    <p:extLst>
      <p:ext uri="{BB962C8B-B14F-4D97-AF65-F5344CB8AC3E}">
        <p14:creationId xmlns:p14="http://schemas.microsoft.com/office/powerpoint/2010/main" val="2824031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2672</TotalTime>
  <Words>896</Words>
  <Application>Microsoft Office PowerPoint</Application>
  <PresentationFormat>Widescreen</PresentationFormat>
  <Paragraphs>68</Paragraphs>
  <Slides>17</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等线</vt:lpstr>
      <vt:lpstr>Arial</vt:lpstr>
      <vt:lpstr>Calibri</vt:lpstr>
      <vt:lpstr>Calibri Light</vt:lpstr>
      <vt:lpstr>Tahoma</vt:lpstr>
      <vt:lpstr>Times New Roman</vt:lpstr>
      <vt:lpstr>Wingdings</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mẫu</vt:lpstr>
      <vt:lpstr>Thân cây và rễ cây</vt:lpstr>
      <vt:lpstr>Lá cây và hoa quả</vt:lpstr>
      <vt:lpstr>PowerPoint Presentation</vt:lpstr>
      <vt:lpstr>PowerPoint Presentation</vt:lpstr>
      <vt:lpstr>PowerPoint Presentation</vt:lpstr>
    </vt:vector>
  </TitlesOfParts>
  <Company>Windows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MyLaptop</cp:lastModifiedBy>
  <cp:revision>65</cp:revision>
  <dcterms:created xsi:type="dcterms:W3CDTF">2021-12-28T23:00:59Z</dcterms:created>
  <dcterms:modified xsi:type="dcterms:W3CDTF">2022-03-29T15:39:50Z</dcterms:modified>
</cp:coreProperties>
</file>