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jpg" ContentType="image/jpeg"/>
  <Default Extension="png" ContentType="image/png"/>
  <Default Extension="rels" ContentType="application/vnd.openxmlformats-package.relationships+xml"/>
  <Default Extension="tmp" ContentType="image/png"/>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notesMasterIdLst>
    <p:notesMasterId r:id="rId20"/>
  </p:notesMasterIdLst>
  <p:sldIdLst>
    <p:sldId id="267" r:id="rId3"/>
    <p:sldId id="268" r:id="rId4"/>
    <p:sldId id="260" r:id="rId5"/>
    <p:sldId id="284" r:id="rId6"/>
    <p:sldId id="279" r:id="rId7"/>
    <p:sldId id="290" r:id="rId8"/>
    <p:sldId id="280" r:id="rId9"/>
    <p:sldId id="291" r:id="rId10"/>
    <p:sldId id="292" r:id="rId11"/>
    <p:sldId id="282" r:id="rId12"/>
    <p:sldId id="293" r:id="rId13"/>
    <p:sldId id="283" r:id="rId14"/>
    <p:sldId id="287" r:id="rId15"/>
    <p:sldId id="286" r:id="rId16"/>
    <p:sldId id="271" r:id="rId17"/>
    <p:sldId id="288" r:id="rId18"/>
    <p:sldId id="289" r:id="rId19"/>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10C6"/>
    <a:srgbClr val="FFCC00"/>
    <a:srgbClr val="FF6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35F4D7-C421-44D8-8AB6-2821AE462220}" type="datetimeFigureOut">
              <a:rPr lang="vi-VN" smtClean="0"/>
              <a:t>20/02/2022</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65F628-51D1-4017-B40F-4367A105DDD2}" type="slidenum">
              <a:rPr lang="vi-VN" smtClean="0"/>
              <a:t>‹#›</a:t>
            </a:fld>
            <a:endParaRPr lang="vi-VN"/>
          </a:p>
        </p:txBody>
      </p:sp>
    </p:spTree>
    <p:extLst>
      <p:ext uri="{BB962C8B-B14F-4D97-AF65-F5344CB8AC3E}">
        <p14:creationId xmlns:p14="http://schemas.microsoft.com/office/powerpoint/2010/main" val="2111199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BD65F628-51D1-4017-B40F-4367A105DDD2}" type="slidenum">
              <a:rPr lang="vi-VN" smtClean="0"/>
              <a:t>2</a:t>
            </a:fld>
            <a:endParaRPr lang="vi-VN"/>
          </a:p>
        </p:txBody>
      </p:sp>
    </p:spTree>
    <p:extLst>
      <p:ext uri="{BB962C8B-B14F-4D97-AF65-F5344CB8AC3E}">
        <p14:creationId xmlns:p14="http://schemas.microsoft.com/office/powerpoint/2010/main" val="116420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BD65F628-51D1-4017-B40F-4367A105DDD2}" type="slidenum">
              <a:rPr lang="vi-VN" smtClean="0"/>
              <a:t>3</a:t>
            </a:fld>
            <a:endParaRPr lang="vi-VN"/>
          </a:p>
        </p:txBody>
      </p:sp>
    </p:spTree>
    <p:extLst>
      <p:ext uri="{BB962C8B-B14F-4D97-AF65-F5344CB8AC3E}">
        <p14:creationId xmlns:p14="http://schemas.microsoft.com/office/powerpoint/2010/main" val="4129042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91FEC3A7-19FB-4313-9007-1E4A7312B4DD}" type="datetimeFigureOut">
              <a:rPr lang="en-US" smtClean="0"/>
              <a:pPr/>
              <a:t>2/20/2022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C0322FA-32AA-45BE-BAC6-8F694217665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1FEC3A7-19FB-4313-9007-1E4A7312B4DD}"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1FEC3A7-19FB-4313-9007-1E4A7312B4DD}"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FEC3A7-19FB-4313-9007-1E4A7312B4DD}"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FEC3A7-19FB-4313-9007-1E4A7312B4DD}"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322FA-32AA-45BE-BAC6-8F6942176659}"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FEC3A7-19FB-4313-9007-1E4A7312B4DD}"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1FEC3A7-19FB-4313-9007-1E4A7312B4DD}" type="datetimeFigureOut">
              <a:rPr lang="en-US" smtClean="0"/>
              <a:pPr/>
              <a:t>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322FA-32AA-45BE-BAC6-8F6942176659}"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FEC3A7-19FB-4313-9007-1E4A7312B4DD}" type="datetimeFigureOut">
              <a:rPr lang="en-US" smtClean="0"/>
              <a:pPr/>
              <a:t>2/20/2022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1FEC3A7-19FB-4313-9007-1E4A7312B4DD}" type="datetimeFigureOut">
              <a:rPr lang="en-US" smtClean="0"/>
              <a:pPr/>
              <a:t>2/20/2022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91FEC3A7-19FB-4313-9007-1E4A7312B4DD}" type="datetimeFigureOut">
              <a:rPr lang="en-US" smtClean="0"/>
              <a:pPr/>
              <a:t>2/20/2022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1FEC3A7-19FB-4313-9007-1E4A7312B4DD}" type="datetimeFigureOut">
              <a:rPr lang="en-US" smtClean="0"/>
              <a:pPr/>
              <a:t>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322FA-32AA-45BE-BAC6-8F6942176659}"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1FEC3A7-19FB-4313-9007-1E4A7312B4DD}"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FEC3A7-19FB-4313-9007-1E4A7312B4DD}" type="datetimeFigureOut">
              <a:rPr lang="en-US" smtClean="0"/>
              <a:pPr/>
              <a:t>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322FA-32AA-45BE-BAC6-8F6942176659}"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FEC3A7-19FB-4313-9007-1E4A7312B4DD}"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1FEC3A7-19FB-4313-9007-1E4A7312B4DD}"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322FA-32AA-45BE-BAC6-8F6942176659}"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1FEC3A7-19FB-4313-9007-1E4A7312B4DD}" type="datetimeFigureOut">
              <a:rPr lang="en-US" smtClean="0"/>
              <a:pPr/>
              <a:t>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322FA-32AA-45BE-BAC6-8F694217665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1FEC3A7-19FB-4313-9007-1E4A7312B4DD}" type="datetimeFigureOut">
              <a:rPr lang="en-US" smtClean="0"/>
              <a:pPr/>
              <a:t>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1FEC3A7-19FB-4313-9007-1E4A7312B4DD}" type="datetimeFigureOut">
              <a:rPr lang="en-US" smtClean="0"/>
              <a:pPr/>
              <a:t>2/20/2022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91FEC3A7-19FB-4313-9007-1E4A7312B4DD}" type="datetimeFigureOut">
              <a:rPr lang="en-US" smtClean="0"/>
              <a:pPr/>
              <a:t>2/20/2022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EC3A7-19FB-4313-9007-1E4A7312B4DD}" type="datetimeFigureOut">
              <a:rPr lang="en-US" smtClean="0"/>
              <a:pPr/>
              <a:t>2/20/2022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1FEC3A7-19FB-4313-9007-1E4A7312B4DD}" type="datetimeFigureOut">
              <a:rPr lang="en-US" smtClean="0"/>
              <a:pPr/>
              <a:t>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322FA-32AA-45BE-BAC6-8F69421766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1FEC3A7-19FB-4313-9007-1E4A7312B4DD}" type="datetimeFigureOut">
              <a:rPr lang="en-US" smtClean="0"/>
              <a:pPr/>
              <a:t>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C0322FA-32AA-45BE-BAC6-8F694217665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b="0" i="0" u="none">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1FEC3A7-19FB-4313-9007-1E4A7312B4DD}" type="datetimeFigureOut">
              <a:rPr lang="en-US" smtClean="0"/>
              <a:pPr/>
              <a:t>2/20/2022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C0322FA-32AA-45BE-BAC6-8F694217665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i="0" u="none"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1FEC3A7-19FB-4313-9007-1E4A7312B4DD}" type="datetimeFigureOut">
              <a:rPr lang="en-US" smtClean="0"/>
              <a:pPr/>
              <a:t>2/20/2022</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C0322FA-32AA-45BE-BAC6-8F6942176659}"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4.gif"/><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6.jpg"/><Relationship Id="rId4" Type="http://schemas.openxmlformats.org/officeDocument/2006/relationships/image" Target="../media/image15.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7.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0.jp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tmp"/><Relationship Id="rId1" Type="http://schemas.openxmlformats.org/officeDocument/2006/relationships/slideLayout" Target="../slideLayouts/slideLayout7.xml"/><Relationship Id="rId4" Type="http://schemas.openxmlformats.org/officeDocument/2006/relationships/image" Target="../media/image13.tmp"/></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WordArt 4"/>
          <p:cNvSpPr>
            <a:spLocks noChangeArrowheads="1" noChangeShapeType="1" noTextEdit="1"/>
          </p:cNvSpPr>
          <p:nvPr/>
        </p:nvSpPr>
        <p:spPr bwMode="auto">
          <a:xfrm>
            <a:off x="611996" y="2623381"/>
            <a:ext cx="8064024" cy="850725"/>
          </a:xfrm>
          <a:prstGeom prst="rect">
            <a:avLst/>
          </a:prstGeom>
        </p:spPr>
        <p:txBody>
          <a:bodyPr wrap="none" fromWordArt="1">
            <a:prstTxWarp prst="textPlain">
              <a:avLst>
                <a:gd name="adj" fmla="val 50000"/>
              </a:avLst>
            </a:prstTxWarp>
          </a:bodyPr>
          <a:lstStyle/>
          <a:p>
            <a:pPr lvl="0" algn="ctr" eaLnBrk="0" fontAlgn="base" hangingPunct="0">
              <a:spcBef>
                <a:spcPct val="0"/>
              </a:spcBef>
              <a:spcAft>
                <a:spcPct val="0"/>
              </a:spcAft>
              <a:defRPr/>
            </a:pPr>
            <a:r>
              <a:rPr lang="en-US" sz="2400" b="1" kern="10">
                <a:ln w="6350">
                  <a:noFill/>
                  <a:prstDash val="solid"/>
                </a:ln>
                <a:solidFill>
                  <a:srgbClr val="FF0000"/>
                </a:solidFill>
                <a:latin typeface="Times New Roman" panose="02020603050405020304" pitchFamily="18" charset="0"/>
                <a:cs typeface="Times New Roman" panose="02020603050405020304" pitchFamily="18" charset="0"/>
              </a:rPr>
              <a:t>HƯỚNG DẪN HỌC TIN HỌC</a:t>
            </a:r>
            <a:endParaRPr lang="en-US" sz="2400" b="1" kern="10" dirty="0">
              <a:ln w="6350">
                <a:noFill/>
                <a:prstDash val="solid"/>
              </a:ln>
              <a:solidFill>
                <a:srgbClr val="FF0000"/>
              </a:solidFill>
              <a:latin typeface="Times New Roman" panose="02020603050405020304" pitchFamily="18" charset="0"/>
              <a:cs typeface="Times New Roman" panose="02020603050405020304" pitchFamily="18" charset="0"/>
            </a:endParaRPr>
          </a:p>
        </p:txBody>
      </p:sp>
      <p:graphicFrame>
        <p:nvGraphicFramePr>
          <p:cNvPr id="31750" name="Object 1"/>
          <p:cNvGraphicFramePr>
            <a:graphicFrameLocks noChangeAspect="1"/>
          </p:cNvGraphicFramePr>
          <p:nvPr>
            <p:extLst>
              <p:ext uri="{D42A27DB-BD31-4B8C-83A1-F6EECF244321}">
                <p14:modId xmlns:p14="http://schemas.microsoft.com/office/powerpoint/2010/main" val="261646729"/>
              </p:ext>
            </p:extLst>
          </p:nvPr>
        </p:nvGraphicFramePr>
        <p:xfrm>
          <a:off x="3948683" y="1050652"/>
          <a:ext cx="1390650" cy="1237259"/>
        </p:xfrm>
        <a:graphic>
          <a:graphicData uri="http://schemas.openxmlformats.org/presentationml/2006/ole">
            <mc:AlternateContent xmlns:mc="http://schemas.openxmlformats.org/markup-compatibility/2006">
              <mc:Choice xmlns:v="urn:schemas-microsoft-com:vml" Requires="v">
                <p:oleObj spid="_x0000_s1066" name="Picture" r:id="rId3" imgW="2162556" imgH="1927860" progId="Word.Picture.8">
                  <p:embed/>
                </p:oleObj>
              </mc:Choice>
              <mc:Fallback>
                <p:oleObj name="Picture" r:id="rId3" imgW="2162556" imgH="1927860" progId="Word.Picture.8">
                  <p:embed/>
                  <p:pic>
                    <p:nvPicPr>
                      <p:cNvPr id="0" name=""/>
                      <p:cNvPicPr>
                        <a:picLocks noChangeAspect="1" noChangeArrowheads="1"/>
                      </p:cNvPicPr>
                      <p:nvPr/>
                    </p:nvPicPr>
                    <p:blipFill>
                      <a:blip r:embed="rId4">
                        <a:lum contrast="-18000"/>
                        <a:extLst>
                          <a:ext uri="{28A0092B-C50C-407E-A947-70E740481C1C}">
                            <a14:useLocalDpi xmlns:a14="http://schemas.microsoft.com/office/drawing/2010/main" val="0"/>
                          </a:ext>
                        </a:extLst>
                      </a:blip>
                      <a:srcRect/>
                      <a:stretch>
                        <a:fillRect/>
                      </a:stretch>
                    </p:blipFill>
                    <p:spPr bwMode="auto">
                      <a:xfrm>
                        <a:off x="3948683" y="1050652"/>
                        <a:ext cx="1390650" cy="123725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2" name="WordArt 16"/>
          <p:cNvSpPr>
            <a:spLocks noChangeArrowheads="1" noChangeShapeType="1" noTextEdit="1"/>
          </p:cNvSpPr>
          <p:nvPr/>
        </p:nvSpPr>
        <p:spPr bwMode="auto">
          <a:xfrm flipV="1">
            <a:off x="1142976" y="6237312"/>
            <a:ext cx="116656" cy="45719"/>
          </a:xfrm>
          <a:prstGeom prst="rect">
            <a:avLst/>
          </a:prstGeom>
          <a:noFill/>
          <a:ln>
            <a:noFill/>
          </a:ln>
        </p:spPr>
        <p:txBody>
          <a:bodyPr wrap="none" fromWordArt="1">
            <a:prstTxWarp prst="textPlain">
              <a:avLst>
                <a:gd name="adj" fmla="val 49654"/>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0" i="1" u="none" strike="noStrike" kern="10" cap="none" spc="0" normalizeH="0" baseline="0" noProof="0" dirty="0" err="1">
                <a:ln w="9525">
                  <a:solidFill>
                    <a:srgbClr val="0033CC"/>
                  </a:solidFill>
                  <a:round/>
                  <a:headEnd/>
                  <a:tailEnd/>
                </a:ln>
                <a:solidFill>
                  <a:srgbClr val="0033CC"/>
                </a:solidFill>
                <a:effectLst/>
                <a:uLnTx/>
                <a:uFillTx/>
                <a:latin typeface="Times New Roman" panose="02020603050405020304" pitchFamily="18" charset="0"/>
                <a:ea typeface="+mn-ea"/>
                <a:cs typeface="Times New Roman" panose="02020603050405020304" pitchFamily="18" charset="0"/>
              </a:rPr>
              <a:t>Giáo</a:t>
            </a:r>
            <a:r>
              <a:rPr kumimoji="0" lang="en-US" sz="3600" b="0" i="1" u="none" strike="noStrike" kern="10" cap="none" spc="0" normalizeH="0" baseline="0" noProof="0" dirty="0">
                <a:ln w="9525">
                  <a:solidFill>
                    <a:srgbClr val="0033CC"/>
                  </a:solidFill>
                  <a:round/>
                  <a:headEnd/>
                  <a:tailEnd/>
                </a:ln>
                <a:solidFill>
                  <a:srgbClr val="0033CC"/>
                </a:solidFill>
                <a:effectLst/>
                <a:uLnTx/>
                <a:uFillTx/>
                <a:latin typeface="Times New Roman" panose="02020603050405020304" pitchFamily="18" charset="0"/>
                <a:ea typeface="+mn-ea"/>
                <a:cs typeface="Times New Roman" panose="02020603050405020304" pitchFamily="18" charset="0"/>
              </a:rPr>
              <a:t> </a:t>
            </a:r>
            <a:r>
              <a:rPr kumimoji="0" lang="en-US" sz="3600" b="0" i="1" u="none" strike="noStrike" kern="10" cap="none" spc="0" normalizeH="0" baseline="0" noProof="0" dirty="0" err="1">
                <a:ln w="9525">
                  <a:solidFill>
                    <a:srgbClr val="0033CC"/>
                  </a:solidFill>
                  <a:round/>
                  <a:headEnd/>
                  <a:tailEnd/>
                </a:ln>
                <a:solidFill>
                  <a:srgbClr val="0033CC"/>
                </a:solidFill>
                <a:effectLst/>
                <a:uLnTx/>
                <a:uFillTx/>
                <a:latin typeface="Times New Roman" panose="02020603050405020304" pitchFamily="18" charset="0"/>
                <a:ea typeface="+mn-ea"/>
                <a:cs typeface="Times New Roman" panose="02020603050405020304" pitchFamily="18" charset="0"/>
              </a:rPr>
              <a:t>viên</a:t>
            </a:r>
            <a:r>
              <a:rPr kumimoji="0" lang="en-US" sz="3600" b="0" i="1" u="none" strike="noStrike" kern="10" cap="none" spc="0" normalizeH="0" baseline="0" noProof="0" dirty="0">
                <a:ln w="9525">
                  <a:solidFill>
                    <a:srgbClr val="0033CC"/>
                  </a:solidFill>
                  <a:round/>
                  <a:headEnd/>
                  <a:tailEnd/>
                </a:ln>
                <a:solidFill>
                  <a:srgbClr val="0033CC"/>
                </a:solidFill>
                <a:effectLst/>
                <a:uLnTx/>
                <a:uFillTx/>
                <a:latin typeface="Times New Roman" panose="02020603050405020304" pitchFamily="18" charset="0"/>
                <a:ea typeface="+mn-ea"/>
                <a:cs typeface="Times New Roman" panose="02020603050405020304" pitchFamily="18" charset="0"/>
              </a:rPr>
              <a:t>: </a:t>
            </a:r>
            <a:r>
              <a:rPr kumimoji="0" lang="en-US" sz="3600" b="0" i="1" u="none" strike="noStrike" kern="10" cap="none" spc="0" normalizeH="0" baseline="0" noProof="0" dirty="0" err="1">
                <a:ln w="9525">
                  <a:solidFill>
                    <a:srgbClr val="0033CC"/>
                  </a:solidFill>
                  <a:round/>
                  <a:headEnd/>
                  <a:tailEnd/>
                </a:ln>
                <a:solidFill>
                  <a:srgbClr val="0033CC"/>
                </a:solidFill>
                <a:effectLst/>
                <a:uLnTx/>
                <a:uFillTx/>
                <a:latin typeface="Times New Roman" panose="02020603050405020304" pitchFamily="18" charset="0"/>
                <a:ea typeface="+mn-ea"/>
                <a:cs typeface="Times New Roman" panose="02020603050405020304" pitchFamily="18" charset="0"/>
              </a:rPr>
              <a:t>Nguyễn</a:t>
            </a:r>
            <a:r>
              <a:rPr kumimoji="0" lang="en-US" sz="3600" b="0" i="1" u="none" strike="noStrike" kern="10" cap="none" spc="0" normalizeH="0" noProof="0" dirty="0">
                <a:ln w="9525">
                  <a:solidFill>
                    <a:srgbClr val="0033CC"/>
                  </a:solidFill>
                  <a:round/>
                  <a:headEnd/>
                  <a:tailEnd/>
                </a:ln>
                <a:solidFill>
                  <a:srgbClr val="0033CC"/>
                </a:solidFill>
                <a:effectLst/>
                <a:uLnTx/>
                <a:uFillTx/>
                <a:latin typeface="Times New Roman" panose="02020603050405020304" pitchFamily="18" charset="0"/>
                <a:ea typeface="+mn-ea"/>
                <a:cs typeface="Times New Roman" panose="02020603050405020304" pitchFamily="18" charset="0"/>
              </a:rPr>
              <a:t> </a:t>
            </a:r>
            <a:r>
              <a:rPr kumimoji="0" lang="en-US" sz="3600" b="0" i="1" u="none" strike="noStrike" kern="10" cap="none" spc="0" normalizeH="0" noProof="0" dirty="0" err="1">
                <a:ln w="9525">
                  <a:solidFill>
                    <a:srgbClr val="0033CC"/>
                  </a:solidFill>
                  <a:round/>
                  <a:headEnd/>
                  <a:tailEnd/>
                </a:ln>
                <a:solidFill>
                  <a:srgbClr val="0033CC"/>
                </a:solidFill>
                <a:effectLst/>
                <a:uLnTx/>
                <a:uFillTx/>
                <a:latin typeface="Times New Roman" panose="02020603050405020304" pitchFamily="18" charset="0"/>
                <a:ea typeface="+mn-ea"/>
                <a:cs typeface="Times New Roman" panose="02020603050405020304" pitchFamily="18" charset="0"/>
              </a:rPr>
              <a:t>Thị</a:t>
            </a:r>
            <a:r>
              <a:rPr kumimoji="0" lang="en-US" sz="3600" b="0" i="1" u="none" strike="noStrike" kern="10" cap="none" spc="0" normalizeH="0" noProof="0" dirty="0">
                <a:ln w="9525">
                  <a:solidFill>
                    <a:srgbClr val="0033CC"/>
                  </a:solidFill>
                  <a:round/>
                  <a:headEnd/>
                  <a:tailEnd/>
                </a:ln>
                <a:solidFill>
                  <a:srgbClr val="0033CC"/>
                </a:solidFill>
                <a:effectLst/>
                <a:uLnTx/>
                <a:uFillTx/>
                <a:latin typeface="Times New Roman" panose="02020603050405020304" pitchFamily="18" charset="0"/>
                <a:ea typeface="+mn-ea"/>
                <a:cs typeface="Times New Roman" panose="02020603050405020304" pitchFamily="18" charset="0"/>
              </a:rPr>
              <a:t> </a:t>
            </a:r>
            <a:r>
              <a:rPr kumimoji="0" lang="en-US" sz="3600" b="0" i="1" u="none" strike="noStrike" kern="10" cap="none" spc="0" normalizeH="0" noProof="0" dirty="0" err="1">
                <a:ln w="9525">
                  <a:solidFill>
                    <a:srgbClr val="0033CC"/>
                  </a:solidFill>
                  <a:round/>
                  <a:headEnd/>
                  <a:tailEnd/>
                </a:ln>
                <a:solidFill>
                  <a:srgbClr val="0033CC"/>
                </a:solidFill>
                <a:effectLst/>
                <a:uLnTx/>
                <a:uFillTx/>
                <a:latin typeface="Times New Roman" panose="02020603050405020304" pitchFamily="18" charset="0"/>
                <a:ea typeface="+mn-ea"/>
                <a:cs typeface="Times New Roman" panose="02020603050405020304" pitchFamily="18" charset="0"/>
              </a:rPr>
              <a:t>Tuyết</a:t>
            </a:r>
            <a:endParaRPr kumimoji="0" lang="en-US" sz="3600" b="0" i="1" u="none" strike="noStrike" kern="10" cap="none" spc="0" normalizeH="0" baseline="0" noProof="0" dirty="0">
              <a:ln w="9525">
                <a:solidFill>
                  <a:srgbClr val="0033CC"/>
                </a:solidFill>
                <a:round/>
                <a:headEnd/>
                <a:tailEnd/>
              </a:ln>
              <a:solidFill>
                <a:srgbClr val="0033CC"/>
              </a:solidFill>
              <a:effectLst/>
              <a:uLnTx/>
              <a:uFillTx/>
              <a:latin typeface="Times New Roman" panose="02020603050405020304" pitchFamily="18" charset="0"/>
              <a:ea typeface="+mn-ea"/>
              <a:cs typeface="Times New Roman" panose="02020603050405020304" pitchFamily="18" charset="0"/>
            </a:endParaRPr>
          </a:p>
        </p:txBody>
      </p:sp>
      <p:pic>
        <p:nvPicPr>
          <p:cNvPr id="9" name="Picture 15"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35496" y="116632"/>
            <a:ext cx="666750" cy="657225"/>
          </a:xfrm>
          <a:prstGeom prst="rect">
            <a:avLst/>
          </a:prstGeom>
          <a:noFill/>
          <a:ln w="9525">
            <a:noFill/>
            <a:miter lim="800000"/>
            <a:headEnd/>
            <a:tailEnd/>
          </a:ln>
        </p:spPr>
      </p:pic>
      <p:pic>
        <p:nvPicPr>
          <p:cNvPr id="10" name="Picture 15"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111696" y="650032"/>
            <a:ext cx="666750" cy="657225"/>
          </a:xfrm>
          <a:prstGeom prst="rect">
            <a:avLst/>
          </a:prstGeom>
          <a:noFill/>
          <a:ln w="9525">
            <a:noFill/>
            <a:miter lim="800000"/>
            <a:headEnd/>
            <a:tailEnd/>
          </a:ln>
        </p:spPr>
      </p:pic>
      <p:pic>
        <p:nvPicPr>
          <p:cNvPr id="11" name="Picture 15"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435546" y="269032"/>
            <a:ext cx="666750" cy="657225"/>
          </a:xfrm>
          <a:prstGeom prst="rect">
            <a:avLst/>
          </a:prstGeom>
          <a:noFill/>
          <a:ln w="9525">
            <a:noFill/>
            <a:miter lim="800000"/>
            <a:headEnd/>
            <a:tailEnd/>
          </a:ln>
        </p:spPr>
      </p:pic>
      <p:pic>
        <p:nvPicPr>
          <p:cNvPr id="12" name="Picture 15"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8041704" y="188640"/>
            <a:ext cx="666750" cy="657225"/>
          </a:xfrm>
          <a:prstGeom prst="rect">
            <a:avLst/>
          </a:prstGeom>
          <a:noFill/>
          <a:ln w="9525">
            <a:noFill/>
            <a:miter lim="800000"/>
            <a:headEnd/>
            <a:tailEnd/>
          </a:ln>
        </p:spPr>
      </p:pic>
      <p:pic>
        <p:nvPicPr>
          <p:cNvPr id="13" name="Picture 15"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8117904" y="722040"/>
            <a:ext cx="666750" cy="657225"/>
          </a:xfrm>
          <a:prstGeom prst="rect">
            <a:avLst/>
          </a:prstGeom>
          <a:noFill/>
          <a:ln w="9525">
            <a:noFill/>
            <a:miter lim="800000"/>
            <a:headEnd/>
            <a:tailEnd/>
          </a:ln>
        </p:spPr>
      </p:pic>
      <p:pic>
        <p:nvPicPr>
          <p:cNvPr id="14" name="Picture 15"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8441754" y="341040"/>
            <a:ext cx="666750" cy="657225"/>
          </a:xfrm>
          <a:prstGeom prst="rect">
            <a:avLst/>
          </a:prstGeom>
          <a:noFill/>
          <a:ln w="9525">
            <a:noFill/>
            <a:miter lim="800000"/>
            <a:headEnd/>
            <a:tailEnd/>
          </a:ln>
        </p:spPr>
      </p:pic>
      <p:pic>
        <p:nvPicPr>
          <p:cNvPr id="15" name="Picture 15"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8100392" y="5721348"/>
            <a:ext cx="666750" cy="657225"/>
          </a:xfrm>
          <a:prstGeom prst="rect">
            <a:avLst/>
          </a:prstGeom>
          <a:noFill/>
          <a:ln w="9525">
            <a:noFill/>
            <a:miter lim="800000"/>
            <a:headEnd/>
            <a:tailEnd/>
          </a:ln>
        </p:spPr>
      </p:pic>
      <p:pic>
        <p:nvPicPr>
          <p:cNvPr id="16" name="Picture 15"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8176592" y="6254748"/>
            <a:ext cx="666750" cy="657225"/>
          </a:xfrm>
          <a:prstGeom prst="rect">
            <a:avLst/>
          </a:prstGeom>
          <a:noFill/>
          <a:ln w="9525">
            <a:noFill/>
            <a:miter lim="800000"/>
            <a:headEnd/>
            <a:tailEnd/>
          </a:ln>
        </p:spPr>
      </p:pic>
      <p:pic>
        <p:nvPicPr>
          <p:cNvPr id="17" name="Picture 15"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8500442" y="5873748"/>
            <a:ext cx="666750" cy="657225"/>
          </a:xfrm>
          <a:prstGeom prst="rect">
            <a:avLst/>
          </a:prstGeom>
          <a:noFill/>
          <a:ln w="9525">
            <a:noFill/>
            <a:miter lim="800000"/>
            <a:headEnd/>
            <a:tailEnd/>
          </a:ln>
        </p:spPr>
      </p:pic>
      <p:pic>
        <p:nvPicPr>
          <p:cNvPr id="18" name="Picture 15"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57150" y="5721348"/>
            <a:ext cx="666750" cy="657225"/>
          </a:xfrm>
          <a:prstGeom prst="rect">
            <a:avLst/>
          </a:prstGeom>
          <a:noFill/>
          <a:ln w="9525">
            <a:noFill/>
            <a:miter lim="800000"/>
            <a:headEnd/>
            <a:tailEnd/>
          </a:ln>
        </p:spPr>
      </p:pic>
      <p:pic>
        <p:nvPicPr>
          <p:cNvPr id="19" name="Picture 18"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133350" y="6254748"/>
            <a:ext cx="666750" cy="657225"/>
          </a:xfrm>
          <a:prstGeom prst="rect">
            <a:avLst/>
          </a:prstGeom>
          <a:noFill/>
          <a:ln w="9525">
            <a:noFill/>
            <a:miter lim="800000"/>
            <a:headEnd/>
            <a:tailEnd/>
          </a:ln>
        </p:spPr>
      </p:pic>
      <p:pic>
        <p:nvPicPr>
          <p:cNvPr id="20" name="Picture 15" descr="2.gif"/>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457200" y="5873748"/>
            <a:ext cx="666750" cy="657225"/>
          </a:xfrm>
          <a:prstGeom prst="rect">
            <a:avLst/>
          </a:prstGeom>
          <a:noFill/>
          <a:ln w="9525">
            <a:noFill/>
            <a:miter lim="800000"/>
            <a:headEnd/>
            <a:tailEnd/>
          </a:ln>
        </p:spPr>
      </p:pic>
      <p:sp>
        <p:nvSpPr>
          <p:cNvPr id="21" name="WordArt 15"/>
          <p:cNvSpPr>
            <a:spLocks noChangeArrowheads="1" noChangeShapeType="1" noTextEdit="1"/>
          </p:cNvSpPr>
          <p:nvPr/>
        </p:nvSpPr>
        <p:spPr bwMode="auto">
          <a:xfrm>
            <a:off x="2472308" y="3809576"/>
            <a:ext cx="4343400" cy="597076"/>
          </a:xfrm>
          <a:prstGeom prst="rect">
            <a:avLst/>
          </a:prstGeom>
        </p:spPr>
        <p:txBody>
          <a:bodyPr wrap="none" fromWordArt="1">
            <a:prstTxWarp prst="textPlain">
              <a:avLst>
                <a:gd name="adj" fmla="val 50000"/>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0" spc="50" normalizeH="0" baseline="0" noProof="0">
                <a:ln w="0"/>
                <a:solidFill>
                  <a:srgbClr val="0033CC"/>
                </a:solidFill>
                <a:effectLst>
                  <a:innerShdw blurRad="63500" dist="50800" dir="13500000">
                    <a:srgbClr val="000000">
                      <a:alpha val="50000"/>
                    </a:srgbClr>
                  </a:innerShdw>
                </a:effectLst>
                <a:uLnTx/>
                <a:uFillTx/>
                <a:latin typeface="Times New Roman" panose="02020603050405020304" pitchFamily="18" charset="0"/>
                <a:ea typeface="+mn-ea"/>
                <a:cs typeface="Times New Roman" panose="02020603050405020304" pitchFamily="18" charset="0"/>
              </a:rPr>
              <a:t>LỚP 3 - TUẦN 23</a:t>
            </a:r>
            <a:endParaRPr kumimoji="0" lang="en-US" sz="2400" b="1" i="0" u="none" strike="noStrike" kern="10" spc="50" normalizeH="0" baseline="0" noProof="0" dirty="0">
              <a:ln w="0"/>
              <a:solidFill>
                <a:srgbClr val="0033CC"/>
              </a:solidFill>
              <a:effectLst>
                <a:innerShdw blurRad="63500" dist="50800" dir="13500000">
                  <a:srgbClr val="000000">
                    <a:alpha val="50000"/>
                  </a:srgbClr>
                </a:innerShdw>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17638016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5459824" y="2960021"/>
            <a:ext cx="3595688"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0522" tIns="20261" rIns="40522" bIns="20261">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just" eaLnBrk="1" hangingPunct="1"/>
            <a:r>
              <a:rPr lang="en-US" sz="2400" dirty="0" err="1">
                <a:latin typeface="Times New Roman" pitchFamily="18" charset="0"/>
                <a:cs typeface="Times New Roman" pitchFamily="18" charset="0"/>
              </a:rPr>
              <a:t>Bước</a:t>
            </a:r>
            <a:r>
              <a:rPr lang="en-US" sz="2400" dirty="0">
                <a:latin typeface="Times New Roman" pitchFamily="18" charset="0"/>
                <a:cs typeface="Times New Roman" pitchFamily="18" charset="0"/>
              </a:rPr>
              <a:t> 2: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cửa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sổ</a:t>
            </a:r>
            <a:r>
              <a:rPr lang="en-US" sz="2400" dirty="0">
                <a:latin typeface="Times New Roman" pitchFamily="18" charset="0"/>
                <a:cs typeface="Times New Roman" pitchFamily="18" charset="0"/>
              </a:rPr>
              <a:t> </a:t>
            </a:r>
            <a:r>
              <a:rPr lang="en-US" sz="2400" dirty="0">
                <a:solidFill>
                  <a:srgbClr val="FF0000"/>
                </a:solidFill>
                <a:latin typeface="Times New Roman" pitchFamily="18" charset="0"/>
                <a:cs typeface="Times New Roman" pitchFamily="18" charset="0"/>
              </a:rPr>
              <a:t>Insert Picture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nháy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muốn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chèn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p>
        </p:txBody>
      </p:sp>
      <p:sp>
        <p:nvSpPr>
          <p:cNvPr id="11" name="TextBox 10"/>
          <p:cNvSpPr txBox="1">
            <a:spLocks noChangeArrowheads="1"/>
          </p:cNvSpPr>
          <p:nvPr/>
        </p:nvSpPr>
        <p:spPr bwMode="auto">
          <a:xfrm>
            <a:off x="4794566" y="1761635"/>
            <a:ext cx="4114800"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0522" tIns="20261" rIns="40522" bIns="20261">
            <a:spAutoFit/>
          </a:bodyPr>
          <a:lstStyle>
            <a:lvl1pPr marL="227013" indent="-227013"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just" eaLnBrk="1" hangingPunct="1"/>
            <a:r>
              <a:rPr lang="en-US" sz="2400" dirty="0" err="1">
                <a:latin typeface="Times New Roman" pitchFamily="18" charset="0"/>
                <a:cs typeface="Times New Roman" pitchFamily="18" charset="0"/>
              </a:rPr>
              <a:t>Bước</a:t>
            </a:r>
            <a:r>
              <a:rPr lang="en-US" sz="2400" dirty="0">
                <a:latin typeface="Times New Roman" pitchFamily="18" charset="0"/>
                <a:cs typeface="Times New Roman" pitchFamily="18" charset="0"/>
              </a:rPr>
              <a:t> 1: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thẻ</a:t>
            </a:r>
            <a:r>
              <a:rPr lang="en-US" sz="2400" dirty="0">
                <a:latin typeface="Times New Roman" pitchFamily="18" charset="0"/>
                <a:cs typeface="Times New Roman" pitchFamily="18" charset="0"/>
              </a:rPr>
              <a:t> </a:t>
            </a:r>
            <a:r>
              <a:rPr lang="en-US" sz="2400" dirty="0">
                <a:solidFill>
                  <a:srgbClr val="FF0000"/>
                </a:solidFill>
                <a:latin typeface="Times New Roman" pitchFamily="18" charset="0"/>
                <a:cs typeface="Times New Roman" pitchFamily="18" charset="0"/>
              </a:rPr>
              <a:t>Insert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chọn</a:t>
            </a:r>
            <a:r>
              <a:rPr lang="en-US" sz="2400" dirty="0">
                <a:latin typeface="Times New Roman" pitchFamily="18" charset="0"/>
                <a:cs typeface="Times New Roman" pitchFamily="18" charset="0"/>
              </a:rPr>
              <a:t> </a:t>
            </a:r>
            <a:r>
              <a:rPr lang="en-US" sz="2400" dirty="0">
                <a:solidFill>
                  <a:srgbClr val="FF0000"/>
                </a:solidFill>
                <a:latin typeface="Times New Roman" pitchFamily="18" charset="0"/>
                <a:cs typeface="Times New Roman" pitchFamily="18" charset="0"/>
              </a:rPr>
              <a:t>Picture</a:t>
            </a:r>
            <a:r>
              <a:rPr lang="en-US" sz="2400" dirty="0">
                <a:solidFill>
                  <a:srgbClr val="FF0066"/>
                </a:solidFill>
                <a:latin typeface="Times New Roman" pitchFamily="18" charset="0"/>
                <a:cs typeface="Times New Roman" pitchFamily="18" charset="0"/>
              </a:rPr>
              <a:t> </a:t>
            </a:r>
            <a:r>
              <a:rPr lang="en-US" sz="2400" dirty="0">
                <a:latin typeface="Times New Roman" pitchFamily="18" charset="0"/>
                <a:cs typeface="Times New Roman" pitchFamily="18" charset="0"/>
              </a:rPr>
              <a:t>       .</a:t>
            </a:r>
          </a:p>
        </p:txBody>
      </p:sp>
      <p:sp>
        <p:nvSpPr>
          <p:cNvPr id="12" name="TextBox 11"/>
          <p:cNvSpPr txBox="1">
            <a:spLocks noChangeArrowheads="1"/>
          </p:cNvSpPr>
          <p:nvPr/>
        </p:nvSpPr>
        <p:spPr bwMode="auto">
          <a:xfrm>
            <a:off x="5729747" y="4392552"/>
            <a:ext cx="3103563"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0522" tIns="20261" rIns="40522" bIns="20261">
            <a:spAutoFit/>
          </a:bodyPr>
          <a:lstStyle>
            <a:lvl1pPr indent="-227013"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just" eaLnBrk="1" hangingPunct="1"/>
            <a:r>
              <a:rPr lang="en-US" sz="2400" dirty="0" err="1">
                <a:latin typeface="Times New Roman" pitchFamily="18" charset="0"/>
                <a:cs typeface="Times New Roman" pitchFamily="18" charset="0"/>
              </a:rPr>
              <a:t>Bước</a:t>
            </a:r>
            <a:r>
              <a:rPr lang="en-US" sz="2400" dirty="0">
                <a:latin typeface="Times New Roman" pitchFamily="18" charset="0"/>
                <a:cs typeface="Times New Roman" pitchFamily="18" charset="0"/>
              </a:rPr>
              <a:t> 3: </a:t>
            </a:r>
            <a:r>
              <a:rPr lang="en-US" sz="2400" dirty="0" err="1">
                <a:latin typeface="Times New Roman" pitchFamily="18" charset="0"/>
                <a:cs typeface="Times New Roman" pitchFamily="18" charset="0"/>
              </a:rPr>
              <a:t>Chọn</a:t>
            </a:r>
            <a:r>
              <a:rPr lang="en-US" sz="2400" dirty="0">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Insert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chèn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ảnh</a:t>
            </a:r>
            <a:r>
              <a:rPr lang="en-US" sz="2400" dirty="0">
                <a:latin typeface="Times New Roman" pitchFamily="18" charset="0"/>
                <a:cs typeface="Times New Roman" pitchFamily="18" charset="0"/>
              </a:rPr>
              <a:t>.</a:t>
            </a:r>
          </a:p>
        </p:txBody>
      </p:sp>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34548" y="2201444"/>
            <a:ext cx="53340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567" y="1859266"/>
            <a:ext cx="4124509"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5" name="Curved Connector 14"/>
          <p:cNvCxnSpPr/>
          <p:nvPr/>
        </p:nvCxnSpPr>
        <p:spPr>
          <a:xfrm rot="10800000" flipV="1">
            <a:off x="2072148" y="2004519"/>
            <a:ext cx="2722418" cy="291308"/>
          </a:xfrm>
          <a:prstGeom prst="curvedConnector3">
            <a:avLst>
              <a:gd name="adj1" fmla="val 90203"/>
            </a:avLst>
          </a:prstGeom>
          <a:ln w="28575">
            <a:solidFill>
              <a:srgbClr val="FF0066"/>
            </a:solidFill>
            <a:tailEnd type="arrow"/>
          </a:ln>
        </p:spPr>
        <p:style>
          <a:lnRef idx="1">
            <a:schemeClr val="accent1"/>
          </a:lnRef>
          <a:fillRef idx="0">
            <a:schemeClr val="accent1"/>
          </a:fillRef>
          <a:effectRef idx="0">
            <a:schemeClr val="accent1"/>
          </a:effectRef>
          <a:fontRef idx="minor">
            <a:schemeClr val="tx1"/>
          </a:fontRef>
        </p:style>
      </p:cxnSp>
      <p:pic>
        <p:nvPicPr>
          <p:cNvPr id="12304" name="Picture 12" descr="FLOWERS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20521" y="6118972"/>
            <a:ext cx="817418" cy="720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5"/>
          <p:cNvSpPr txBox="1">
            <a:spLocks noChangeArrowheads="1"/>
          </p:cNvSpPr>
          <p:nvPr/>
        </p:nvSpPr>
        <p:spPr bwMode="auto">
          <a:xfrm>
            <a:off x="325582" y="533400"/>
            <a:ext cx="8589818"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vi-VN" sz="3000" b="1" dirty="0">
                <a:solidFill>
                  <a:srgbClr val="FF0000"/>
                </a:solidFill>
                <a:latin typeface="Times New Roman" pitchFamily="18" charset="0"/>
                <a:cs typeface="Times New Roman" pitchFamily="18" charset="0"/>
              </a:rPr>
              <a:t>3. </a:t>
            </a:r>
            <a:r>
              <a:rPr lang="en-US" altLang="vi-VN" sz="3000" b="1" dirty="0" err="1">
                <a:solidFill>
                  <a:srgbClr val="FF0000"/>
                </a:solidFill>
                <a:latin typeface="Times New Roman" pitchFamily="18" charset="0"/>
                <a:cs typeface="Times New Roman" pitchFamily="18" charset="0"/>
              </a:rPr>
              <a:t>Chèn</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tranh</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ảnh</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vào</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văn</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bản</a:t>
            </a:r>
            <a:endParaRPr lang="vi-VN" altLang="vi-VN" sz="3000" b="1" dirty="0">
              <a:solidFill>
                <a:srgbClr val="FF0000"/>
              </a:solidFill>
              <a:latin typeface="Times New Roman" pitchFamily="18" charset="0"/>
              <a:cs typeface="Times New Roman" pitchFamily="18" charset="0"/>
            </a:endParaRP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3555" y="3505200"/>
            <a:ext cx="5049146" cy="3099574"/>
          </a:xfrm>
          <a:prstGeom prst="rect">
            <a:avLst/>
          </a:prstGeom>
        </p:spPr>
      </p:pic>
      <p:sp>
        <p:nvSpPr>
          <p:cNvPr id="23" name="TextBox 22"/>
          <p:cNvSpPr txBox="1"/>
          <p:nvPr/>
        </p:nvSpPr>
        <p:spPr>
          <a:xfrm>
            <a:off x="4053347" y="6339117"/>
            <a:ext cx="658091" cy="184666"/>
          </a:xfrm>
          <a:prstGeom prst="rect">
            <a:avLst/>
          </a:prstGeom>
          <a:noFill/>
          <a:ln w="28575">
            <a:solidFill>
              <a:srgbClr val="FF0000"/>
            </a:solidFill>
          </a:ln>
        </p:spPr>
        <p:txBody>
          <a:bodyPr wrap="square" rtlCol="0">
            <a:spAutoFit/>
          </a:bodyPr>
          <a:lstStyle/>
          <a:p>
            <a:endParaRPr lang="vi-VN"/>
          </a:p>
        </p:txBody>
      </p:sp>
      <p:sp>
        <p:nvSpPr>
          <p:cNvPr id="24" name="Rectangle 23"/>
          <p:cNvSpPr/>
          <p:nvPr/>
        </p:nvSpPr>
        <p:spPr>
          <a:xfrm>
            <a:off x="2148348" y="4274787"/>
            <a:ext cx="762000" cy="609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cxnSp>
        <p:nvCxnSpPr>
          <p:cNvPr id="26" name="Straight Arrow Connector 25"/>
          <p:cNvCxnSpPr/>
          <p:nvPr/>
        </p:nvCxnSpPr>
        <p:spPr>
          <a:xfrm flipH="1">
            <a:off x="2910348" y="3308290"/>
            <a:ext cx="2590800" cy="108426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4621419" y="4782283"/>
            <a:ext cx="1108328" cy="155683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6" name="TextBox 1"/>
          <p:cNvSpPr txBox="1">
            <a:spLocks noChangeArrowheads="1"/>
          </p:cNvSpPr>
          <p:nvPr/>
        </p:nvSpPr>
        <p:spPr bwMode="auto">
          <a:xfrm>
            <a:off x="208387" y="0"/>
            <a:ext cx="596135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vi-VN" sz="3200" b="1" dirty="0">
                <a:solidFill>
                  <a:srgbClr val="002060"/>
                </a:solidFill>
                <a:latin typeface="Times New Roman" pitchFamily="18" charset="0"/>
                <a:cs typeface="Times New Roman" pitchFamily="18" charset="0"/>
              </a:rPr>
              <a:t>A. </a:t>
            </a:r>
            <a:r>
              <a:rPr lang="en-US" altLang="vi-VN" sz="3200" b="1" dirty="0" err="1">
                <a:solidFill>
                  <a:srgbClr val="002060"/>
                </a:solidFill>
                <a:latin typeface="Times New Roman" pitchFamily="18" charset="0"/>
                <a:cs typeface="Times New Roman" pitchFamily="18" charset="0"/>
              </a:rPr>
              <a:t>Hoạt</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động</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cơ</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bản</a:t>
            </a:r>
            <a:endParaRPr lang="vi-VN" altLang="vi-VN" sz="3200" b="1" dirty="0">
              <a:solidFill>
                <a:srgbClr val="002060"/>
              </a:solidFill>
              <a:latin typeface="Times New Roman" pitchFamily="18" charset="0"/>
              <a:cs typeface="Times New Roman" pitchFamily="18" charset="0"/>
            </a:endParaRPr>
          </a:p>
        </p:txBody>
      </p:sp>
      <p:sp>
        <p:nvSpPr>
          <p:cNvPr id="3" name="TextBox 2"/>
          <p:cNvSpPr txBox="1"/>
          <p:nvPr/>
        </p:nvSpPr>
        <p:spPr>
          <a:xfrm>
            <a:off x="57663" y="1092313"/>
            <a:ext cx="9219190" cy="800219"/>
          </a:xfrm>
          <a:prstGeom prst="rect">
            <a:avLst/>
          </a:prstGeom>
          <a:noFill/>
        </p:spPr>
        <p:txBody>
          <a:bodyPr wrap="none" rtlCol="0">
            <a:spAutoFit/>
          </a:bodyPr>
          <a:lstStyle/>
          <a:p>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chèn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tranh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ảnh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tương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chèn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a:t>
            </a:r>
          </a:p>
          <a:p>
            <a:endParaRPr lang="en-US" dirty="0">
              <a:solidFill>
                <a:srgbClr val="002060"/>
              </a:solidFill>
            </a:endParaRPr>
          </a:p>
        </p:txBody>
      </p:sp>
    </p:spTree>
    <p:extLst>
      <p:ext uri="{BB962C8B-B14F-4D97-AF65-F5344CB8AC3E}">
        <p14:creationId xmlns:p14="http://schemas.microsoft.com/office/powerpoint/2010/main" val="3009044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130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4700" fill="hold"/>
                                        <p:tgtEl>
                                          <p:spTgt spid="19"/>
                                        </p:tgtEl>
                                        <p:attrNameLst>
                                          <p:attrName>ppt_x</p:attrName>
                                        </p:attrNameLst>
                                      </p:cBhvr>
                                      <p:tavLst>
                                        <p:tav tm="0">
                                          <p:val>
                                            <p:strVal val="1+#ppt_w/2"/>
                                          </p:val>
                                        </p:tav>
                                        <p:tav tm="100000">
                                          <p:val>
                                            <p:strVal val="#ppt_x"/>
                                          </p:val>
                                        </p:tav>
                                      </p:tavLst>
                                    </p:anim>
                                    <p:anim calcmode="lin" valueType="num">
                                      <p:cBhvr additive="base">
                                        <p:cTn id="8" dur="47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arn(inVertical)">
                                      <p:cBhvr>
                                        <p:cTn id="13" dur="500"/>
                                        <p:tgtEl>
                                          <p:spTgt spid="14"/>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linds(horizont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55"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p:cTn id="23" dur="1000" fill="hold"/>
                                        <p:tgtEl>
                                          <p:spTgt spid="13"/>
                                        </p:tgtEl>
                                        <p:attrNameLst>
                                          <p:attrName>ppt_w</p:attrName>
                                        </p:attrNameLst>
                                      </p:cBhvr>
                                      <p:tavLst>
                                        <p:tav tm="0">
                                          <p:val>
                                            <p:strVal val="#ppt_w*0.70"/>
                                          </p:val>
                                        </p:tav>
                                        <p:tav tm="100000">
                                          <p:val>
                                            <p:strVal val="#ppt_w"/>
                                          </p:val>
                                        </p:tav>
                                      </p:tavLst>
                                    </p:anim>
                                    <p:anim calcmode="lin" valueType="num">
                                      <p:cBhvr>
                                        <p:cTn id="24" dur="1000" fill="hold"/>
                                        <p:tgtEl>
                                          <p:spTgt spid="13"/>
                                        </p:tgtEl>
                                        <p:attrNameLst>
                                          <p:attrName>ppt_h</p:attrName>
                                        </p:attrNameLst>
                                      </p:cBhvr>
                                      <p:tavLst>
                                        <p:tav tm="0">
                                          <p:val>
                                            <p:strVal val="#ppt_h"/>
                                          </p:val>
                                        </p:tav>
                                        <p:tav tm="100000">
                                          <p:val>
                                            <p:strVal val="#ppt_h"/>
                                          </p:val>
                                        </p:tav>
                                      </p:tavLst>
                                    </p:anim>
                                    <p:animEffect transition="in" filter="fade">
                                      <p:cBhvr>
                                        <p:cTn id="25" dur="1000"/>
                                        <p:tgtEl>
                                          <p:spTgt spid="13"/>
                                        </p:tgtEl>
                                      </p:cBhvr>
                                    </p:animEffect>
                                  </p:childTnLst>
                                </p:cTn>
                              </p:par>
                              <p:par>
                                <p:cTn id="26" presetID="55" presetClass="entr" presetSubtype="0" fill="hold" nodeType="with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1000" fill="hold"/>
                                        <p:tgtEl>
                                          <p:spTgt spid="15"/>
                                        </p:tgtEl>
                                        <p:attrNameLst>
                                          <p:attrName>ppt_w</p:attrName>
                                        </p:attrNameLst>
                                      </p:cBhvr>
                                      <p:tavLst>
                                        <p:tav tm="0">
                                          <p:val>
                                            <p:strVal val="#ppt_w*0.70"/>
                                          </p:val>
                                        </p:tav>
                                        <p:tav tm="100000">
                                          <p:val>
                                            <p:strVal val="#ppt_w"/>
                                          </p:val>
                                        </p:tav>
                                      </p:tavLst>
                                    </p:anim>
                                    <p:anim calcmode="lin" valueType="num">
                                      <p:cBhvr>
                                        <p:cTn id="29" dur="1000" fill="hold"/>
                                        <p:tgtEl>
                                          <p:spTgt spid="15"/>
                                        </p:tgtEl>
                                        <p:attrNameLst>
                                          <p:attrName>ppt_h</p:attrName>
                                        </p:attrNameLst>
                                      </p:cBhvr>
                                      <p:tavLst>
                                        <p:tav tm="0">
                                          <p:val>
                                            <p:strVal val="#ppt_h"/>
                                          </p:val>
                                        </p:tav>
                                        <p:tav tm="100000">
                                          <p:val>
                                            <p:strVal val="#ppt_h"/>
                                          </p:val>
                                        </p:tav>
                                      </p:tavLst>
                                    </p:anim>
                                    <p:animEffect transition="in" filter="fade">
                                      <p:cBhvr>
                                        <p:cTn id="30" dur="10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500" fill="hold"/>
                                        <p:tgtEl>
                                          <p:spTgt spid="2"/>
                                        </p:tgtEl>
                                        <p:attrNameLst>
                                          <p:attrName>ppt_w</p:attrName>
                                        </p:attrNameLst>
                                      </p:cBhvr>
                                      <p:tavLst>
                                        <p:tav tm="0">
                                          <p:val>
                                            <p:fltVal val="0"/>
                                          </p:val>
                                        </p:tav>
                                        <p:tav tm="100000">
                                          <p:val>
                                            <p:strVal val="#ppt_w"/>
                                          </p:val>
                                        </p:tav>
                                      </p:tavLst>
                                    </p:anim>
                                    <p:anim calcmode="lin" valueType="num">
                                      <p:cBhvr>
                                        <p:cTn id="36" dur="500" fill="hold"/>
                                        <p:tgtEl>
                                          <p:spTgt spid="2"/>
                                        </p:tgtEl>
                                        <p:attrNameLst>
                                          <p:attrName>ppt_h</p:attrName>
                                        </p:attrNameLst>
                                      </p:cBhvr>
                                      <p:tavLst>
                                        <p:tav tm="0">
                                          <p:val>
                                            <p:fltVal val="0"/>
                                          </p:val>
                                        </p:tav>
                                        <p:tav tm="100000">
                                          <p:val>
                                            <p:strVal val="#ppt_h"/>
                                          </p:val>
                                        </p:tav>
                                      </p:tavLst>
                                    </p:anim>
                                    <p:animEffect transition="in" filter="fade">
                                      <p:cBhvr>
                                        <p:cTn id="37" dur="5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1000"/>
                                        <p:tgtEl>
                                          <p:spTgt spid="9"/>
                                        </p:tgtEl>
                                      </p:cBhvr>
                                    </p:animEffect>
                                    <p:anim calcmode="lin" valueType="num">
                                      <p:cBhvr>
                                        <p:cTn id="43" dur="1000" fill="hold"/>
                                        <p:tgtEl>
                                          <p:spTgt spid="9"/>
                                        </p:tgtEl>
                                        <p:attrNameLst>
                                          <p:attrName>ppt_x</p:attrName>
                                        </p:attrNameLst>
                                      </p:cBhvr>
                                      <p:tavLst>
                                        <p:tav tm="0">
                                          <p:val>
                                            <p:strVal val="#ppt_x"/>
                                          </p:val>
                                        </p:tav>
                                        <p:tav tm="100000">
                                          <p:val>
                                            <p:strVal val="#ppt_x"/>
                                          </p:val>
                                        </p:tav>
                                      </p:tavLst>
                                    </p:anim>
                                    <p:anim calcmode="lin" valueType="num">
                                      <p:cBhvr>
                                        <p:cTn id="4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nodeType="clickEffect">
                                  <p:stCondLst>
                                    <p:cond delay="0"/>
                                  </p:stCondLst>
                                  <p:childTnLst>
                                    <p:set>
                                      <p:cBhvr>
                                        <p:cTn id="48" dur="1" fill="hold">
                                          <p:stCondLst>
                                            <p:cond delay="0"/>
                                          </p:stCondLst>
                                        </p:cTn>
                                        <p:tgtEl>
                                          <p:spTgt spid="26"/>
                                        </p:tgtEl>
                                        <p:attrNameLst>
                                          <p:attrName>style.visibility</p:attrName>
                                        </p:attrNameLst>
                                      </p:cBhvr>
                                      <p:to>
                                        <p:strVal val="visible"/>
                                      </p:to>
                                    </p:set>
                                    <p:anim calcmode="lin" valueType="num">
                                      <p:cBhvr>
                                        <p:cTn id="49" dur="500" fill="hold"/>
                                        <p:tgtEl>
                                          <p:spTgt spid="26"/>
                                        </p:tgtEl>
                                        <p:attrNameLst>
                                          <p:attrName>ppt_w</p:attrName>
                                        </p:attrNameLst>
                                      </p:cBhvr>
                                      <p:tavLst>
                                        <p:tav tm="0">
                                          <p:val>
                                            <p:fltVal val="0"/>
                                          </p:val>
                                        </p:tav>
                                        <p:tav tm="100000">
                                          <p:val>
                                            <p:strVal val="#ppt_w"/>
                                          </p:val>
                                        </p:tav>
                                      </p:tavLst>
                                    </p:anim>
                                    <p:anim calcmode="lin" valueType="num">
                                      <p:cBhvr>
                                        <p:cTn id="50" dur="500" fill="hold"/>
                                        <p:tgtEl>
                                          <p:spTgt spid="26"/>
                                        </p:tgtEl>
                                        <p:attrNameLst>
                                          <p:attrName>ppt_h</p:attrName>
                                        </p:attrNameLst>
                                      </p:cBhvr>
                                      <p:tavLst>
                                        <p:tav tm="0">
                                          <p:val>
                                            <p:fltVal val="0"/>
                                          </p:val>
                                        </p:tav>
                                        <p:tav tm="100000">
                                          <p:val>
                                            <p:strVal val="#ppt_h"/>
                                          </p:val>
                                        </p:tav>
                                      </p:tavLst>
                                    </p:anim>
                                  </p:childTnLst>
                                </p:cTn>
                              </p:par>
                              <p:par>
                                <p:cTn id="51" presetID="23" presetClass="entr" presetSubtype="16" fill="hold" grpId="0" nodeType="withEffect">
                                  <p:stCondLst>
                                    <p:cond delay="0"/>
                                  </p:stCondLst>
                                  <p:childTnLst>
                                    <p:set>
                                      <p:cBhvr>
                                        <p:cTn id="52" dur="1" fill="hold">
                                          <p:stCondLst>
                                            <p:cond delay="0"/>
                                          </p:stCondLst>
                                        </p:cTn>
                                        <p:tgtEl>
                                          <p:spTgt spid="24"/>
                                        </p:tgtEl>
                                        <p:attrNameLst>
                                          <p:attrName>style.visibility</p:attrName>
                                        </p:attrNameLst>
                                      </p:cBhvr>
                                      <p:to>
                                        <p:strVal val="visible"/>
                                      </p:to>
                                    </p:set>
                                    <p:anim calcmode="lin" valueType="num">
                                      <p:cBhvr>
                                        <p:cTn id="53" dur="500" fill="hold"/>
                                        <p:tgtEl>
                                          <p:spTgt spid="24"/>
                                        </p:tgtEl>
                                        <p:attrNameLst>
                                          <p:attrName>ppt_w</p:attrName>
                                        </p:attrNameLst>
                                      </p:cBhvr>
                                      <p:tavLst>
                                        <p:tav tm="0">
                                          <p:val>
                                            <p:fltVal val="0"/>
                                          </p:val>
                                        </p:tav>
                                        <p:tav tm="100000">
                                          <p:val>
                                            <p:strVal val="#ppt_w"/>
                                          </p:val>
                                        </p:tav>
                                      </p:tavLst>
                                    </p:anim>
                                    <p:anim calcmode="lin" valueType="num">
                                      <p:cBhvr>
                                        <p:cTn id="54" dur="500" fill="hold"/>
                                        <p:tgtEl>
                                          <p:spTgt spid="24"/>
                                        </p:tgtEl>
                                        <p:attrNameLst>
                                          <p:attrName>ppt_h</p:attrName>
                                        </p:attrNameLst>
                                      </p:cBhvr>
                                      <p:tavLst>
                                        <p:tav tm="0">
                                          <p:val>
                                            <p:fltVal val="0"/>
                                          </p:val>
                                        </p:tav>
                                        <p:tav tm="100000">
                                          <p:val>
                                            <p:strVal val="#ppt_h"/>
                                          </p:val>
                                        </p:tav>
                                      </p:tavLst>
                                    </p:anim>
                                  </p:childTnLst>
                                </p:cTn>
                              </p:par>
                            </p:childTnLst>
                          </p:cTn>
                        </p:par>
                      </p:childTnLst>
                    </p:cTn>
                  </p:par>
                  <p:par>
                    <p:cTn id="55" fill="hold">
                      <p:stCondLst>
                        <p:cond delay="indefinite"/>
                      </p:stCondLst>
                      <p:childTnLst>
                        <p:par>
                          <p:cTn id="56" fill="hold">
                            <p:stCondLst>
                              <p:cond delay="0"/>
                            </p:stCondLst>
                            <p:childTnLst>
                              <p:par>
                                <p:cTn id="57" presetID="18" presetClass="entr" presetSubtype="12"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animEffect transition="in" filter="strips(downLeft)">
                                      <p:cBhvr>
                                        <p:cTn id="59" dur="500"/>
                                        <p:tgtEl>
                                          <p:spTgt spid="12"/>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nodeType="clickEffect">
                                  <p:stCondLst>
                                    <p:cond delay="0"/>
                                  </p:stCondLst>
                                  <p:childTnLst>
                                    <p:set>
                                      <p:cBhvr>
                                        <p:cTn id="63" dur="1" fill="hold">
                                          <p:stCondLst>
                                            <p:cond delay="0"/>
                                          </p:stCondLst>
                                        </p:cTn>
                                        <p:tgtEl>
                                          <p:spTgt spid="31"/>
                                        </p:tgtEl>
                                        <p:attrNameLst>
                                          <p:attrName>style.visibility</p:attrName>
                                        </p:attrNameLst>
                                      </p:cBhvr>
                                      <p:to>
                                        <p:strVal val="visible"/>
                                      </p:to>
                                    </p:set>
                                    <p:animEffect transition="in" filter="wipe(down)">
                                      <p:cBhvr>
                                        <p:cTn id="64" dur="500"/>
                                        <p:tgtEl>
                                          <p:spTgt spid="31"/>
                                        </p:tgtEl>
                                      </p:cBhvr>
                                    </p:animEffect>
                                  </p:childTnLst>
                                </p:cTn>
                              </p:par>
                              <p:par>
                                <p:cTn id="65" presetID="22" presetClass="entr" presetSubtype="4"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wipe(down)">
                                      <p:cBhvr>
                                        <p:cTn id="6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9" grpId="0"/>
      <p:bldP spid="23" grpId="0" animBg="1"/>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2300748"/>
            <a:ext cx="8203271" cy="1077218"/>
          </a:xfrm>
          <a:prstGeom prst="rect">
            <a:avLst/>
          </a:prstGeom>
          <a:noFill/>
        </p:spPr>
        <p:txBody>
          <a:bodyPr wrap="none" rtlCol="0">
            <a:spAutoFit/>
          </a:bodyPr>
          <a:lstStyle/>
          <a:p>
            <a:r>
              <a:rPr lang="en-US" sz="3200" dirty="0"/>
              <a:t>Minh </a:t>
            </a:r>
            <a:r>
              <a:rPr lang="en-US" sz="3200" dirty="0" err="1"/>
              <a:t>họa</a:t>
            </a:r>
            <a:r>
              <a:rPr lang="en-US" sz="3200" dirty="0"/>
              <a:t> </a:t>
            </a:r>
            <a:r>
              <a:rPr lang="en-US" sz="3200" dirty="0" err="1"/>
              <a:t>trên</a:t>
            </a:r>
            <a:r>
              <a:rPr lang="en-US" sz="3200" dirty="0"/>
              <a:t> </a:t>
            </a:r>
            <a:r>
              <a:rPr lang="en-US" sz="3200" dirty="0" err="1"/>
              <a:t>phần</a:t>
            </a:r>
            <a:r>
              <a:rPr lang="en-US" sz="3200" dirty="0"/>
              <a:t> </a:t>
            </a:r>
            <a:r>
              <a:rPr lang="en-US" sz="3200" dirty="0" err="1"/>
              <a:t>mềm</a:t>
            </a:r>
            <a:r>
              <a:rPr lang="en-US" sz="3200" dirty="0"/>
              <a:t> Word </a:t>
            </a:r>
            <a:r>
              <a:rPr lang="en-US" sz="3200" dirty="0" err="1"/>
              <a:t>bằng</a:t>
            </a:r>
            <a:r>
              <a:rPr lang="en-US" sz="3200" dirty="0"/>
              <a:t> </a:t>
            </a:r>
            <a:r>
              <a:rPr lang="en-US" sz="3200" dirty="0" err="1"/>
              <a:t>cách</a:t>
            </a:r>
            <a:endParaRPr lang="en-US" sz="3200" dirty="0"/>
          </a:p>
          <a:p>
            <a:r>
              <a:rPr lang="en-US" sz="3200" dirty="0"/>
              <a:t> </a:t>
            </a:r>
            <a:r>
              <a:rPr lang="en-US" sz="3200" dirty="0" err="1"/>
              <a:t>chèn</a:t>
            </a:r>
            <a:r>
              <a:rPr lang="en-US" sz="3200" dirty="0"/>
              <a:t> </a:t>
            </a:r>
            <a:r>
              <a:rPr lang="en-US" sz="3200" dirty="0" err="1"/>
              <a:t>khoảng</a:t>
            </a:r>
            <a:r>
              <a:rPr lang="en-US" sz="3200" dirty="0"/>
              <a:t> 2 </a:t>
            </a:r>
            <a:r>
              <a:rPr lang="en-US" sz="3200" dirty="0" err="1"/>
              <a:t>hình</a:t>
            </a:r>
            <a:r>
              <a:rPr lang="en-US" sz="3200" dirty="0"/>
              <a:t> </a:t>
            </a:r>
            <a:r>
              <a:rPr lang="en-US" sz="3200" dirty="0" err="1"/>
              <a:t>của</a:t>
            </a:r>
            <a:r>
              <a:rPr lang="en-US" sz="3200" dirty="0"/>
              <a:t> </a:t>
            </a:r>
            <a:r>
              <a:rPr lang="en-US" sz="3200" dirty="0" err="1"/>
              <a:t>phần</a:t>
            </a:r>
            <a:r>
              <a:rPr lang="en-US" sz="3200" dirty="0"/>
              <a:t> sample Picture</a:t>
            </a:r>
          </a:p>
        </p:txBody>
      </p:sp>
    </p:spTree>
    <p:extLst>
      <p:ext uri="{BB962C8B-B14F-4D97-AF65-F5344CB8AC3E}">
        <p14:creationId xmlns:p14="http://schemas.microsoft.com/office/powerpoint/2010/main" val="543528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descr="hinh"/>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90663" y="1676400"/>
            <a:ext cx="6400800" cy="3877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 Box 8"/>
          <p:cNvSpPr txBox="1">
            <a:spLocks noChangeArrowheads="1"/>
          </p:cNvSpPr>
          <p:nvPr/>
        </p:nvSpPr>
        <p:spPr bwMode="auto">
          <a:xfrm>
            <a:off x="3238282" y="3275013"/>
            <a:ext cx="35052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0522" tIns="20261" rIns="40522" bIns="20261">
            <a:spAutoFit/>
          </a:bodyPr>
          <a:lstStyle>
            <a:lvl1pPr marL="201613" indent="-201613"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spcBef>
                <a:spcPct val="50000"/>
              </a:spcBef>
            </a:pPr>
            <a:r>
              <a:rPr lang="en-US" sz="4000" b="1">
                <a:solidFill>
                  <a:srgbClr val="FF0000"/>
                </a:solidFill>
                <a:latin typeface="Times New Roman" pitchFamily="18" charset="0"/>
                <a:cs typeface="Times New Roman" pitchFamily="18" charset="0"/>
              </a:rPr>
              <a:t>THỰC HÀNH</a:t>
            </a:r>
          </a:p>
        </p:txBody>
      </p:sp>
      <p:pic>
        <p:nvPicPr>
          <p:cNvPr id="13316"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91227" y="6185069"/>
            <a:ext cx="802481" cy="707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53640" y="6177021"/>
            <a:ext cx="802482" cy="707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90946" y="6150768"/>
            <a:ext cx="802482" cy="707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3100" y="6150768"/>
            <a:ext cx="802482" cy="707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4200" y="6240818"/>
            <a:ext cx="773536" cy="682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1"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425" y="6240818"/>
            <a:ext cx="784225" cy="691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Rectangle 27"/>
          <p:cNvSpPr/>
          <p:nvPr/>
        </p:nvSpPr>
        <p:spPr>
          <a:xfrm>
            <a:off x="0" y="0"/>
            <a:ext cx="9144000" cy="764704"/>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endParaRPr lang="vi-VN">
              <a:solidFill>
                <a:srgbClr val="FFFFFF"/>
              </a:solidFill>
              <a:latin typeface="Arial" charset="0"/>
            </a:endParaRPr>
          </a:p>
        </p:txBody>
      </p:sp>
      <p:pic>
        <p:nvPicPr>
          <p:cNvPr id="11"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48446" y="6108874"/>
            <a:ext cx="802481" cy="707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5964" y="6151860"/>
            <a:ext cx="802482" cy="707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43482" y="6174058"/>
            <a:ext cx="802482" cy="707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42422" y="6173727"/>
            <a:ext cx="802482" cy="707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75813" y="6198924"/>
            <a:ext cx="773536" cy="682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2" descr="FLOWERS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19297" y="6198924"/>
            <a:ext cx="784225" cy="691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6809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13315"/>
                                        </p:tgtEl>
                                        <p:attrNameLst>
                                          <p:attrName>style.visibility</p:attrName>
                                        </p:attrNameLst>
                                      </p:cBhvr>
                                      <p:to>
                                        <p:strVal val="visible"/>
                                      </p:to>
                                    </p:set>
                                    <p:animEffect transition="in" filter="circle(in)">
                                      <p:cBhvr>
                                        <p:cTn id="11" dur="2000"/>
                                        <p:tgtEl>
                                          <p:spTgt spid="13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229600" cy="4389120"/>
          </a:xfrm>
        </p:spPr>
        <p:txBody>
          <a:bodyPr>
            <a:normAutofit lnSpcReduction="10000"/>
          </a:bodyPr>
          <a:lstStyle/>
          <a:p>
            <a:pPr algn="just"/>
            <a:r>
              <a:rPr lang="en-US" sz="3600" dirty="0" err="1">
                <a:solidFill>
                  <a:srgbClr val="1910C6"/>
                </a:solidFill>
              </a:rPr>
              <a:t>Gõ</a:t>
            </a:r>
            <a:r>
              <a:rPr lang="en-US" sz="3600" dirty="0">
                <a:solidFill>
                  <a:srgbClr val="1910C6"/>
                </a:solidFill>
              </a:rPr>
              <a:t> </a:t>
            </a:r>
            <a:r>
              <a:rPr lang="en-US" sz="3600" dirty="0" err="1">
                <a:solidFill>
                  <a:srgbClr val="1910C6"/>
                </a:solidFill>
              </a:rPr>
              <a:t>nội</a:t>
            </a:r>
            <a:r>
              <a:rPr lang="en-US" sz="3600" dirty="0">
                <a:solidFill>
                  <a:srgbClr val="1910C6"/>
                </a:solidFill>
              </a:rPr>
              <a:t> dung </a:t>
            </a:r>
            <a:r>
              <a:rPr lang="en-US" sz="3600" b="1" dirty="0" err="1">
                <a:solidFill>
                  <a:srgbClr val="FF0000"/>
                </a:solidFill>
              </a:rPr>
              <a:t>Chuyện</a:t>
            </a:r>
            <a:r>
              <a:rPr lang="en-US" sz="3600" b="1" dirty="0">
                <a:solidFill>
                  <a:srgbClr val="FF0000"/>
                </a:solidFill>
              </a:rPr>
              <a:t> </a:t>
            </a:r>
            <a:r>
              <a:rPr lang="en-US" sz="3600" b="1" dirty="0" err="1">
                <a:solidFill>
                  <a:srgbClr val="FF0000"/>
                </a:solidFill>
              </a:rPr>
              <a:t>Rùa</a:t>
            </a:r>
            <a:r>
              <a:rPr lang="en-US" sz="3600" b="1" dirty="0">
                <a:solidFill>
                  <a:srgbClr val="FF0000"/>
                </a:solidFill>
              </a:rPr>
              <a:t> </a:t>
            </a:r>
            <a:r>
              <a:rPr lang="en-US" sz="3600" b="1" dirty="0" err="1">
                <a:solidFill>
                  <a:srgbClr val="FF0000"/>
                </a:solidFill>
              </a:rPr>
              <a:t>và</a:t>
            </a:r>
            <a:r>
              <a:rPr lang="en-US" sz="3600" b="1" dirty="0">
                <a:solidFill>
                  <a:srgbClr val="FF0000"/>
                </a:solidFill>
              </a:rPr>
              <a:t> </a:t>
            </a:r>
            <a:r>
              <a:rPr lang="en-US" sz="3600" b="1" dirty="0" err="1">
                <a:solidFill>
                  <a:srgbClr val="FF0000"/>
                </a:solidFill>
              </a:rPr>
              <a:t>Thỏ</a:t>
            </a:r>
            <a:r>
              <a:rPr lang="en-US" sz="3600" b="1" dirty="0">
                <a:solidFill>
                  <a:srgbClr val="FF0000"/>
                </a:solidFill>
              </a:rPr>
              <a:t> </a:t>
            </a:r>
            <a:r>
              <a:rPr lang="en-US" sz="3600" dirty="0" err="1">
                <a:solidFill>
                  <a:srgbClr val="1910C6"/>
                </a:solidFill>
              </a:rPr>
              <a:t>vào</a:t>
            </a:r>
            <a:r>
              <a:rPr lang="en-US" sz="3600" dirty="0">
                <a:solidFill>
                  <a:srgbClr val="1910C6"/>
                </a:solidFill>
              </a:rPr>
              <a:t> </a:t>
            </a:r>
            <a:r>
              <a:rPr lang="en-US" sz="3600" dirty="0" err="1">
                <a:solidFill>
                  <a:srgbClr val="1910C6"/>
                </a:solidFill>
              </a:rPr>
              <a:t>trang</a:t>
            </a:r>
            <a:r>
              <a:rPr lang="en-US" sz="3600" dirty="0">
                <a:solidFill>
                  <a:srgbClr val="1910C6"/>
                </a:solidFill>
              </a:rPr>
              <a:t> </a:t>
            </a:r>
            <a:r>
              <a:rPr lang="en-US" sz="3600" dirty="0" err="1">
                <a:solidFill>
                  <a:srgbClr val="1910C6"/>
                </a:solidFill>
              </a:rPr>
              <a:t>soạn</a:t>
            </a:r>
            <a:r>
              <a:rPr lang="en-US" sz="3600" dirty="0">
                <a:solidFill>
                  <a:srgbClr val="1910C6"/>
                </a:solidFill>
              </a:rPr>
              <a:t> </a:t>
            </a:r>
            <a:r>
              <a:rPr lang="en-US" sz="3600" dirty="0" err="1">
                <a:solidFill>
                  <a:srgbClr val="1910C6"/>
                </a:solidFill>
              </a:rPr>
              <a:t>thảo</a:t>
            </a:r>
            <a:r>
              <a:rPr lang="en-US" sz="3600" dirty="0">
                <a:solidFill>
                  <a:srgbClr val="1910C6"/>
                </a:solidFill>
              </a:rPr>
              <a:t>, </a:t>
            </a:r>
            <a:r>
              <a:rPr lang="en-US" sz="3600" dirty="0" err="1">
                <a:solidFill>
                  <a:srgbClr val="1910C6"/>
                </a:solidFill>
              </a:rPr>
              <a:t>trình</a:t>
            </a:r>
            <a:r>
              <a:rPr lang="en-US" sz="3600" dirty="0">
                <a:solidFill>
                  <a:srgbClr val="1910C6"/>
                </a:solidFill>
              </a:rPr>
              <a:t> </a:t>
            </a:r>
            <a:r>
              <a:rPr lang="en-US" sz="3600" dirty="0" err="1">
                <a:solidFill>
                  <a:srgbClr val="1910C6"/>
                </a:solidFill>
              </a:rPr>
              <a:t>bày</a:t>
            </a:r>
            <a:r>
              <a:rPr lang="en-US" sz="3600" dirty="0">
                <a:solidFill>
                  <a:srgbClr val="1910C6"/>
                </a:solidFill>
              </a:rPr>
              <a:t> </a:t>
            </a:r>
            <a:r>
              <a:rPr lang="en-US" sz="3600" dirty="0" err="1">
                <a:solidFill>
                  <a:srgbClr val="1910C6"/>
                </a:solidFill>
              </a:rPr>
              <a:t>nội</a:t>
            </a:r>
            <a:r>
              <a:rPr lang="en-US" sz="3600" dirty="0">
                <a:solidFill>
                  <a:srgbClr val="1910C6"/>
                </a:solidFill>
              </a:rPr>
              <a:t> dung </a:t>
            </a:r>
            <a:r>
              <a:rPr lang="en-US" sz="3600" dirty="0" err="1">
                <a:solidFill>
                  <a:srgbClr val="1910C6"/>
                </a:solidFill>
              </a:rPr>
              <a:t>cho</a:t>
            </a:r>
            <a:r>
              <a:rPr lang="en-US" sz="3600" dirty="0">
                <a:solidFill>
                  <a:srgbClr val="1910C6"/>
                </a:solidFill>
              </a:rPr>
              <a:t> </a:t>
            </a:r>
            <a:r>
              <a:rPr lang="en-US" sz="3600" dirty="0" err="1">
                <a:solidFill>
                  <a:srgbClr val="1910C6"/>
                </a:solidFill>
              </a:rPr>
              <a:t>hợp</a:t>
            </a:r>
            <a:r>
              <a:rPr lang="en-US" sz="3600" dirty="0">
                <a:solidFill>
                  <a:srgbClr val="1910C6"/>
                </a:solidFill>
              </a:rPr>
              <a:t> </a:t>
            </a:r>
            <a:r>
              <a:rPr lang="en-US" sz="3600" dirty="0" err="1">
                <a:solidFill>
                  <a:srgbClr val="1910C6"/>
                </a:solidFill>
              </a:rPr>
              <a:t>lí</a:t>
            </a:r>
            <a:r>
              <a:rPr lang="en-US" sz="3600" dirty="0">
                <a:solidFill>
                  <a:srgbClr val="1910C6"/>
                </a:solidFill>
              </a:rPr>
              <a:t> </a:t>
            </a:r>
            <a:r>
              <a:rPr lang="en-US" sz="3600" dirty="0" err="1">
                <a:solidFill>
                  <a:srgbClr val="1910C6"/>
                </a:solidFill>
              </a:rPr>
              <a:t>rồi</a:t>
            </a:r>
            <a:r>
              <a:rPr lang="en-US" sz="3600" dirty="0">
                <a:solidFill>
                  <a:srgbClr val="1910C6"/>
                </a:solidFill>
              </a:rPr>
              <a:t> </a:t>
            </a:r>
            <a:r>
              <a:rPr lang="en-US" sz="3600" dirty="0" err="1">
                <a:solidFill>
                  <a:srgbClr val="1910C6"/>
                </a:solidFill>
              </a:rPr>
              <a:t>chèn</a:t>
            </a:r>
            <a:r>
              <a:rPr lang="en-US" sz="3600" dirty="0">
                <a:solidFill>
                  <a:srgbClr val="1910C6"/>
                </a:solidFill>
              </a:rPr>
              <a:t> </a:t>
            </a:r>
            <a:r>
              <a:rPr lang="en-US" sz="3600" dirty="0" err="1">
                <a:solidFill>
                  <a:srgbClr val="1910C6"/>
                </a:solidFill>
              </a:rPr>
              <a:t>tranh</a:t>
            </a:r>
            <a:r>
              <a:rPr lang="en-US" sz="3600" dirty="0">
                <a:solidFill>
                  <a:srgbClr val="1910C6"/>
                </a:solidFill>
              </a:rPr>
              <a:t> </a:t>
            </a:r>
            <a:r>
              <a:rPr lang="en-US" sz="3600" dirty="0" err="1">
                <a:solidFill>
                  <a:srgbClr val="1910C6"/>
                </a:solidFill>
              </a:rPr>
              <a:t>ảnh</a:t>
            </a:r>
            <a:r>
              <a:rPr lang="en-US" sz="3600" dirty="0">
                <a:solidFill>
                  <a:srgbClr val="1910C6"/>
                </a:solidFill>
              </a:rPr>
              <a:t> minh </a:t>
            </a:r>
            <a:r>
              <a:rPr lang="en-US" sz="3600" dirty="0" err="1">
                <a:solidFill>
                  <a:srgbClr val="1910C6"/>
                </a:solidFill>
              </a:rPr>
              <a:t>họa</a:t>
            </a:r>
            <a:r>
              <a:rPr lang="en-US" sz="3600" dirty="0">
                <a:solidFill>
                  <a:srgbClr val="1910C6"/>
                </a:solidFill>
              </a:rPr>
              <a:t> </a:t>
            </a:r>
            <a:r>
              <a:rPr lang="en-US" sz="3600" dirty="0" err="1">
                <a:solidFill>
                  <a:srgbClr val="1910C6"/>
                </a:solidFill>
              </a:rPr>
              <a:t>vào</a:t>
            </a:r>
            <a:r>
              <a:rPr lang="en-US" sz="3600" dirty="0">
                <a:solidFill>
                  <a:srgbClr val="1910C6"/>
                </a:solidFill>
              </a:rPr>
              <a:t> </a:t>
            </a:r>
            <a:r>
              <a:rPr lang="en-US" sz="3600" dirty="0" err="1">
                <a:solidFill>
                  <a:srgbClr val="1910C6"/>
                </a:solidFill>
              </a:rPr>
              <a:t>văn</a:t>
            </a:r>
            <a:r>
              <a:rPr lang="en-US" sz="3600" dirty="0">
                <a:solidFill>
                  <a:srgbClr val="1910C6"/>
                </a:solidFill>
              </a:rPr>
              <a:t> </a:t>
            </a:r>
            <a:r>
              <a:rPr lang="en-US" sz="3600" dirty="0" err="1">
                <a:solidFill>
                  <a:srgbClr val="1910C6"/>
                </a:solidFill>
              </a:rPr>
              <a:t>bản</a:t>
            </a:r>
            <a:r>
              <a:rPr lang="en-US" sz="3600" dirty="0">
                <a:solidFill>
                  <a:srgbClr val="1910C6"/>
                </a:solidFill>
              </a:rPr>
              <a:t> </a:t>
            </a:r>
            <a:r>
              <a:rPr lang="en-US" sz="3600" dirty="0" err="1">
                <a:solidFill>
                  <a:srgbClr val="1910C6"/>
                </a:solidFill>
              </a:rPr>
              <a:t>theo</a:t>
            </a:r>
            <a:r>
              <a:rPr lang="en-US" sz="3600" dirty="0">
                <a:solidFill>
                  <a:srgbClr val="1910C6"/>
                </a:solidFill>
              </a:rPr>
              <a:t> ý </a:t>
            </a:r>
            <a:r>
              <a:rPr lang="en-US" sz="3600" dirty="0" err="1">
                <a:solidFill>
                  <a:srgbClr val="1910C6"/>
                </a:solidFill>
              </a:rPr>
              <a:t>của</a:t>
            </a:r>
            <a:r>
              <a:rPr lang="en-US" sz="3600" dirty="0">
                <a:solidFill>
                  <a:srgbClr val="1910C6"/>
                </a:solidFill>
              </a:rPr>
              <a:t> </a:t>
            </a:r>
            <a:r>
              <a:rPr lang="en-US" sz="3600" dirty="0" err="1">
                <a:solidFill>
                  <a:srgbClr val="1910C6"/>
                </a:solidFill>
              </a:rPr>
              <a:t>em</a:t>
            </a:r>
            <a:r>
              <a:rPr lang="en-US" sz="3600" dirty="0">
                <a:solidFill>
                  <a:srgbClr val="1910C6"/>
                </a:solidFill>
              </a:rPr>
              <a:t>.</a:t>
            </a:r>
          </a:p>
          <a:p>
            <a:pPr marL="0" indent="0" algn="just">
              <a:buNone/>
            </a:pPr>
            <a:endParaRPr lang="en-US" sz="3600" dirty="0">
              <a:solidFill>
                <a:srgbClr val="1910C6"/>
              </a:solidFill>
            </a:endParaRPr>
          </a:p>
          <a:p>
            <a:pPr marL="0" indent="0" algn="just">
              <a:buNone/>
            </a:pPr>
            <a:r>
              <a:rPr lang="en-US" sz="3600" dirty="0">
                <a:solidFill>
                  <a:srgbClr val="1910C6"/>
                </a:solidFill>
              </a:rPr>
              <a:t>Quay video </a:t>
            </a:r>
            <a:r>
              <a:rPr lang="en-US" sz="3600" dirty="0" err="1">
                <a:solidFill>
                  <a:srgbClr val="1910C6"/>
                </a:solidFill>
              </a:rPr>
              <a:t>phần</a:t>
            </a:r>
            <a:r>
              <a:rPr lang="en-US" sz="3600" dirty="0">
                <a:solidFill>
                  <a:srgbClr val="1910C6"/>
                </a:solidFill>
              </a:rPr>
              <a:t> </a:t>
            </a:r>
            <a:r>
              <a:rPr lang="en-US" sz="3600" dirty="0" err="1">
                <a:solidFill>
                  <a:srgbClr val="1910C6"/>
                </a:solidFill>
              </a:rPr>
              <a:t>thực</a:t>
            </a:r>
            <a:r>
              <a:rPr lang="en-US" sz="3600" dirty="0">
                <a:solidFill>
                  <a:srgbClr val="1910C6"/>
                </a:solidFill>
              </a:rPr>
              <a:t> </a:t>
            </a:r>
            <a:r>
              <a:rPr lang="en-US" sz="3600" dirty="0" err="1">
                <a:solidFill>
                  <a:srgbClr val="1910C6"/>
                </a:solidFill>
              </a:rPr>
              <a:t>hành</a:t>
            </a:r>
            <a:r>
              <a:rPr lang="en-US" sz="3600" dirty="0">
                <a:solidFill>
                  <a:srgbClr val="1910C6"/>
                </a:solidFill>
              </a:rPr>
              <a:t> </a:t>
            </a:r>
            <a:r>
              <a:rPr lang="en-US" sz="3600" dirty="0" err="1">
                <a:solidFill>
                  <a:srgbClr val="1910C6"/>
                </a:solidFill>
              </a:rPr>
              <a:t>chèn</a:t>
            </a:r>
            <a:r>
              <a:rPr lang="en-US" sz="3600" dirty="0">
                <a:solidFill>
                  <a:srgbClr val="1910C6"/>
                </a:solidFill>
              </a:rPr>
              <a:t> </a:t>
            </a:r>
            <a:r>
              <a:rPr lang="en-US" sz="3600" dirty="0" err="1">
                <a:solidFill>
                  <a:srgbClr val="1910C6"/>
                </a:solidFill>
              </a:rPr>
              <a:t>hình</a:t>
            </a:r>
            <a:r>
              <a:rPr lang="en-US" sz="3600" dirty="0">
                <a:solidFill>
                  <a:srgbClr val="1910C6"/>
                </a:solidFill>
              </a:rPr>
              <a:t> </a:t>
            </a:r>
            <a:r>
              <a:rPr lang="en-US" sz="3600" dirty="0" err="1">
                <a:solidFill>
                  <a:srgbClr val="1910C6"/>
                </a:solidFill>
              </a:rPr>
              <a:t>và</a:t>
            </a:r>
            <a:r>
              <a:rPr lang="en-US" sz="3600" dirty="0">
                <a:solidFill>
                  <a:srgbClr val="1910C6"/>
                </a:solidFill>
              </a:rPr>
              <a:t> </a:t>
            </a:r>
            <a:r>
              <a:rPr lang="en-US" sz="3600" dirty="0" err="1">
                <a:solidFill>
                  <a:srgbClr val="1910C6"/>
                </a:solidFill>
              </a:rPr>
              <a:t>tranh</a:t>
            </a:r>
            <a:r>
              <a:rPr lang="en-US" sz="3600" dirty="0">
                <a:solidFill>
                  <a:srgbClr val="1910C6"/>
                </a:solidFill>
              </a:rPr>
              <a:t> </a:t>
            </a:r>
            <a:r>
              <a:rPr lang="en-US" sz="3600" dirty="0" err="1">
                <a:solidFill>
                  <a:srgbClr val="1910C6"/>
                </a:solidFill>
              </a:rPr>
              <a:t>ảnh</a:t>
            </a:r>
            <a:r>
              <a:rPr lang="en-US" sz="3600" dirty="0">
                <a:solidFill>
                  <a:srgbClr val="1910C6"/>
                </a:solidFill>
              </a:rPr>
              <a:t>, </a:t>
            </a:r>
            <a:r>
              <a:rPr lang="en-US" sz="3600" dirty="0" err="1">
                <a:solidFill>
                  <a:srgbClr val="1910C6"/>
                </a:solidFill>
              </a:rPr>
              <a:t>có</a:t>
            </a:r>
            <a:r>
              <a:rPr lang="en-US" sz="3600" dirty="0">
                <a:solidFill>
                  <a:srgbClr val="1910C6"/>
                </a:solidFill>
              </a:rPr>
              <a:t> </a:t>
            </a:r>
            <a:r>
              <a:rPr lang="en-US" sz="3600" dirty="0" err="1">
                <a:solidFill>
                  <a:srgbClr val="1910C6"/>
                </a:solidFill>
              </a:rPr>
              <a:t>thể</a:t>
            </a:r>
            <a:r>
              <a:rPr lang="en-US" sz="3600" dirty="0">
                <a:solidFill>
                  <a:srgbClr val="1910C6"/>
                </a:solidFill>
              </a:rPr>
              <a:t> </a:t>
            </a:r>
            <a:r>
              <a:rPr lang="en-US" sz="3600" dirty="0" err="1">
                <a:solidFill>
                  <a:srgbClr val="1910C6"/>
                </a:solidFill>
              </a:rPr>
              <a:t>ko</a:t>
            </a:r>
            <a:r>
              <a:rPr lang="en-US" sz="3600" dirty="0">
                <a:solidFill>
                  <a:srgbClr val="1910C6"/>
                </a:solidFill>
              </a:rPr>
              <a:t> </a:t>
            </a:r>
            <a:r>
              <a:rPr lang="en-US" sz="3600" dirty="0" err="1">
                <a:solidFill>
                  <a:srgbClr val="1910C6"/>
                </a:solidFill>
              </a:rPr>
              <a:t>cần</a:t>
            </a:r>
            <a:r>
              <a:rPr lang="en-US" sz="3600" dirty="0">
                <a:solidFill>
                  <a:srgbClr val="1910C6"/>
                </a:solidFill>
              </a:rPr>
              <a:t> </a:t>
            </a:r>
            <a:r>
              <a:rPr lang="en-US" sz="3600" dirty="0" err="1">
                <a:solidFill>
                  <a:srgbClr val="1910C6"/>
                </a:solidFill>
              </a:rPr>
              <a:t>giống</a:t>
            </a:r>
            <a:r>
              <a:rPr lang="en-US" sz="3600" dirty="0">
                <a:solidFill>
                  <a:srgbClr val="1910C6"/>
                </a:solidFill>
              </a:rPr>
              <a:t> y </a:t>
            </a:r>
            <a:r>
              <a:rPr lang="en-US" sz="3600" dirty="0" err="1">
                <a:solidFill>
                  <a:srgbClr val="1910C6"/>
                </a:solidFill>
              </a:rPr>
              <a:t>hệt</a:t>
            </a:r>
            <a:r>
              <a:rPr lang="en-US" sz="3600" dirty="0">
                <a:solidFill>
                  <a:srgbClr val="1910C6"/>
                </a:solidFill>
              </a:rPr>
              <a:t> </a:t>
            </a:r>
            <a:r>
              <a:rPr lang="en-US" sz="3600" dirty="0" err="1">
                <a:solidFill>
                  <a:srgbClr val="1910C6"/>
                </a:solidFill>
              </a:rPr>
              <a:t>sách</a:t>
            </a:r>
            <a:r>
              <a:rPr lang="en-US" sz="3600" dirty="0">
                <a:solidFill>
                  <a:srgbClr val="1910C6"/>
                </a:solidFill>
              </a:rPr>
              <a:t>,</a:t>
            </a:r>
            <a:endParaRPr lang="vi-VN" sz="3600" dirty="0">
              <a:solidFill>
                <a:srgbClr val="1910C6"/>
              </a:solidFill>
            </a:endParaRPr>
          </a:p>
        </p:txBody>
      </p:sp>
      <p:sp>
        <p:nvSpPr>
          <p:cNvPr id="4" name="TextBox 1"/>
          <p:cNvSpPr txBox="1">
            <a:spLocks noGrp="1" noChangeArrowheads="1"/>
          </p:cNvSpPr>
          <p:nvPr>
            <p:ph type="title"/>
          </p:nvPr>
        </p:nvSpPr>
        <p:spPr bwMode="auto">
          <a:xfrm>
            <a:off x="381000" y="609600"/>
            <a:ext cx="822960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vi-VN" sz="3600" b="1" dirty="0">
                <a:solidFill>
                  <a:srgbClr val="002060"/>
                </a:solidFill>
                <a:latin typeface="Times New Roman" pitchFamily="18" charset="0"/>
                <a:cs typeface="Times New Roman" pitchFamily="18" charset="0"/>
              </a:rPr>
              <a:t>B. </a:t>
            </a:r>
            <a:r>
              <a:rPr lang="en-US" altLang="vi-VN" sz="3600" b="1" dirty="0" err="1">
                <a:solidFill>
                  <a:srgbClr val="002060"/>
                </a:solidFill>
                <a:latin typeface="Times New Roman" pitchFamily="18" charset="0"/>
                <a:cs typeface="Times New Roman" pitchFamily="18" charset="0"/>
              </a:rPr>
              <a:t>Hoạt</a:t>
            </a:r>
            <a:r>
              <a:rPr lang="en-US" altLang="vi-VN" sz="3600" b="1" dirty="0">
                <a:solidFill>
                  <a:srgbClr val="002060"/>
                </a:solidFill>
                <a:latin typeface="Times New Roman" pitchFamily="18" charset="0"/>
                <a:cs typeface="Times New Roman" pitchFamily="18" charset="0"/>
              </a:rPr>
              <a:t> </a:t>
            </a:r>
            <a:r>
              <a:rPr lang="en-US" altLang="vi-VN" sz="3600" b="1" dirty="0" err="1">
                <a:solidFill>
                  <a:srgbClr val="002060"/>
                </a:solidFill>
                <a:latin typeface="Times New Roman" pitchFamily="18" charset="0"/>
                <a:cs typeface="Times New Roman" pitchFamily="18" charset="0"/>
              </a:rPr>
              <a:t>động</a:t>
            </a:r>
            <a:r>
              <a:rPr lang="en-US" altLang="vi-VN" sz="3600" b="1" dirty="0">
                <a:solidFill>
                  <a:srgbClr val="002060"/>
                </a:solidFill>
                <a:latin typeface="Times New Roman" pitchFamily="18" charset="0"/>
                <a:cs typeface="Times New Roman" pitchFamily="18" charset="0"/>
              </a:rPr>
              <a:t> </a:t>
            </a:r>
            <a:r>
              <a:rPr lang="en-US" altLang="vi-VN" sz="3600" b="1" dirty="0" err="1">
                <a:solidFill>
                  <a:srgbClr val="002060"/>
                </a:solidFill>
                <a:latin typeface="Times New Roman" pitchFamily="18" charset="0"/>
                <a:cs typeface="Times New Roman" pitchFamily="18" charset="0"/>
              </a:rPr>
              <a:t>thực</a:t>
            </a:r>
            <a:r>
              <a:rPr lang="en-US" altLang="vi-VN" sz="3600" b="1" dirty="0">
                <a:solidFill>
                  <a:srgbClr val="002060"/>
                </a:solidFill>
                <a:latin typeface="Times New Roman" pitchFamily="18" charset="0"/>
                <a:cs typeface="Times New Roman" pitchFamily="18" charset="0"/>
              </a:rPr>
              <a:t> </a:t>
            </a:r>
            <a:r>
              <a:rPr lang="en-US" altLang="vi-VN" sz="3600" b="1" dirty="0" err="1">
                <a:solidFill>
                  <a:srgbClr val="002060"/>
                </a:solidFill>
                <a:latin typeface="Times New Roman" pitchFamily="18" charset="0"/>
                <a:cs typeface="Times New Roman" pitchFamily="18" charset="0"/>
              </a:rPr>
              <a:t>hành</a:t>
            </a:r>
            <a:r>
              <a:rPr lang="en-US" altLang="vi-VN" sz="3600" b="1" dirty="0">
                <a:solidFill>
                  <a:srgbClr val="002060"/>
                </a:solidFill>
                <a:latin typeface="Times New Roman" pitchFamily="18" charset="0"/>
                <a:cs typeface="Times New Roman" pitchFamily="18" charset="0"/>
              </a:rPr>
              <a:t> </a:t>
            </a:r>
            <a:r>
              <a:rPr lang="en-US" altLang="vi-VN" sz="3200" b="1" dirty="0">
                <a:solidFill>
                  <a:srgbClr val="002060"/>
                </a:solidFill>
                <a:latin typeface="Times New Roman" pitchFamily="18" charset="0"/>
                <a:cs typeface="Times New Roman" pitchFamily="18" charset="0"/>
              </a:rPr>
              <a:t>(SGK </a:t>
            </a:r>
            <a:r>
              <a:rPr lang="en-US" altLang="vi-VN" sz="3200" b="1" dirty="0" err="1">
                <a:solidFill>
                  <a:srgbClr val="002060"/>
                </a:solidFill>
                <a:latin typeface="Times New Roman" pitchFamily="18" charset="0"/>
                <a:cs typeface="Times New Roman" pitchFamily="18" charset="0"/>
              </a:rPr>
              <a:t>trang</a:t>
            </a:r>
            <a:r>
              <a:rPr lang="en-US" altLang="vi-VN" sz="3200" b="1" dirty="0">
                <a:solidFill>
                  <a:srgbClr val="002060"/>
                </a:solidFill>
                <a:latin typeface="Times New Roman" pitchFamily="18" charset="0"/>
                <a:cs typeface="Times New Roman" pitchFamily="18" charset="0"/>
              </a:rPr>
              <a:t> 83)</a:t>
            </a:r>
            <a:endParaRPr lang="vi-VN" altLang="vi-VN" sz="32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6092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6"/>
          <p:cNvGrpSpPr>
            <a:grpSpLocks/>
          </p:cNvGrpSpPr>
          <p:nvPr/>
        </p:nvGrpSpPr>
        <p:grpSpPr bwMode="auto">
          <a:xfrm>
            <a:off x="456506" y="745243"/>
            <a:ext cx="4232703" cy="1158417"/>
            <a:chOff x="169" y="1082"/>
            <a:chExt cx="2769" cy="430"/>
          </a:xfrm>
        </p:grpSpPr>
        <p:grpSp>
          <p:nvGrpSpPr>
            <p:cNvPr id="3" name="Group 55"/>
            <p:cNvGrpSpPr>
              <a:grpSpLocks/>
            </p:cNvGrpSpPr>
            <p:nvPr/>
          </p:nvGrpSpPr>
          <p:grpSpPr bwMode="auto">
            <a:xfrm>
              <a:off x="192" y="1082"/>
              <a:ext cx="2630" cy="397"/>
              <a:chOff x="2160" y="2042"/>
              <a:chExt cx="1303" cy="688"/>
            </a:xfrm>
          </p:grpSpPr>
          <p:sp>
            <p:nvSpPr>
              <p:cNvPr id="30731" name="Oval 56"/>
              <p:cNvSpPr>
                <a:spLocks noChangeArrowheads="1"/>
              </p:cNvSpPr>
              <p:nvPr/>
            </p:nvSpPr>
            <p:spPr bwMode="gray">
              <a:xfrm>
                <a:off x="2781" y="2075"/>
                <a:ext cx="78" cy="566"/>
              </a:xfrm>
              <a:prstGeom prst="ellipse">
                <a:avLst/>
              </a:prstGeom>
              <a:gradFill rotWithShape="1">
                <a:gsLst>
                  <a:gs pos="0">
                    <a:srgbClr val="FFFFFF"/>
                  </a:gs>
                  <a:gs pos="50000">
                    <a:srgbClr val="FCDF06"/>
                  </a:gs>
                  <a:gs pos="100000">
                    <a:srgbClr val="FFFFFF"/>
                  </a:gs>
                </a:gsLst>
                <a:lin ang="2700000" scaled="1"/>
              </a:gradFill>
              <a:ln w="38100" algn="ctr">
                <a:noFill/>
                <a:round/>
                <a:headEnd/>
                <a:tailEnd/>
              </a:ln>
            </p:spPr>
            <p:txBody>
              <a:bodyPr wrap="none" anchor="ctr">
                <a:spAutoFit/>
              </a:bodyPr>
              <a:lstStyle/>
              <a:p>
                <a:endParaRPr lang="en-US"/>
              </a:p>
            </p:txBody>
          </p:sp>
          <p:sp>
            <p:nvSpPr>
              <p:cNvPr id="30732" name="Oval 57"/>
              <p:cNvSpPr>
                <a:spLocks noChangeArrowheads="1"/>
              </p:cNvSpPr>
              <p:nvPr/>
            </p:nvSpPr>
            <p:spPr bwMode="gray">
              <a:xfrm>
                <a:off x="2783" y="2075"/>
                <a:ext cx="78" cy="566"/>
              </a:xfrm>
              <a:prstGeom prst="ellipse">
                <a:avLst/>
              </a:prstGeom>
              <a:solidFill>
                <a:srgbClr val="00FF00">
                  <a:alpha val="32156"/>
                </a:srgbClr>
              </a:solidFill>
              <a:ln w="38100" algn="ctr">
                <a:noFill/>
                <a:round/>
                <a:headEnd/>
                <a:tailEnd/>
              </a:ln>
            </p:spPr>
            <p:txBody>
              <a:bodyPr wrap="none" anchor="ctr">
                <a:spAutoFit/>
              </a:bodyPr>
              <a:lstStyle/>
              <a:p>
                <a:endParaRPr lang="en-US"/>
              </a:p>
            </p:txBody>
          </p:sp>
          <p:sp>
            <p:nvSpPr>
              <p:cNvPr id="30733" name="Oval 58"/>
              <p:cNvSpPr>
                <a:spLocks noChangeArrowheads="1"/>
              </p:cNvSpPr>
              <p:nvPr/>
            </p:nvSpPr>
            <p:spPr bwMode="gray">
              <a:xfrm>
                <a:off x="2163" y="2077"/>
                <a:ext cx="1300" cy="566"/>
              </a:xfrm>
              <a:prstGeom prst="ellipse">
                <a:avLst/>
              </a:prstGeom>
              <a:gradFill rotWithShape="1">
                <a:gsLst>
                  <a:gs pos="0">
                    <a:srgbClr val="887903"/>
                  </a:gs>
                  <a:gs pos="50000">
                    <a:srgbClr val="FCDF06"/>
                  </a:gs>
                  <a:gs pos="100000">
                    <a:srgbClr val="887903"/>
                  </a:gs>
                </a:gsLst>
                <a:lin ang="18900000" scaled="1"/>
              </a:gradFill>
              <a:ln w="38100" algn="ctr">
                <a:noFill/>
                <a:round/>
                <a:headEnd/>
                <a:tailEnd/>
              </a:ln>
            </p:spPr>
            <p:txBody>
              <a:bodyPr anchor="ctr">
                <a:spAutoFit/>
              </a:bodyPr>
              <a:lstStyle/>
              <a:p>
                <a:endParaRPr lang="en-US"/>
              </a:p>
            </p:txBody>
          </p:sp>
          <p:sp>
            <p:nvSpPr>
              <p:cNvPr id="30734" name="Oval 59"/>
              <p:cNvSpPr>
                <a:spLocks noChangeArrowheads="1"/>
              </p:cNvSpPr>
              <p:nvPr/>
            </p:nvSpPr>
            <p:spPr bwMode="gray">
              <a:xfrm>
                <a:off x="2160" y="2042"/>
                <a:ext cx="1303" cy="688"/>
              </a:xfrm>
              <a:prstGeom prst="ellipse">
                <a:avLst/>
              </a:prstGeom>
              <a:solidFill>
                <a:srgbClr val="FF00FF">
                  <a:alpha val="0"/>
                </a:srgbClr>
              </a:solidFill>
              <a:ln w="38100" algn="ctr">
                <a:solidFill>
                  <a:schemeClr val="bg1"/>
                </a:solidFill>
                <a:round/>
                <a:headEnd/>
                <a:tailEnd/>
              </a:ln>
            </p:spPr>
            <p:txBody>
              <a:bodyPr wrap="square" anchor="ctr">
                <a:spAutoFit/>
              </a:bodyPr>
              <a:lstStyle/>
              <a:p>
                <a:endParaRPr lang="en-US"/>
              </a:p>
            </p:txBody>
          </p:sp>
        </p:grpSp>
        <p:sp>
          <p:nvSpPr>
            <p:cNvPr id="30730" name="Text Box 65"/>
            <p:cNvSpPr txBox="1">
              <a:spLocks noChangeArrowheads="1"/>
            </p:cNvSpPr>
            <p:nvPr/>
          </p:nvSpPr>
          <p:spPr bwMode="auto">
            <a:xfrm>
              <a:off x="169" y="1144"/>
              <a:ext cx="2769" cy="368"/>
            </a:xfrm>
            <a:prstGeom prst="rect">
              <a:avLst/>
            </a:prstGeom>
            <a:noFill/>
            <a:ln w="9525">
              <a:noFill/>
              <a:miter lim="800000"/>
              <a:headEnd/>
              <a:tailEnd/>
            </a:ln>
          </p:spPr>
          <p:txBody>
            <a:bodyPr wrap="square">
              <a:spAutoFit/>
            </a:bodyPr>
            <a:lstStyle/>
            <a:p>
              <a:pPr algn="ctr"/>
              <a:r>
                <a:rPr lang="en-US" sz="3200" b="1" dirty="0" err="1">
                  <a:solidFill>
                    <a:srgbClr val="3333FF"/>
                  </a:solidFill>
                  <a:latin typeface="Times New Roman" pitchFamily="18" charset="0"/>
                </a:rPr>
                <a:t>Em</a:t>
              </a:r>
              <a:r>
                <a:rPr lang="en-US" sz="3200" b="1" dirty="0">
                  <a:solidFill>
                    <a:srgbClr val="3333FF"/>
                  </a:solidFill>
                  <a:latin typeface="Times New Roman" pitchFamily="18" charset="0"/>
                </a:rPr>
                <a:t> </a:t>
              </a:r>
              <a:r>
                <a:rPr lang="en-US" sz="3200" b="1" dirty="0" err="1">
                  <a:solidFill>
                    <a:srgbClr val="3333FF"/>
                  </a:solidFill>
                  <a:latin typeface="Times New Roman" pitchFamily="18" charset="0"/>
                </a:rPr>
                <a:t>cần</a:t>
              </a:r>
              <a:r>
                <a:rPr lang="en-US" sz="3200" b="1" dirty="0">
                  <a:solidFill>
                    <a:srgbClr val="3333FF"/>
                  </a:solidFill>
                  <a:latin typeface="Times New Roman" pitchFamily="18" charset="0"/>
                </a:rPr>
                <a:t> </a:t>
              </a:r>
              <a:r>
                <a:rPr lang="en-US" sz="3200" b="1" dirty="0" err="1">
                  <a:solidFill>
                    <a:srgbClr val="3333FF"/>
                  </a:solidFill>
                  <a:latin typeface="Times New Roman" pitchFamily="18" charset="0"/>
                </a:rPr>
                <a:t>ghi</a:t>
              </a:r>
              <a:r>
                <a:rPr lang="en-US" sz="3200" b="1" dirty="0">
                  <a:solidFill>
                    <a:srgbClr val="3333FF"/>
                  </a:solidFill>
                  <a:latin typeface="Times New Roman" pitchFamily="18" charset="0"/>
                </a:rPr>
                <a:t> </a:t>
              </a:r>
              <a:r>
                <a:rPr lang="en-US" sz="3200" b="1" dirty="0" err="1">
                  <a:solidFill>
                    <a:srgbClr val="3333FF"/>
                  </a:solidFill>
                  <a:latin typeface="Times New Roman" pitchFamily="18" charset="0"/>
                </a:rPr>
                <a:t>nhớ</a:t>
              </a:r>
              <a:endParaRPr lang="en-US" sz="3200" b="1" dirty="0">
                <a:solidFill>
                  <a:srgbClr val="3333FF"/>
                </a:solidFill>
                <a:latin typeface="Times New Roman" pitchFamily="18" charset="0"/>
              </a:endParaRPr>
            </a:p>
          </p:txBody>
        </p:sp>
      </p:grpSp>
      <p:sp>
        <p:nvSpPr>
          <p:cNvPr id="16" name="Horizontal Scroll 15"/>
          <p:cNvSpPr/>
          <p:nvPr/>
        </p:nvSpPr>
        <p:spPr>
          <a:xfrm>
            <a:off x="457200" y="1905000"/>
            <a:ext cx="8229600" cy="4572000"/>
          </a:xfrm>
          <a:prstGeom prst="horizontalScroll">
            <a:avLst/>
          </a:prstGeom>
          <a:solidFill>
            <a:schemeClr val="bg1"/>
          </a:solidFill>
          <a:ln>
            <a:solidFill>
              <a:schemeClr val="accent2"/>
            </a:solidFill>
          </a:ln>
        </p:spPr>
        <p:style>
          <a:lnRef idx="2">
            <a:schemeClr val="dk1"/>
          </a:lnRef>
          <a:fillRef idx="1">
            <a:schemeClr val="lt1"/>
          </a:fillRef>
          <a:effectRef idx="0">
            <a:schemeClr val="dk1"/>
          </a:effectRef>
          <a:fontRef idx="minor">
            <a:schemeClr val="dk1"/>
          </a:fontRef>
        </p:style>
        <p:txBody>
          <a:bodyPr anchor="ctr"/>
          <a:lstStyle/>
          <a:p>
            <a:pPr marL="285750" indent="-285750" algn="just">
              <a:lnSpc>
                <a:spcPct val="150000"/>
              </a:lnSpc>
              <a:buFont typeface="Wingdings"/>
              <a:buChar char="@"/>
              <a:defRPr/>
            </a:pP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Sử</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dụng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nút</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lệnh</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để</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chèn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hình</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vào</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văn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bản</a:t>
            </a:r>
            <a:r>
              <a:rPr lang="en-US" sz="3600" b="1" dirty="0">
                <a:solidFill>
                  <a:srgbClr val="002060"/>
                </a:solidFill>
                <a:latin typeface="Times New Roman" pitchFamily="18" charset="0"/>
                <a:cs typeface="Times New Roman" pitchFamily="18" charset="0"/>
              </a:rPr>
              <a:t>.</a:t>
            </a:r>
          </a:p>
          <a:p>
            <a:pPr algn="just">
              <a:lnSpc>
                <a:spcPct val="150000"/>
              </a:lnSpc>
              <a:defRPr/>
            </a:pPr>
            <a:r>
              <a:rPr lang="en-US" sz="3600" b="1" dirty="0">
                <a:solidFill>
                  <a:srgbClr val="002060"/>
                </a:solidFill>
                <a:sym typeface="Wingdings" pitchFamily="2" charset="2"/>
              </a:rPr>
              <a:t> </a:t>
            </a:r>
            <a:r>
              <a:rPr lang="en-US" sz="3600" b="1" dirty="0" err="1">
                <a:solidFill>
                  <a:srgbClr val="002060"/>
                </a:solidFill>
                <a:latin typeface="Times New Roman" pitchFamily="18" charset="0"/>
                <a:cs typeface="Times New Roman" pitchFamily="18" charset="0"/>
              </a:rPr>
              <a:t>Sử</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dụng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nút</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lệnh</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để</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chèn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tranh</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ảnh</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vào</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văn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bản</a:t>
            </a:r>
            <a:r>
              <a:rPr lang="en-US" sz="3600" b="1" dirty="0">
                <a:solidFill>
                  <a:srgbClr val="002060"/>
                </a:solidFill>
                <a:latin typeface="Times New Roman" pitchFamily="18" charset="0"/>
                <a:cs typeface="Times New Roman" pitchFamily="18" charset="0"/>
              </a:rPr>
              <a:t>.</a:t>
            </a:r>
          </a:p>
        </p:txBody>
      </p:sp>
      <p:pic>
        <p:nvPicPr>
          <p:cNvPr id="20" name="Picture 2"/>
          <p:cNvPicPr>
            <a:picLocks noChangeAspect="1" noChangeArrowheads="1"/>
          </p:cNvPicPr>
          <p:nvPr/>
        </p:nvPicPr>
        <p:blipFill>
          <a:blip r:embed="rId2"/>
          <a:srcRect/>
          <a:stretch>
            <a:fillRect/>
          </a:stretch>
        </p:blipFill>
        <p:spPr bwMode="auto">
          <a:xfrm>
            <a:off x="5755063" y="4038600"/>
            <a:ext cx="733017" cy="1116977"/>
          </a:xfrm>
          <a:prstGeom prst="rect">
            <a:avLst/>
          </a:prstGeom>
          <a:noFill/>
          <a:ln w="9525">
            <a:noFill/>
            <a:miter lim="800000"/>
            <a:headEnd/>
            <a:tailEnd/>
          </a:ln>
        </p:spPr>
      </p:pic>
      <p:pic>
        <p:nvPicPr>
          <p:cNvPr id="21" name="Picture 17"/>
          <p:cNvPicPr>
            <a:picLocks noChangeAspect="1" noChangeArrowheads="1"/>
          </p:cNvPicPr>
          <p:nvPr/>
        </p:nvPicPr>
        <p:blipFill>
          <a:blip r:embed="rId3"/>
          <a:srcRect/>
          <a:stretch>
            <a:fillRect/>
          </a:stretch>
        </p:blipFill>
        <p:spPr bwMode="auto">
          <a:xfrm>
            <a:off x="5593087" y="2590800"/>
            <a:ext cx="779325" cy="1039099"/>
          </a:xfrm>
          <a:prstGeom prst="rect">
            <a:avLst/>
          </a:prstGeom>
          <a:noFill/>
          <a:ln w="9525">
            <a:noFill/>
            <a:miter lim="800000"/>
            <a:headEnd/>
            <a:tailEnd/>
          </a:ln>
        </p:spPr>
      </p:pic>
    </p:spTree>
    <p:extLst>
      <p:ext uri="{BB962C8B-B14F-4D97-AF65-F5344CB8AC3E}">
        <p14:creationId xmlns:p14="http://schemas.microsoft.com/office/powerpoint/2010/main" val="3157865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 calcmode="lin" valueType="num">
                                      <p:cBhvr>
                                        <p:cTn id="12" dur="1000" fill="hold"/>
                                        <p:tgtEl>
                                          <p:spTgt spid="21"/>
                                        </p:tgtEl>
                                        <p:attrNameLst>
                                          <p:attrName>ppt_w</p:attrName>
                                        </p:attrNameLst>
                                      </p:cBhvr>
                                      <p:tavLst>
                                        <p:tav tm="0">
                                          <p:val>
                                            <p:strVal val="#ppt_w*0.70"/>
                                          </p:val>
                                        </p:tav>
                                        <p:tav tm="100000">
                                          <p:val>
                                            <p:strVal val="#ppt_w"/>
                                          </p:val>
                                        </p:tav>
                                      </p:tavLst>
                                    </p:anim>
                                    <p:anim calcmode="lin" valueType="num">
                                      <p:cBhvr>
                                        <p:cTn id="13" dur="1000" fill="hold"/>
                                        <p:tgtEl>
                                          <p:spTgt spid="21"/>
                                        </p:tgtEl>
                                        <p:attrNameLst>
                                          <p:attrName>ppt_h</p:attrName>
                                        </p:attrNameLst>
                                      </p:cBhvr>
                                      <p:tavLst>
                                        <p:tav tm="0">
                                          <p:val>
                                            <p:strVal val="#ppt_h"/>
                                          </p:val>
                                        </p:tav>
                                        <p:tav tm="100000">
                                          <p:val>
                                            <p:strVal val="#ppt_h"/>
                                          </p:val>
                                        </p:tav>
                                      </p:tavLst>
                                    </p:anim>
                                    <p:animEffect transition="in" filter="fade">
                                      <p:cBhvr>
                                        <p:cTn id="14" dur="1000"/>
                                        <p:tgtEl>
                                          <p:spTgt spid="21"/>
                                        </p:tgtEl>
                                      </p:cBhvr>
                                    </p:animEffect>
                                  </p:childTnLst>
                                </p:cTn>
                              </p:par>
                              <p:par>
                                <p:cTn id="15" presetID="55" presetClass="entr" presetSubtype="0" fill="hold" nodeType="with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1000" fill="hold"/>
                                        <p:tgtEl>
                                          <p:spTgt spid="20"/>
                                        </p:tgtEl>
                                        <p:attrNameLst>
                                          <p:attrName>ppt_w</p:attrName>
                                        </p:attrNameLst>
                                      </p:cBhvr>
                                      <p:tavLst>
                                        <p:tav tm="0">
                                          <p:val>
                                            <p:strVal val="#ppt_w*0.70"/>
                                          </p:val>
                                        </p:tav>
                                        <p:tav tm="100000">
                                          <p:val>
                                            <p:strVal val="#ppt_w"/>
                                          </p:val>
                                        </p:tav>
                                      </p:tavLst>
                                    </p:anim>
                                    <p:anim calcmode="lin" valueType="num">
                                      <p:cBhvr>
                                        <p:cTn id="18" dur="1000" fill="hold"/>
                                        <p:tgtEl>
                                          <p:spTgt spid="20"/>
                                        </p:tgtEl>
                                        <p:attrNameLst>
                                          <p:attrName>ppt_h</p:attrName>
                                        </p:attrNameLst>
                                      </p:cBhvr>
                                      <p:tavLst>
                                        <p:tav tm="0">
                                          <p:val>
                                            <p:strVal val="#ppt_h"/>
                                          </p:val>
                                        </p:tav>
                                        <p:tav tm="100000">
                                          <p:val>
                                            <p:strVal val="#ppt_h"/>
                                          </p:val>
                                        </p:tav>
                                      </p:tavLst>
                                    </p:anim>
                                    <p:animEffect transition="in" filter="fade">
                                      <p:cBhvr>
                                        <p:cTn id="19" dur="1000"/>
                                        <p:tgtEl>
                                          <p:spTgt spid="20"/>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p:cTn id="22" dur="1000" fill="hold"/>
                                        <p:tgtEl>
                                          <p:spTgt spid="16"/>
                                        </p:tgtEl>
                                        <p:attrNameLst>
                                          <p:attrName>ppt_w</p:attrName>
                                        </p:attrNameLst>
                                      </p:cBhvr>
                                      <p:tavLst>
                                        <p:tav tm="0">
                                          <p:val>
                                            <p:strVal val="#ppt_w*0.70"/>
                                          </p:val>
                                        </p:tav>
                                        <p:tav tm="100000">
                                          <p:val>
                                            <p:strVal val="#ppt_w"/>
                                          </p:val>
                                        </p:tav>
                                      </p:tavLst>
                                    </p:anim>
                                    <p:anim calcmode="lin" valueType="num">
                                      <p:cBhvr>
                                        <p:cTn id="23" dur="1000" fill="hold"/>
                                        <p:tgtEl>
                                          <p:spTgt spid="16"/>
                                        </p:tgtEl>
                                        <p:attrNameLst>
                                          <p:attrName>ppt_h</p:attrName>
                                        </p:attrNameLst>
                                      </p:cBhvr>
                                      <p:tavLst>
                                        <p:tav tm="0">
                                          <p:val>
                                            <p:strVal val="#ppt_h"/>
                                          </p:val>
                                        </p:tav>
                                        <p:tav tm="100000">
                                          <p:val>
                                            <p:strVal val="#ppt_h"/>
                                          </p:val>
                                        </p:tav>
                                      </p:tavLst>
                                    </p:anim>
                                    <p:animEffect transition="in" filter="fade">
                                      <p:cBhvr>
                                        <p:cTn id="24"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4"/>
          <p:cNvSpPr>
            <a:spLocks noGrp="1"/>
          </p:cNvSpPr>
          <p:nvPr>
            <p:ph type="title"/>
          </p:nvPr>
        </p:nvSpPr>
        <p:spPr>
          <a:xfrm>
            <a:off x="228600" y="3124200"/>
            <a:ext cx="2895600" cy="1295400"/>
          </a:xfrm>
        </p:spPr>
        <p:txBody>
          <a:bodyPr>
            <a:noAutofit/>
          </a:bodyPr>
          <a:lstStyle/>
          <a:p>
            <a:pPr algn="ctr"/>
            <a:r>
              <a:rPr lang="en-US" sz="2400"/>
              <a:t>CHÚC CÁC CON LÀM BÀI TẬP THẬT TỐT</a:t>
            </a:r>
          </a:p>
        </p:txBody>
      </p:sp>
      <p:sp>
        <p:nvSpPr>
          <p:cNvPr id="21507" name="Text Placeholder 6"/>
          <p:cNvSpPr>
            <a:spLocks noGrp="1"/>
          </p:cNvSpPr>
          <p:nvPr>
            <p:ph type="body" sz="half" idx="2"/>
          </p:nvPr>
        </p:nvSpPr>
        <p:spPr>
          <a:xfrm>
            <a:off x="228600" y="1676400"/>
            <a:ext cx="2667000" cy="990600"/>
          </a:xfrm>
        </p:spPr>
        <p:txBody>
          <a:bodyPr>
            <a:normAutofit/>
          </a:bodyPr>
          <a:lstStyle/>
          <a:p>
            <a:pPr algn="ctr"/>
            <a:r>
              <a:rPr lang="en-US" sz="1800" i="1">
                <a:solidFill>
                  <a:srgbClr val="000099"/>
                </a:solidFill>
              </a:rPr>
              <a:t>CẢM ƠN CÁC CONHỌC SINH ĐÃ THAM DỰ BUỔI HỌC!</a:t>
            </a:r>
          </a:p>
        </p:txBody>
      </p:sp>
      <p:pic>
        <p:nvPicPr>
          <p:cNvPr id="21508" name="Picture Placeholder 7" descr="4.jpg"/>
          <p:cNvPicPr>
            <a:picLocks noGrp="1" noChangeAspect="1"/>
          </p:cNvPicPr>
          <p:nvPr>
            <p:ph type="pic" idx="1"/>
          </p:nvPr>
        </p:nvPicPr>
        <p:blipFill>
          <a:blip r:embed="rId2">
            <a:extLst>
              <a:ext uri="{28A0092B-C50C-407E-A947-70E740481C1C}">
                <a14:useLocalDpi xmlns:a14="http://schemas.microsoft.com/office/drawing/2010/main" val="0"/>
              </a:ext>
            </a:extLst>
          </a:blip>
          <a:srcRect l="5942" r="5942"/>
          <a:stretch>
            <a:fillRect/>
          </a:stretch>
        </p:blipFill>
        <p:spPr>
          <a:xfrm rot="420000">
            <a:off x="3498850" y="1257300"/>
            <a:ext cx="4618038" cy="3932238"/>
          </a:xfrm>
          <a:ln>
            <a:headEnd/>
            <a:tailEnd/>
          </a:ln>
        </p:spPr>
      </p:pic>
      <p:sp>
        <p:nvSpPr>
          <p:cNvPr id="2" name="Slide Number Placeholder 1"/>
          <p:cNvSpPr>
            <a:spLocks noGrp="1"/>
          </p:cNvSpPr>
          <p:nvPr>
            <p:ph type="sldNum" sz="quarter" idx="12"/>
          </p:nvPr>
        </p:nvSpPr>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buFont typeface="Arial" charset="0"/>
              <a:defRPr b="1">
                <a:solidFill>
                  <a:schemeClr val="tx1"/>
                </a:solidFill>
                <a:latin typeface="Arial" charset="0"/>
              </a:defRPr>
            </a:lvl6pPr>
            <a:lvl7pPr marL="2971800" indent="-228600" eaLnBrk="0" fontAlgn="base" hangingPunct="0">
              <a:spcBef>
                <a:spcPct val="0"/>
              </a:spcBef>
              <a:spcAft>
                <a:spcPct val="0"/>
              </a:spcAft>
              <a:buFont typeface="Arial" charset="0"/>
              <a:defRPr b="1">
                <a:solidFill>
                  <a:schemeClr val="tx1"/>
                </a:solidFill>
                <a:latin typeface="Arial" charset="0"/>
              </a:defRPr>
            </a:lvl7pPr>
            <a:lvl8pPr marL="3429000" indent="-228600" eaLnBrk="0" fontAlgn="base" hangingPunct="0">
              <a:spcBef>
                <a:spcPct val="0"/>
              </a:spcBef>
              <a:spcAft>
                <a:spcPct val="0"/>
              </a:spcAft>
              <a:buFont typeface="Arial" charset="0"/>
              <a:defRPr b="1">
                <a:solidFill>
                  <a:schemeClr val="tx1"/>
                </a:solidFill>
                <a:latin typeface="Arial" charset="0"/>
              </a:defRPr>
            </a:lvl8pPr>
            <a:lvl9pPr marL="3886200" indent="-228600" eaLnBrk="0" fontAlgn="base" hangingPunct="0">
              <a:spcBef>
                <a:spcPct val="0"/>
              </a:spcBef>
              <a:spcAft>
                <a:spcPct val="0"/>
              </a:spcAft>
              <a:buFont typeface="Arial" charset="0"/>
              <a:defRPr b="1">
                <a:solidFill>
                  <a:schemeClr val="tx1"/>
                </a:solidFill>
                <a:latin typeface="Arial" charset="0"/>
              </a:defRPr>
            </a:lvl9pPr>
          </a:lstStyle>
          <a:p>
            <a:pPr eaLnBrk="1" hangingPunct="1"/>
            <a:fld id="{7B698215-A015-435F-AAE7-A10167288D4F}" type="slidenum">
              <a:rPr lang="en-US" altLang="zh-CN">
                <a:solidFill>
                  <a:srgbClr val="045C75"/>
                </a:solidFill>
              </a:rPr>
              <a:pPr eaLnBrk="1" hangingPunct="1"/>
              <a:t>15</a:t>
            </a:fld>
            <a:endParaRPr lang="en-US" altLang="zh-CN">
              <a:solidFill>
                <a:srgbClr val="045C75"/>
              </a:solidFill>
            </a:endParaRPr>
          </a:p>
        </p:txBody>
      </p:sp>
    </p:spTree>
    <p:extLst>
      <p:ext uri="{BB962C8B-B14F-4D97-AF65-F5344CB8AC3E}">
        <p14:creationId xmlns:p14="http://schemas.microsoft.com/office/powerpoint/2010/main" val="1136720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fade">
                                      <p:cBhvr>
                                        <p:cTn id="7" dur="500"/>
                                        <p:tgtEl>
                                          <p:spTgt spid="2150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1507">
                                            <p:txEl>
                                              <p:pRg st="0" end="0"/>
                                            </p:txEl>
                                          </p:spTgt>
                                        </p:tgtEl>
                                        <p:attrNameLst>
                                          <p:attrName>style.visibility</p:attrName>
                                        </p:attrNameLst>
                                      </p:cBhvr>
                                      <p:to>
                                        <p:strVal val="visible"/>
                                      </p:to>
                                    </p:set>
                                    <p:animEffect transition="in" filter="barn(inVertical)">
                                      <p:cBhvr>
                                        <p:cTn id="12" dur="500"/>
                                        <p:tgtEl>
                                          <p:spTgt spid="215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1506"/>
                                        </p:tgtEl>
                                        <p:attrNameLst>
                                          <p:attrName>style.visibility</p:attrName>
                                        </p:attrNameLst>
                                      </p:cBhvr>
                                      <p:to>
                                        <p:strVal val="visible"/>
                                      </p:to>
                                    </p:set>
                                    <p:animEffect transition="in" filter="wheel(1)">
                                      <p:cBhvr>
                                        <p:cTn id="17" dur="20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half" idx="2"/>
          </p:nvPr>
        </p:nvSpPr>
        <p:spPr/>
        <p:txBody>
          <a:bodyPr/>
          <a:lstStyle/>
          <a:p>
            <a:endParaRPr lang="en-US"/>
          </a:p>
        </p:txBody>
      </p:sp>
      <p:sp>
        <p:nvSpPr>
          <p:cNvPr id="4" name="Picture Placeholder 3"/>
          <p:cNvSpPr>
            <a:spLocks noGrp="1"/>
          </p:cNvSpPr>
          <p:nvPr>
            <p:ph type="pic" idx="1"/>
          </p:nvPr>
        </p:nvSpPr>
        <p:spPr/>
      </p:sp>
    </p:spTree>
    <p:extLst>
      <p:ext uri="{BB962C8B-B14F-4D97-AF65-F5344CB8AC3E}">
        <p14:creationId xmlns:p14="http://schemas.microsoft.com/office/powerpoint/2010/main" val="2445953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0"/>
          <p:cNvSpPr txBox="1">
            <a:spLocks/>
          </p:cNvSpPr>
          <p:nvPr/>
        </p:nvSpPr>
        <p:spPr>
          <a:xfrm>
            <a:off x="685800" y="685800"/>
            <a:ext cx="8001000" cy="5486400"/>
          </a:xfrm>
          <a:prstGeom prst="rect">
            <a:avLst/>
          </a:prstGeom>
          <a:ln>
            <a:noFill/>
          </a:ln>
        </p:spPr>
        <p:txBody>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spcBef>
                <a:spcPts val="1200"/>
              </a:spcBef>
              <a:buFont typeface="Wingdings 2"/>
              <a:buNone/>
            </a:pPr>
            <a:r>
              <a:rPr lang="en-US" sz="3200" b="1" dirty="0">
                <a:solidFill>
                  <a:srgbClr val="1910C6"/>
                </a:solidFill>
                <a:latin typeface="Times New Roman" pitchFamily="18" charset="0"/>
                <a:cs typeface="Times New Roman" pitchFamily="18" charset="0"/>
              </a:rPr>
              <a:t>VỊNH HẠ LONG</a:t>
            </a:r>
          </a:p>
          <a:p>
            <a:pPr marL="0" indent="0" algn="just">
              <a:buFont typeface="Wingdings 2"/>
              <a:buNone/>
            </a:pPr>
            <a:r>
              <a:rPr lang="en-US" sz="3200" dirty="0" err="1">
                <a:solidFill>
                  <a:srgbClr val="1910C6"/>
                </a:solidFill>
                <a:latin typeface="Times New Roman" pitchFamily="18" charset="0"/>
                <a:cs typeface="Times New Roman" pitchFamily="18" charset="0"/>
              </a:rPr>
              <a:t>Từ</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trên</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cao</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nhìn</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xuống</a:t>
            </a:r>
            <a:r>
              <a:rPr lang="en-US" sz="3200" dirty="0">
                <a:solidFill>
                  <a:srgbClr val="1910C6"/>
                </a:solidFill>
                <a:latin typeface="Times New Roman" pitchFamily="18" charset="0"/>
                <a:cs typeface="Times New Roman" pitchFamily="18" charset="0"/>
              </a:rPr>
              <a:t>, </a:t>
            </a:r>
            <a:r>
              <a:rPr lang="en-US" sz="3200" b="1" dirty="0" err="1">
                <a:solidFill>
                  <a:srgbClr val="1910C6"/>
                </a:solidFill>
                <a:latin typeface="Times New Roman" pitchFamily="18" charset="0"/>
                <a:cs typeface="Times New Roman" pitchFamily="18" charset="0"/>
              </a:rPr>
              <a:t>vịnh</a:t>
            </a:r>
            <a:r>
              <a:rPr lang="en-US" sz="3200" b="1" dirty="0">
                <a:solidFill>
                  <a:srgbClr val="1910C6"/>
                </a:solidFill>
                <a:latin typeface="Times New Roman" pitchFamily="18" charset="0"/>
                <a:cs typeface="Times New Roman" pitchFamily="18" charset="0"/>
              </a:rPr>
              <a:t> </a:t>
            </a:r>
            <a:r>
              <a:rPr lang="en-US" sz="3200" b="1" dirty="0" err="1">
                <a:solidFill>
                  <a:srgbClr val="1910C6"/>
                </a:solidFill>
                <a:latin typeface="Times New Roman" pitchFamily="18" charset="0"/>
                <a:cs typeface="Times New Roman" pitchFamily="18" charset="0"/>
              </a:rPr>
              <a:t>Hạ</a:t>
            </a:r>
            <a:r>
              <a:rPr lang="en-US" sz="3200" b="1" dirty="0">
                <a:solidFill>
                  <a:srgbClr val="1910C6"/>
                </a:solidFill>
                <a:latin typeface="Times New Roman" pitchFamily="18" charset="0"/>
                <a:cs typeface="Times New Roman" pitchFamily="18" charset="0"/>
              </a:rPr>
              <a:t> Long</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như</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một</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bức</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tranh</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khổng</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lồ</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sống</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động</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với</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hàng</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ngàn</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đảo</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đá</a:t>
            </a:r>
            <a:r>
              <a:rPr lang="en-US" sz="3200" dirty="0">
                <a:solidFill>
                  <a:srgbClr val="1910C6"/>
                </a:solidFill>
                <a:latin typeface="Times New Roman" pitchFamily="18" charset="0"/>
                <a:cs typeface="Times New Roman" pitchFamily="18" charset="0"/>
              </a:rPr>
              <a:t>.</a:t>
            </a:r>
          </a:p>
          <a:p>
            <a:pPr marL="0" indent="0" algn="just">
              <a:buFont typeface="Wingdings 2"/>
              <a:buNone/>
            </a:pPr>
            <a:r>
              <a:rPr lang="en-US" sz="3200" i="1" dirty="0" err="1">
                <a:solidFill>
                  <a:srgbClr val="1910C6"/>
                </a:solidFill>
                <a:latin typeface="Times New Roman" pitchFamily="18" charset="0"/>
                <a:cs typeface="Times New Roman" pitchFamily="18" charset="0"/>
              </a:rPr>
              <a:t>Hạ</a:t>
            </a:r>
            <a:r>
              <a:rPr lang="en-US" sz="3200" i="1" dirty="0">
                <a:solidFill>
                  <a:srgbClr val="1910C6"/>
                </a:solidFill>
                <a:latin typeface="Times New Roman" pitchFamily="18" charset="0"/>
                <a:cs typeface="Times New Roman" pitchFamily="18" charset="0"/>
              </a:rPr>
              <a:t> Long </a:t>
            </a:r>
            <a:r>
              <a:rPr lang="en-US" sz="3200" i="1" dirty="0" err="1">
                <a:solidFill>
                  <a:srgbClr val="1910C6"/>
                </a:solidFill>
                <a:latin typeface="Times New Roman" pitchFamily="18" charset="0"/>
                <a:cs typeface="Times New Roman" pitchFamily="18" charset="0"/>
              </a:rPr>
              <a:t>có</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nhiều</a:t>
            </a:r>
            <a:r>
              <a:rPr lang="en-US" sz="3200" i="1" dirty="0">
                <a:solidFill>
                  <a:srgbClr val="1910C6"/>
                </a:solidFill>
                <a:latin typeface="Times New Roman" pitchFamily="18" charset="0"/>
                <a:cs typeface="Times New Roman" pitchFamily="18" charset="0"/>
              </a:rPr>
              <a:t> hang </a:t>
            </a:r>
            <a:r>
              <a:rPr lang="en-US" sz="3200" i="1" dirty="0" err="1">
                <a:solidFill>
                  <a:srgbClr val="1910C6"/>
                </a:solidFill>
                <a:latin typeface="Times New Roman" pitchFamily="18" charset="0"/>
                <a:cs typeface="Times New Roman" pitchFamily="18" charset="0"/>
              </a:rPr>
              <a:t>động</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đẹp</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như</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động</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Thiên</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cung</a:t>
            </a:r>
            <a:r>
              <a:rPr lang="en-US" sz="3200" i="1" dirty="0">
                <a:solidFill>
                  <a:srgbClr val="1910C6"/>
                </a:solidFill>
                <a:latin typeface="Times New Roman" pitchFamily="18" charset="0"/>
                <a:cs typeface="Times New Roman" pitchFamily="18" charset="0"/>
              </a:rPr>
              <a:t>, hang </a:t>
            </a:r>
            <a:r>
              <a:rPr lang="en-US" sz="3200" i="1" dirty="0" err="1">
                <a:solidFill>
                  <a:srgbClr val="1910C6"/>
                </a:solidFill>
                <a:latin typeface="Times New Roman" pitchFamily="18" charset="0"/>
                <a:cs typeface="Times New Roman" pitchFamily="18" charset="0"/>
              </a:rPr>
              <a:t>Đầu</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gỗ</a:t>
            </a:r>
            <a:r>
              <a:rPr lang="en-US" sz="3200" i="1" dirty="0">
                <a:solidFill>
                  <a:srgbClr val="1910C6"/>
                </a:solidFill>
                <a:latin typeface="Times New Roman" pitchFamily="18" charset="0"/>
                <a:cs typeface="Times New Roman" pitchFamily="18" charset="0"/>
              </a:rPr>
              <a:t>, hang Trinh </a:t>
            </a:r>
            <a:r>
              <a:rPr lang="en-US" sz="3200" i="1" dirty="0" err="1">
                <a:solidFill>
                  <a:srgbClr val="1910C6"/>
                </a:solidFill>
                <a:latin typeface="Times New Roman" pitchFamily="18" charset="0"/>
                <a:cs typeface="Times New Roman" pitchFamily="18" charset="0"/>
              </a:rPr>
              <a:t>nữ</a:t>
            </a:r>
            <a:r>
              <a:rPr lang="en-US" sz="3200" i="1" dirty="0">
                <a:solidFill>
                  <a:srgbClr val="1910C6"/>
                </a:solidFill>
                <a:latin typeface="Times New Roman" pitchFamily="18" charset="0"/>
                <a:cs typeface="Times New Roman" pitchFamily="18" charset="0"/>
              </a:rPr>
              <a:t>, …</a:t>
            </a:r>
            <a:endParaRPr lang="vi-VN" sz="3200" i="1" dirty="0">
              <a:solidFill>
                <a:srgbClr val="1910C6"/>
              </a:solidFill>
              <a:latin typeface="Times New Roman" pitchFamily="18" charset="0"/>
              <a:cs typeface="Times New Roman" pitchFamily="18" charset="0"/>
            </a:endParaRPr>
          </a:p>
          <a:p>
            <a:pPr marL="0" indent="0">
              <a:buNone/>
            </a:pPr>
            <a:endParaRPr lang="vi-VN" sz="3200" i="1" dirty="0">
              <a:solidFill>
                <a:srgbClr val="1910C6"/>
              </a:solidFill>
            </a:endParaRPr>
          </a:p>
        </p:txBody>
      </p:sp>
      <p:sp>
        <p:nvSpPr>
          <p:cNvPr id="3" name="Rectangle 2"/>
          <p:cNvSpPr/>
          <p:nvPr/>
        </p:nvSpPr>
        <p:spPr>
          <a:xfrm>
            <a:off x="2850570" y="2895600"/>
            <a:ext cx="3276600" cy="266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716026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524000"/>
            <a:ext cx="9144000" cy="2133600"/>
          </a:xfrm>
        </p:spPr>
        <p:txBody>
          <a:bodyPr>
            <a:noAutofit/>
          </a:bodyPr>
          <a:lstStyle/>
          <a:p>
            <a:pPr marL="0" indent="0" algn="ctr">
              <a:spcBef>
                <a:spcPts val="1800"/>
              </a:spcBef>
              <a:buNone/>
            </a:pPr>
            <a:r>
              <a:rPr lang="en-US" sz="3200" dirty="0">
                <a:solidFill>
                  <a:srgbClr val="002060"/>
                </a:solidFill>
                <a:latin typeface="Times New Roman" pitchFamily="18" charset="0"/>
                <a:cs typeface="Times New Roman" pitchFamily="18" charset="0"/>
              </a:rPr>
              <a:t>CHỦ ĐỀ 3: SOẠN THẢO VĂN BẢN</a:t>
            </a:r>
          </a:p>
          <a:p>
            <a:pPr marL="0" indent="0" algn="ctr">
              <a:spcBef>
                <a:spcPts val="1200"/>
              </a:spcBef>
              <a:spcAft>
                <a:spcPts val="1200"/>
              </a:spcAft>
              <a:buNone/>
            </a:pPr>
            <a:r>
              <a:rPr lang="en-US" sz="3600" b="1" dirty="0">
                <a:solidFill>
                  <a:srgbClr val="002060"/>
                </a:solidFill>
                <a:latin typeface="Times New Roman" pitchFamily="18" charset="0"/>
                <a:cs typeface="Times New Roman" pitchFamily="18" charset="0"/>
              </a:rPr>
              <a:t>BÀI 7:</a:t>
            </a:r>
          </a:p>
          <a:p>
            <a:pPr marL="0" indent="0" algn="ctr">
              <a:spcBef>
                <a:spcPts val="0"/>
              </a:spcBef>
              <a:buNone/>
            </a:pPr>
            <a:r>
              <a:rPr lang="en-US" sz="3600" b="1" dirty="0">
                <a:solidFill>
                  <a:srgbClr val="002060"/>
                </a:solidFill>
                <a:latin typeface="Times New Roman" pitchFamily="18" charset="0"/>
                <a:cs typeface="Times New Roman" pitchFamily="18" charset="0"/>
              </a:rPr>
              <a:t>CHÈN HÌNH, TRANH ẢNH VÀO VĂN BẢN</a:t>
            </a:r>
            <a:endParaRPr lang="vi-VN" sz="3600" b="1" dirty="0">
              <a:solidFill>
                <a:srgbClr val="002060"/>
              </a:solidFill>
              <a:latin typeface="Times New Roman" pitchFamily="18" charset="0"/>
              <a:cs typeface="Times New Roman" pitchFamily="18" charset="0"/>
            </a:endParaRPr>
          </a:p>
        </p:txBody>
      </p:sp>
      <p:sp>
        <p:nvSpPr>
          <p:cNvPr id="5" name="AutoShape 2" descr="biểu tượng for Microsoft PowerPoint 2010 - Microsoft Office biểu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4080387"/>
            <a:ext cx="4437062" cy="1348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3991896" y="4419600"/>
            <a:ext cx="542131" cy="685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029200" y="4419600"/>
            <a:ext cx="542131" cy="685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19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randombar(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74557"/>
            <a:ext cx="8305800" cy="2788920"/>
          </a:xfrm>
        </p:spPr>
        <p:txBody>
          <a:bodyPr>
            <a:noAutofit/>
          </a:bodyPr>
          <a:lstStyle/>
          <a:p>
            <a:pPr marL="540000" indent="-540000">
              <a:spcBef>
                <a:spcPts val="1200"/>
              </a:spcBef>
              <a:buClr>
                <a:srgbClr val="0070C0"/>
              </a:buClr>
              <a:buFont typeface="Wingdings" pitchFamily="2" charset="2"/>
              <a:buChar char="v"/>
            </a:pPr>
            <a:r>
              <a:rPr lang="en-US" sz="3600" dirty="0" err="1">
                <a:solidFill>
                  <a:srgbClr val="002060"/>
                </a:solidFill>
                <a:latin typeface="Times New Roman" pitchFamily="18" charset="0"/>
                <a:cs typeface="Times New Roman" pitchFamily="18" charset="0"/>
              </a:rPr>
              <a:t>Biết</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cách</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chọn</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hình</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tranh</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ảnh</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từ</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máy</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tính</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và</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chèn</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vào</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văn</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bản</a:t>
            </a:r>
            <a:r>
              <a:rPr lang="en-US" sz="3600" dirty="0">
                <a:solidFill>
                  <a:srgbClr val="002060"/>
                </a:solidFill>
                <a:latin typeface="Times New Roman" pitchFamily="18" charset="0"/>
                <a:cs typeface="Times New Roman" pitchFamily="18" charset="0"/>
              </a:rPr>
              <a:t>.</a:t>
            </a:r>
          </a:p>
          <a:p>
            <a:pPr marL="540000" indent="-540000">
              <a:spcBef>
                <a:spcPts val="1200"/>
              </a:spcBef>
              <a:buClr>
                <a:srgbClr val="0070C0"/>
              </a:buClr>
              <a:buFont typeface="Wingdings" pitchFamily="2" charset="2"/>
              <a:buChar char="v"/>
            </a:pPr>
            <a:r>
              <a:rPr lang="en-US" sz="3600" dirty="0" err="1">
                <a:solidFill>
                  <a:srgbClr val="002060"/>
                </a:solidFill>
                <a:latin typeface="Times New Roman" pitchFamily="18" charset="0"/>
                <a:cs typeface="Times New Roman" pitchFamily="18" charset="0"/>
              </a:rPr>
              <a:t>Biết</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cách</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thay</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đổi</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vị</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trí</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của</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hình</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tranh</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ảnh</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trong</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văn</a:t>
            </a:r>
            <a:r>
              <a:rPr lang="en-US" sz="3600" dirty="0">
                <a:solidFill>
                  <a:srgbClr val="002060"/>
                </a:solidFill>
                <a:latin typeface="Times New Roman" pitchFamily="18" charset="0"/>
                <a:cs typeface="Times New Roman" pitchFamily="18" charset="0"/>
              </a:rPr>
              <a:t> </a:t>
            </a:r>
            <a:r>
              <a:rPr lang="en-US" sz="3600" dirty="0" err="1">
                <a:solidFill>
                  <a:srgbClr val="002060"/>
                </a:solidFill>
                <a:latin typeface="Times New Roman" pitchFamily="18" charset="0"/>
                <a:cs typeface="Times New Roman" pitchFamily="18" charset="0"/>
              </a:rPr>
              <a:t>bản</a:t>
            </a:r>
            <a:r>
              <a:rPr lang="en-US" sz="3600" dirty="0">
                <a:solidFill>
                  <a:srgbClr val="002060"/>
                </a:solidFill>
                <a:latin typeface="Times New Roman" pitchFamily="18" charset="0"/>
                <a:cs typeface="Times New Roman" pitchFamily="18" charset="0"/>
              </a:rPr>
              <a:t>.</a:t>
            </a:r>
          </a:p>
        </p:txBody>
      </p:sp>
      <p:sp>
        <p:nvSpPr>
          <p:cNvPr id="6" name="Rectangle 5"/>
          <p:cNvSpPr/>
          <p:nvPr/>
        </p:nvSpPr>
        <p:spPr>
          <a:xfrm>
            <a:off x="654627" y="1447800"/>
            <a:ext cx="6011006" cy="646331"/>
          </a:xfrm>
          <a:prstGeom prst="rect">
            <a:avLst/>
          </a:prstGeom>
          <a:noFill/>
        </p:spPr>
        <p:txBody>
          <a:bodyPr wrap="none" lIns="91440" tIns="45720" rIns="91440" bIns="45720">
            <a:spAutoFit/>
          </a:bodyPr>
          <a:lstStyle/>
          <a:p>
            <a:pPr marL="571500" indent="-571500" algn="ctr">
              <a:buFont typeface="Wingdings" pitchFamily="2" charset="2"/>
              <a:buChar char="Ø"/>
            </a:pPr>
            <a:r>
              <a:rPr lang="en-US" sz="3600" cap="none" spc="0" dirty="0">
                <a:ln w="10541" cmpd="sng">
                  <a:solidFill>
                    <a:schemeClr val="accent1">
                      <a:shade val="88000"/>
                      <a:satMod val="110000"/>
                    </a:schemeClr>
                  </a:solidFill>
                  <a:prstDash val="solid"/>
                </a:ln>
                <a:solidFill>
                  <a:srgbClr val="002060"/>
                </a:solidFill>
                <a:effectLst/>
              </a:rPr>
              <a:t>MỤC TIÊU CỦA BÀI HỌC</a:t>
            </a:r>
          </a:p>
        </p:txBody>
      </p:sp>
      <p:pic>
        <p:nvPicPr>
          <p:cNvPr id="7" name="Picture 6" descr="POINSET2"/>
          <p:cNvPicPr>
            <a:picLocks noChangeAspect="1" noChangeArrowheads="1"/>
          </p:cNvPicPr>
          <p:nvPr/>
        </p:nvPicPr>
        <p:blipFill>
          <a:blip r:embed="rId3"/>
          <a:srcRect/>
          <a:stretch>
            <a:fillRect/>
          </a:stretch>
        </p:blipFill>
        <p:spPr bwMode="auto">
          <a:xfrm flipV="1">
            <a:off x="0" y="5142695"/>
            <a:ext cx="1447800" cy="1715305"/>
          </a:xfrm>
          <a:prstGeom prst="rect">
            <a:avLst/>
          </a:prstGeom>
          <a:noFill/>
          <a:ln w="9525">
            <a:noFill/>
            <a:miter lim="800000"/>
            <a:headEnd/>
            <a:tailEnd/>
          </a:ln>
        </p:spPr>
      </p:pic>
      <p:pic>
        <p:nvPicPr>
          <p:cNvPr id="8" name="Picture 4" descr="POINSET2"/>
          <p:cNvPicPr>
            <a:picLocks noChangeAspect="1" noChangeArrowheads="1"/>
          </p:cNvPicPr>
          <p:nvPr/>
        </p:nvPicPr>
        <p:blipFill>
          <a:blip r:embed="rId3"/>
          <a:srcRect/>
          <a:stretch>
            <a:fillRect/>
          </a:stretch>
        </p:blipFill>
        <p:spPr bwMode="auto">
          <a:xfrm flipH="1" flipV="1">
            <a:off x="7664721" y="5105400"/>
            <a:ext cx="1479278" cy="1752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27666" y="4613565"/>
            <a:ext cx="2837543" cy="1752600"/>
          </a:xfrm>
          <a:prstGeom prst="rect">
            <a:avLst/>
          </a:prstGeom>
        </p:spPr>
      </p:pic>
      <p:sp>
        <p:nvSpPr>
          <p:cNvPr id="16" name="Rounded Rectangular Callout 15"/>
          <p:cNvSpPr/>
          <p:nvPr/>
        </p:nvSpPr>
        <p:spPr>
          <a:xfrm>
            <a:off x="4648200" y="5181600"/>
            <a:ext cx="990600" cy="1184565"/>
          </a:xfrm>
          <a:prstGeom prst="wedgeRoundRectCallout">
            <a:avLst>
              <a:gd name="adj1" fmla="val 103376"/>
              <a:gd name="adj2" fmla="val 14674"/>
              <a:gd name="adj3" fmla="val 16667"/>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rgbClr val="FF0000"/>
                </a:solidFill>
              </a:rPr>
              <a:t>Ảnh Hạ Long</a:t>
            </a:r>
            <a:endParaRPr lang="vi-VN" b="1">
              <a:solidFill>
                <a:srgbClr val="FF0000"/>
              </a:solidFill>
            </a:endParaRPr>
          </a:p>
        </p:txBody>
      </p:sp>
      <p:sp>
        <p:nvSpPr>
          <p:cNvPr id="18" name="Rectangle 17"/>
          <p:cNvSpPr/>
          <p:nvPr/>
        </p:nvSpPr>
        <p:spPr>
          <a:xfrm>
            <a:off x="1468582" y="526473"/>
            <a:ext cx="2133600" cy="68580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latin typeface="Times New Roman" pitchFamily="18" charset="0"/>
                <a:cs typeface="Times New Roman" pitchFamily="18" charset="0"/>
              </a:rPr>
              <a:t>Văn bản 1</a:t>
            </a:r>
            <a:endParaRPr lang="vi-VN" sz="2400" b="1">
              <a:solidFill>
                <a:srgbClr val="FF0000"/>
              </a:solidFill>
              <a:latin typeface="Times New Roman" pitchFamily="18" charset="0"/>
              <a:cs typeface="Times New Roman" pitchFamily="18" charset="0"/>
            </a:endParaRPr>
          </a:p>
        </p:txBody>
      </p:sp>
      <p:sp>
        <p:nvSpPr>
          <p:cNvPr id="20" name="Rectangle 19"/>
          <p:cNvSpPr/>
          <p:nvPr/>
        </p:nvSpPr>
        <p:spPr>
          <a:xfrm>
            <a:off x="5867400" y="526473"/>
            <a:ext cx="2133600" cy="68580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latin typeface="Times New Roman" pitchFamily="18" charset="0"/>
                <a:cs typeface="Times New Roman" pitchFamily="18" charset="0"/>
              </a:rPr>
              <a:t>Văn bản 2</a:t>
            </a:r>
            <a:endParaRPr lang="vi-VN" sz="2400" b="1">
              <a:solidFill>
                <a:srgbClr val="FF0000"/>
              </a:solidFill>
              <a:latin typeface="Times New Roman" pitchFamily="18" charset="0"/>
              <a:cs typeface="Times New Roman" pitchFamily="18" charset="0"/>
            </a:endParaRPr>
          </a:p>
        </p:txBody>
      </p:sp>
      <p:sp>
        <p:nvSpPr>
          <p:cNvPr id="21" name="Rectangle 20"/>
          <p:cNvSpPr/>
          <p:nvPr/>
        </p:nvSpPr>
        <p:spPr>
          <a:xfrm>
            <a:off x="267524" y="1434608"/>
            <a:ext cx="4114800" cy="3359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1200"/>
              </a:spcBef>
            </a:pPr>
            <a:r>
              <a:rPr lang="en-US" sz="2400" b="1">
                <a:solidFill>
                  <a:srgbClr val="1910C6"/>
                </a:solidFill>
                <a:latin typeface="Times New Roman" pitchFamily="18" charset="0"/>
                <a:cs typeface="Times New Roman" pitchFamily="18" charset="0"/>
              </a:rPr>
              <a:t>VỊNH HẠ LONG</a:t>
            </a:r>
          </a:p>
          <a:p>
            <a:pPr algn="just"/>
            <a:r>
              <a:rPr lang="en-US" sz="2400">
                <a:solidFill>
                  <a:srgbClr val="1910C6"/>
                </a:solidFill>
                <a:latin typeface="Times New Roman" pitchFamily="18" charset="0"/>
                <a:cs typeface="Times New Roman" pitchFamily="18" charset="0"/>
              </a:rPr>
              <a:t>Từ trên cao nhìn xuống, </a:t>
            </a:r>
            <a:r>
              <a:rPr lang="en-US" sz="2400" b="1">
                <a:solidFill>
                  <a:srgbClr val="1910C6"/>
                </a:solidFill>
                <a:latin typeface="Times New Roman" pitchFamily="18" charset="0"/>
                <a:cs typeface="Times New Roman" pitchFamily="18" charset="0"/>
              </a:rPr>
              <a:t>vịnh Hạ Long</a:t>
            </a:r>
            <a:r>
              <a:rPr lang="en-US" sz="2400">
                <a:solidFill>
                  <a:srgbClr val="1910C6"/>
                </a:solidFill>
                <a:latin typeface="Times New Roman" pitchFamily="18" charset="0"/>
                <a:cs typeface="Times New Roman" pitchFamily="18" charset="0"/>
              </a:rPr>
              <a:t> như một bức tranh khổng lồ sống động với hàng ngàn đảo đá.</a:t>
            </a:r>
          </a:p>
          <a:p>
            <a:pPr algn="just"/>
            <a:r>
              <a:rPr lang="en-US" sz="2400" i="1">
                <a:solidFill>
                  <a:srgbClr val="1910C6"/>
                </a:solidFill>
                <a:latin typeface="Times New Roman" pitchFamily="18" charset="0"/>
                <a:cs typeface="Times New Roman" pitchFamily="18" charset="0"/>
              </a:rPr>
              <a:t>Hạ Long có nhiều hang động đẹp, như động Thiên cung, hang Đầu gỗ, hang Trinh nữ, …</a:t>
            </a:r>
            <a:endParaRPr lang="vi-VN" sz="2400">
              <a:solidFill>
                <a:srgbClr val="1910C6"/>
              </a:solidFill>
            </a:endParaRPr>
          </a:p>
        </p:txBody>
      </p:sp>
      <p:sp>
        <p:nvSpPr>
          <p:cNvPr id="27" name="Rectangle 26"/>
          <p:cNvSpPr/>
          <p:nvPr/>
        </p:nvSpPr>
        <p:spPr>
          <a:xfrm>
            <a:off x="4648200" y="1434607"/>
            <a:ext cx="4317010" cy="33590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1200"/>
              </a:spcBef>
            </a:pPr>
            <a:r>
              <a:rPr lang="en-US" sz="2400" b="1">
                <a:solidFill>
                  <a:srgbClr val="1910C6"/>
                </a:solidFill>
                <a:latin typeface="Times New Roman" pitchFamily="18" charset="0"/>
                <a:cs typeface="Times New Roman" pitchFamily="18" charset="0"/>
              </a:rPr>
              <a:t>VỊNH HẠ LONG</a:t>
            </a:r>
          </a:p>
          <a:p>
            <a:pPr algn="just"/>
            <a:r>
              <a:rPr lang="en-US" sz="2400">
                <a:solidFill>
                  <a:srgbClr val="1910C6"/>
                </a:solidFill>
                <a:latin typeface="Times New Roman" pitchFamily="18" charset="0"/>
                <a:cs typeface="Times New Roman" pitchFamily="18" charset="0"/>
              </a:rPr>
              <a:t>Từ trên cao nhìn xuống, </a:t>
            </a:r>
            <a:r>
              <a:rPr lang="en-US" sz="2400" b="1">
                <a:solidFill>
                  <a:srgbClr val="1910C6"/>
                </a:solidFill>
                <a:latin typeface="Times New Roman" pitchFamily="18" charset="0"/>
                <a:cs typeface="Times New Roman" pitchFamily="18" charset="0"/>
              </a:rPr>
              <a:t>vịnh Hạ Long</a:t>
            </a:r>
            <a:r>
              <a:rPr lang="en-US" sz="2400">
                <a:solidFill>
                  <a:srgbClr val="1910C6"/>
                </a:solidFill>
                <a:latin typeface="Times New Roman" pitchFamily="18" charset="0"/>
                <a:cs typeface="Times New Roman" pitchFamily="18" charset="0"/>
              </a:rPr>
              <a:t> như một bức tranh khổng lồ sống động với hàng ngàn đảo đá.</a:t>
            </a:r>
          </a:p>
          <a:p>
            <a:pPr algn="just"/>
            <a:r>
              <a:rPr lang="en-US" sz="2400" i="1">
                <a:solidFill>
                  <a:srgbClr val="1910C6"/>
                </a:solidFill>
                <a:latin typeface="Times New Roman" pitchFamily="18" charset="0"/>
                <a:cs typeface="Times New Roman" pitchFamily="18" charset="0"/>
              </a:rPr>
              <a:t>Hạ Long có nhiều hang động đẹp, như động Thiên cung, hang Đầu gỗ, hang Trinh nữ, …</a:t>
            </a:r>
            <a:endParaRPr lang="vi-VN" sz="2400">
              <a:solidFill>
                <a:srgbClr val="1910C6"/>
              </a:solidFill>
            </a:endParaRPr>
          </a:p>
        </p:txBody>
      </p:sp>
    </p:spTree>
    <p:extLst>
      <p:ext uri="{BB962C8B-B14F-4D97-AF65-F5344CB8AC3E}">
        <p14:creationId xmlns:p14="http://schemas.microsoft.com/office/powerpoint/2010/main" val="2758551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circle(in)">
                                      <p:cBhvr>
                                        <p:cTn id="14" dur="2000"/>
                                        <p:tgtEl>
                                          <p:spTgt spid="21"/>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wheel(1)">
                                      <p:cBhvr>
                                        <p:cTn id="19" dur="2000"/>
                                        <p:tgtEl>
                                          <p:spTgt spid="20"/>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circle(in)">
                                      <p:cBhvr>
                                        <p:cTn id="24" dur="2000"/>
                                        <p:tgtEl>
                                          <p:spTgt spid="27"/>
                                        </p:tgtEl>
                                      </p:cBhvr>
                                    </p:animEffect>
                                  </p:childTnLst>
                                </p:cTn>
                              </p:par>
                              <p:par>
                                <p:cTn id="25" presetID="6" presetClass="entr" presetSubtype="16"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circle(in)">
                                      <p:cBhvr>
                                        <p:cTn id="27" dur="2000"/>
                                        <p:tgtEl>
                                          <p:spTgt spid="13"/>
                                        </p:tgtEl>
                                      </p:cBhvr>
                                    </p:animEffect>
                                  </p:childTnLst>
                                </p:cTn>
                              </p:par>
                              <p:par>
                                <p:cTn id="28" presetID="6" presetClass="entr" presetSubtype="16"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circle(in)">
                                      <p:cBhvr>
                                        <p:cTn id="30"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P spid="20" grpId="0" animBg="1"/>
      <p:bldP spid="21" grpId="0"/>
      <p:bldP spid="2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bwMode="auto">
          <a:xfrm>
            <a:off x="4815348" y="3596692"/>
            <a:ext cx="4038600" cy="779581"/>
          </a:xfrm>
          <a:prstGeom prst="rect">
            <a:avLst/>
          </a:prstGeom>
          <a:noFill/>
        </p:spPr>
        <p:txBody>
          <a:bodyPr wrap="square" lIns="40522" tIns="20261" rIns="40522" bIns="20261">
            <a:spAutoFit/>
          </a:bodyPr>
          <a:lstStyle/>
          <a:p>
            <a:pPr algn="just">
              <a:defRPr/>
            </a:pPr>
            <a:r>
              <a:rPr lang="en-US" sz="2400" u="sng" dirty="0" err="1">
                <a:solidFill>
                  <a:srgbClr val="1910C6"/>
                </a:solidFill>
                <a:latin typeface="Times New Roman" pitchFamily="18" charset="0"/>
                <a:cs typeface="Times New Roman" pitchFamily="18" charset="0"/>
              </a:rPr>
              <a:t>Bước</a:t>
            </a:r>
            <a:r>
              <a:rPr lang="en-US" sz="2400" u="sng" dirty="0">
                <a:solidFill>
                  <a:srgbClr val="1910C6"/>
                </a:solidFill>
                <a:latin typeface="Times New Roman" pitchFamily="18" charset="0"/>
                <a:cs typeface="Times New Roman" pitchFamily="18" charset="0"/>
              </a:rPr>
              <a:t> 2</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Nháy</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chuột</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vào</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hình</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muốn</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chèn</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trong</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danh</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sách</a:t>
            </a:r>
            <a:endParaRPr lang="en-US" sz="2400" dirty="0">
              <a:solidFill>
                <a:srgbClr val="1910C6"/>
              </a:solidFill>
              <a:latin typeface="Times New Roman" pitchFamily="18" charset="0"/>
              <a:cs typeface="Times New Roman" pitchFamily="18" charset="0"/>
            </a:endParaRPr>
          </a:p>
        </p:txBody>
      </p:sp>
      <p:sp>
        <p:nvSpPr>
          <p:cNvPr id="10" name="TextBox 9"/>
          <p:cNvSpPr txBox="1"/>
          <p:nvPr/>
        </p:nvSpPr>
        <p:spPr bwMode="auto">
          <a:xfrm>
            <a:off x="5043949" y="2171281"/>
            <a:ext cx="3596147" cy="779581"/>
          </a:xfrm>
          <a:prstGeom prst="rect">
            <a:avLst/>
          </a:prstGeom>
          <a:noFill/>
        </p:spPr>
        <p:txBody>
          <a:bodyPr wrap="square" lIns="40522" tIns="20261" rIns="40522" bIns="20261">
            <a:spAutoFit/>
          </a:bodyPr>
          <a:lstStyle/>
          <a:p>
            <a:pPr marL="227937" indent="-227937">
              <a:defRPr/>
            </a:pPr>
            <a:r>
              <a:rPr lang="en-US" sz="2400" u="sng" dirty="0" err="1">
                <a:solidFill>
                  <a:srgbClr val="1910C6"/>
                </a:solidFill>
                <a:latin typeface="Times New Roman" pitchFamily="18" charset="0"/>
                <a:cs typeface="Times New Roman" pitchFamily="18" charset="0"/>
              </a:rPr>
              <a:t>Bước</a:t>
            </a:r>
            <a:r>
              <a:rPr lang="en-US" sz="2400" u="sng" dirty="0">
                <a:solidFill>
                  <a:srgbClr val="1910C6"/>
                </a:solidFill>
                <a:latin typeface="Times New Roman" pitchFamily="18" charset="0"/>
                <a:cs typeface="Times New Roman" pitchFamily="18" charset="0"/>
              </a:rPr>
              <a:t> 1</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Trong</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thẻ</a:t>
            </a:r>
            <a:r>
              <a:rPr lang="en-US" sz="2400" dirty="0">
                <a:solidFill>
                  <a:srgbClr val="1910C6"/>
                </a:solidFill>
                <a:latin typeface="Times New Roman" pitchFamily="18" charset="0"/>
                <a:cs typeface="Times New Roman" pitchFamily="18" charset="0"/>
              </a:rPr>
              <a:t> </a:t>
            </a:r>
            <a:r>
              <a:rPr lang="en-US" sz="2400" dirty="0">
                <a:solidFill>
                  <a:srgbClr val="FF0000"/>
                </a:solidFill>
                <a:latin typeface="Times New Roman" pitchFamily="18" charset="0"/>
                <a:cs typeface="Times New Roman" pitchFamily="18" charset="0"/>
              </a:rPr>
              <a:t>Insert</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chọn</a:t>
            </a:r>
            <a:r>
              <a:rPr lang="en-US" sz="2400" dirty="0">
                <a:solidFill>
                  <a:srgbClr val="1910C6"/>
                </a:solidFill>
                <a:latin typeface="Times New Roman" pitchFamily="18" charset="0"/>
                <a:cs typeface="Times New Roman" pitchFamily="18" charset="0"/>
              </a:rPr>
              <a:t> </a:t>
            </a:r>
            <a:endParaRPr lang="en-US" sz="2000" dirty="0">
              <a:solidFill>
                <a:srgbClr val="1910C6"/>
              </a:solidFill>
              <a:latin typeface="Times New Roman" pitchFamily="18" charset="0"/>
              <a:cs typeface="Times New Roman" pitchFamily="18" charset="0"/>
            </a:endParaRPr>
          </a:p>
        </p:txBody>
      </p:sp>
      <p:sp>
        <p:nvSpPr>
          <p:cNvPr id="11" name="TextBox 10"/>
          <p:cNvSpPr txBox="1"/>
          <p:nvPr/>
        </p:nvSpPr>
        <p:spPr bwMode="auto">
          <a:xfrm>
            <a:off x="4522726" y="4897735"/>
            <a:ext cx="4360717" cy="1518245"/>
          </a:xfrm>
          <a:prstGeom prst="rect">
            <a:avLst/>
          </a:prstGeom>
          <a:noFill/>
        </p:spPr>
        <p:txBody>
          <a:bodyPr wrap="square" lIns="40522" tIns="20261" rIns="40522" bIns="20261">
            <a:spAutoFit/>
          </a:bodyPr>
          <a:lstStyle/>
          <a:p>
            <a:pPr indent="-227937">
              <a:defRPr/>
            </a:pPr>
            <a:r>
              <a:rPr lang="en-US" sz="2400" u="sng" dirty="0">
                <a:solidFill>
                  <a:srgbClr val="1910C6"/>
                </a:solidFill>
                <a:latin typeface="Times New Roman" pitchFamily="18" charset="0"/>
                <a:cs typeface="Times New Roman" pitchFamily="18" charset="0"/>
              </a:rPr>
              <a:t>Bước 3</a:t>
            </a:r>
            <a:r>
              <a:rPr lang="en-US" sz="2400" dirty="0">
                <a:solidFill>
                  <a:srgbClr val="1910C6"/>
                </a:solidFill>
                <a:latin typeface="Times New Roman" pitchFamily="18" charset="0"/>
                <a:cs typeface="Times New Roman" pitchFamily="18" charset="0"/>
              </a:rPr>
              <a:t>: Di chuyển con trỏ chuột và trang soạn thảo, con trỏ chuột </a:t>
            </a:r>
            <a:r>
              <a:rPr lang="en-US" sz="2400" dirty="0" err="1">
                <a:solidFill>
                  <a:srgbClr val="1910C6"/>
                </a:solidFill>
                <a:latin typeface="Times New Roman" pitchFamily="18" charset="0"/>
                <a:cs typeface="Times New Roman" pitchFamily="18" charset="0"/>
              </a:rPr>
              <a:t>chuyển</a:t>
            </a:r>
            <a:r>
              <a:rPr lang="en-US" sz="2400" dirty="0">
                <a:solidFill>
                  <a:srgbClr val="1910C6"/>
                </a:solidFill>
                <a:latin typeface="Times New Roman" pitchFamily="18" charset="0"/>
                <a:cs typeface="Times New Roman" pitchFamily="18" charset="0"/>
              </a:rPr>
              <a:t> </a:t>
            </a:r>
            <a:r>
              <a:rPr lang="en-US" sz="2400" dirty="0" err="1">
                <a:solidFill>
                  <a:srgbClr val="1910C6"/>
                </a:solidFill>
                <a:latin typeface="Times New Roman" pitchFamily="18" charset="0"/>
                <a:cs typeface="Times New Roman" pitchFamily="18" charset="0"/>
              </a:rPr>
              <a:t>thành</a:t>
            </a:r>
            <a:r>
              <a:rPr lang="en-US" sz="2400" dirty="0">
                <a:solidFill>
                  <a:srgbClr val="1910C6"/>
                </a:solidFill>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sym typeface="Symbol"/>
              </a:rPr>
              <a:t></a:t>
            </a:r>
            <a:r>
              <a:rPr lang="en-US" sz="2400" dirty="0">
                <a:solidFill>
                  <a:srgbClr val="1910C6"/>
                </a:solidFill>
                <a:latin typeface="Times New Roman" pitchFamily="18" charset="0"/>
                <a:cs typeface="Times New Roman" pitchFamily="18" charset="0"/>
              </a:rPr>
              <a:t>, nháy chuột lên vị trí muốn chèn để chèn hình.</a:t>
            </a:r>
          </a:p>
        </p:txBody>
      </p:sp>
      <p:pic>
        <p:nvPicPr>
          <p:cNvPr id="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098" y="5003679"/>
            <a:ext cx="1497013"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886" y="2336678"/>
            <a:ext cx="4437062" cy="1348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898" y="3784479"/>
            <a:ext cx="4038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Elbow Connector 17"/>
          <p:cNvCxnSpPr/>
          <p:nvPr/>
        </p:nvCxnSpPr>
        <p:spPr>
          <a:xfrm rot="10800000" flipV="1">
            <a:off x="1494298" y="3936879"/>
            <a:ext cx="3321050" cy="381000"/>
          </a:xfrm>
          <a:prstGeom prst="bentConnector3">
            <a:avLst>
              <a:gd name="adj1" fmla="val 94637"/>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Elbow Connector 18"/>
          <p:cNvCxnSpPr>
            <a:endCxn id="12" idx="3"/>
          </p:cNvCxnSpPr>
          <p:nvPr/>
        </p:nvCxnSpPr>
        <p:spPr>
          <a:xfrm rot="10800000" flipV="1">
            <a:off x="2534112" y="5232278"/>
            <a:ext cx="1959119" cy="561976"/>
          </a:xfrm>
          <a:prstGeom prst="bentConnector3">
            <a:avLst>
              <a:gd name="adj1" fmla="val 50000"/>
            </a:avLst>
          </a:prstGeom>
          <a:ln w="28575">
            <a:solidFill>
              <a:srgbClr val="9933FF"/>
            </a:solidFill>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flipH="1">
            <a:off x="3367549" y="2521852"/>
            <a:ext cx="1676400" cy="255417"/>
          </a:xfrm>
          <a:prstGeom prst="straightConnector1">
            <a:avLst/>
          </a:prstGeom>
          <a:ln w="28575">
            <a:solidFill>
              <a:srgbClr val="FF0000"/>
            </a:solidFill>
            <a:tailEnd type="arrow"/>
          </a:ln>
        </p:spPr>
        <p:style>
          <a:lnRef idx="3">
            <a:schemeClr val="accent2"/>
          </a:lnRef>
          <a:fillRef idx="0">
            <a:schemeClr val="accent2"/>
          </a:fillRef>
          <a:effectRef idx="2">
            <a:schemeClr val="accent2"/>
          </a:effectRef>
          <a:fontRef idx="minor">
            <a:schemeClr val="tx1"/>
          </a:fontRef>
        </p:style>
      </p:cxnSp>
      <p:sp>
        <p:nvSpPr>
          <p:cNvPr id="14" name="TextBox 1"/>
          <p:cNvSpPr txBox="1">
            <a:spLocks noChangeArrowheads="1"/>
          </p:cNvSpPr>
          <p:nvPr/>
        </p:nvSpPr>
        <p:spPr bwMode="auto">
          <a:xfrm>
            <a:off x="228600" y="152400"/>
            <a:ext cx="527555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vi-VN" sz="3200" b="1" dirty="0">
                <a:solidFill>
                  <a:srgbClr val="002060"/>
                </a:solidFill>
                <a:latin typeface="Times New Roman" pitchFamily="18" charset="0"/>
                <a:cs typeface="Times New Roman" pitchFamily="18" charset="0"/>
              </a:rPr>
              <a:t>A. </a:t>
            </a:r>
            <a:r>
              <a:rPr lang="en-US" altLang="vi-VN" sz="3200" b="1" dirty="0" err="1">
                <a:solidFill>
                  <a:srgbClr val="002060"/>
                </a:solidFill>
                <a:latin typeface="Times New Roman" pitchFamily="18" charset="0"/>
                <a:cs typeface="Times New Roman" pitchFamily="18" charset="0"/>
              </a:rPr>
              <a:t>Hoạt</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động</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cơ</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bản</a:t>
            </a:r>
            <a:endParaRPr lang="vi-VN" altLang="vi-VN" sz="3200" b="1" dirty="0">
              <a:solidFill>
                <a:srgbClr val="002060"/>
              </a:solidFill>
              <a:latin typeface="Times New Roman" pitchFamily="18" charset="0"/>
              <a:cs typeface="Times New Roman" pitchFamily="18" charset="0"/>
            </a:endParaRPr>
          </a:p>
        </p:txBody>
      </p:sp>
      <p:sp>
        <p:nvSpPr>
          <p:cNvPr id="15" name="TextBox 5"/>
          <p:cNvSpPr txBox="1">
            <a:spLocks noChangeArrowheads="1"/>
          </p:cNvSpPr>
          <p:nvPr/>
        </p:nvSpPr>
        <p:spPr bwMode="auto">
          <a:xfrm>
            <a:off x="381000" y="685800"/>
            <a:ext cx="571500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vi-VN" sz="3000" b="1" dirty="0">
                <a:solidFill>
                  <a:srgbClr val="FF0000"/>
                </a:solidFill>
                <a:latin typeface="Times New Roman" pitchFamily="18" charset="0"/>
                <a:cs typeface="Times New Roman" pitchFamily="18" charset="0"/>
              </a:rPr>
              <a:t>1. </a:t>
            </a:r>
            <a:r>
              <a:rPr lang="en-US" altLang="vi-VN" sz="3000" b="1" dirty="0" err="1">
                <a:solidFill>
                  <a:srgbClr val="FF0000"/>
                </a:solidFill>
                <a:latin typeface="Times New Roman" pitchFamily="18" charset="0"/>
                <a:cs typeface="Times New Roman" pitchFamily="18" charset="0"/>
              </a:rPr>
              <a:t>Chèn</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hình</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vào</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văn</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bản</a:t>
            </a:r>
            <a:endParaRPr lang="vi-VN" altLang="vi-VN" sz="3000" b="1" dirty="0">
              <a:solidFill>
                <a:srgbClr val="FF0000"/>
              </a:solidFill>
              <a:latin typeface="Times New Roman" pitchFamily="18" charset="0"/>
              <a:cs typeface="Times New Roman" pitchFamily="18" charset="0"/>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37009" y="2642823"/>
            <a:ext cx="738647" cy="649145"/>
          </a:xfrm>
          <a:prstGeom prst="rect">
            <a:avLst/>
          </a:prstGeom>
        </p:spPr>
      </p:pic>
      <p:sp>
        <p:nvSpPr>
          <p:cNvPr id="16" name="TextBox 1"/>
          <p:cNvSpPr txBox="1">
            <a:spLocks noChangeArrowheads="1"/>
          </p:cNvSpPr>
          <p:nvPr/>
        </p:nvSpPr>
        <p:spPr bwMode="auto">
          <a:xfrm>
            <a:off x="410496" y="1179493"/>
            <a:ext cx="82296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vi-VN" sz="2800" dirty="0" err="1">
                <a:solidFill>
                  <a:srgbClr val="002060"/>
                </a:solidFill>
                <a:latin typeface="Times New Roman" pitchFamily="18" charset="0"/>
                <a:cs typeface="Times New Roman" pitchFamily="18" charset="0"/>
              </a:rPr>
              <a:t>Đọc</a:t>
            </a:r>
            <a:r>
              <a:rPr lang="en-US" altLang="vi-VN" sz="2800" dirty="0">
                <a:solidFill>
                  <a:srgbClr val="002060"/>
                </a:solidFill>
                <a:latin typeface="Times New Roman" pitchFamily="18" charset="0"/>
                <a:cs typeface="Times New Roman" pitchFamily="18" charset="0"/>
              </a:rPr>
              <a:t> </a:t>
            </a:r>
            <a:r>
              <a:rPr lang="en-US" altLang="vi-VN" sz="2800" dirty="0" err="1">
                <a:solidFill>
                  <a:srgbClr val="002060"/>
                </a:solidFill>
                <a:latin typeface="Times New Roman" pitchFamily="18" charset="0"/>
                <a:cs typeface="Times New Roman" pitchFamily="18" charset="0"/>
              </a:rPr>
              <a:t>nội</a:t>
            </a:r>
            <a:r>
              <a:rPr lang="en-US" altLang="vi-VN" sz="2800" dirty="0">
                <a:solidFill>
                  <a:srgbClr val="002060"/>
                </a:solidFill>
                <a:latin typeface="Times New Roman" pitchFamily="18" charset="0"/>
                <a:cs typeface="Times New Roman" pitchFamily="18" charset="0"/>
              </a:rPr>
              <a:t> dung SGK </a:t>
            </a:r>
            <a:r>
              <a:rPr lang="en-US" altLang="vi-VN" sz="2800" dirty="0" err="1">
                <a:solidFill>
                  <a:srgbClr val="002060"/>
                </a:solidFill>
                <a:latin typeface="Times New Roman" pitchFamily="18" charset="0"/>
                <a:cs typeface="Times New Roman" pitchFamily="18" charset="0"/>
              </a:rPr>
              <a:t>trang</a:t>
            </a:r>
            <a:r>
              <a:rPr lang="en-US" altLang="vi-VN" sz="2800" dirty="0">
                <a:solidFill>
                  <a:srgbClr val="002060"/>
                </a:solidFill>
                <a:latin typeface="Times New Roman" pitchFamily="18" charset="0"/>
                <a:cs typeface="Times New Roman" pitchFamily="18" charset="0"/>
              </a:rPr>
              <a:t> 81 </a:t>
            </a:r>
            <a:r>
              <a:rPr lang="en-US" altLang="vi-VN" sz="2800" dirty="0" err="1">
                <a:solidFill>
                  <a:srgbClr val="002060"/>
                </a:solidFill>
                <a:latin typeface="Times New Roman" pitchFamily="18" charset="0"/>
                <a:cs typeface="Times New Roman" pitchFamily="18" charset="0"/>
              </a:rPr>
              <a:t>và</a:t>
            </a:r>
            <a:r>
              <a:rPr lang="en-US" altLang="vi-VN" sz="2800" dirty="0">
                <a:solidFill>
                  <a:srgbClr val="002060"/>
                </a:solidFill>
                <a:latin typeface="Times New Roman" pitchFamily="18" charset="0"/>
                <a:cs typeface="Times New Roman" pitchFamily="18" charset="0"/>
              </a:rPr>
              <a:t> </a:t>
            </a:r>
            <a:r>
              <a:rPr lang="en-US" altLang="vi-VN" sz="2800" dirty="0" err="1">
                <a:solidFill>
                  <a:srgbClr val="002060"/>
                </a:solidFill>
                <a:latin typeface="Times New Roman" pitchFamily="18" charset="0"/>
                <a:cs typeface="Times New Roman" pitchFamily="18" charset="0"/>
              </a:rPr>
              <a:t>nêu</a:t>
            </a:r>
            <a:r>
              <a:rPr lang="en-US" altLang="vi-VN" sz="2800" dirty="0">
                <a:solidFill>
                  <a:srgbClr val="002060"/>
                </a:solidFill>
                <a:latin typeface="Times New Roman" pitchFamily="18" charset="0"/>
                <a:cs typeface="Times New Roman" pitchFamily="18" charset="0"/>
              </a:rPr>
              <a:t> </a:t>
            </a:r>
            <a:r>
              <a:rPr lang="en-US" altLang="vi-VN" sz="2800" dirty="0" err="1">
                <a:solidFill>
                  <a:srgbClr val="002060"/>
                </a:solidFill>
                <a:latin typeface="Times New Roman" pitchFamily="18" charset="0"/>
                <a:cs typeface="Times New Roman" pitchFamily="18" charset="0"/>
              </a:rPr>
              <a:t>các</a:t>
            </a:r>
            <a:r>
              <a:rPr lang="en-US" altLang="vi-VN" sz="2800" dirty="0">
                <a:solidFill>
                  <a:srgbClr val="002060"/>
                </a:solidFill>
                <a:latin typeface="Times New Roman" pitchFamily="18" charset="0"/>
                <a:cs typeface="Times New Roman" pitchFamily="18" charset="0"/>
              </a:rPr>
              <a:t> </a:t>
            </a:r>
            <a:r>
              <a:rPr lang="en-US" altLang="vi-VN" sz="2800" dirty="0" err="1">
                <a:solidFill>
                  <a:srgbClr val="002060"/>
                </a:solidFill>
                <a:latin typeface="Times New Roman" pitchFamily="18" charset="0"/>
                <a:cs typeface="Times New Roman" pitchFamily="18" charset="0"/>
              </a:rPr>
              <a:t>bước</a:t>
            </a:r>
            <a:r>
              <a:rPr lang="en-US" altLang="vi-VN" sz="2800" dirty="0">
                <a:solidFill>
                  <a:srgbClr val="002060"/>
                </a:solidFill>
                <a:latin typeface="Times New Roman" pitchFamily="18" charset="0"/>
                <a:cs typeface="Times New Roman" pitchFamily="18" charset="0"/>
              </a:rPr>
              <a:t> </a:t>
            </a:r>
            <a:r>
              <a:rPr lang="en-US" altLang="vi-VN" sz="2800" dirty="0" err="1">
                <a:solidFill>
                  <a:srgbClr val="002060"/>
                </a:solidFill>
                <a:latin typeface="Times New Roman" pitchFamily="18" charset="0"/>
                <a:cs typeface="Times New Roman" pitchFamily="18" charset="0"/>
              </a:rPr>
              <a:t>chèn</a:t>
            </a:r>
            <a:r>
              <a:rPr lang="en-US" altLang="vi-VN" sz="2800" dirty="0">
                <a:solidFill>
                  <a:srgbClr val="002060"/>
                </a:solidFill>
                <a:latin typeface="Times New Roman" pitchFamily="18" charset="0"/>
                <a:cs typeface="Times New Roman" pitchFamily="18" charset="0"/>
              </a:rPr>
              <a:t> </a:t>
            </a:r>
            <a:r>
              <a:rPr lang="en-US" altLang="vi-VN" sz="2800" dirty="0" err="1">
                <a:solidFill>
                  <a:srgbClr val="002060"/>
                </a:solidFill>
                <a:latin typeface="Times New Roman" pitchFamily="18" charset="0"/>
                <a:cs typeface="Times New Roman" pitchFamily="18" charset="0"/>
              </a:rPr>
              <a:t>hình</a:t>
            </a:r>
            <a:r>
              <a:rPr lang="en-US" altLang="vi-VN" sz="2800" dirty="0">
                <a:solidFill>
                  <a:srgbClr val="002060"/>
                </a:solidFill>
                <a:latin typeface="Times New Roman" pitchFamily="18" charset="0"/>
                <a:cs typeface="Times New Roman" pitchFamily="18" charset="0"/>
              </a:rPr>
              <a:t> </a:t>
            </a:r>
            <a:r>
              <a:rPr lang="en-US" altLang="vi-VN" sz="2800" dirty="0" err="1">
                <a:solidFill>
                  <a:srgbClr val="002060"/>
                </a:solidFill>
                <a:latin typeface="Times New Roman" pitchFamily="18" charset="0"/>
                <a:cs typeface="Times New Roman" pitchFamily="18" charset="0"/>
              </a:rPr>
              <a:t>vào</a:t>
            </a:r>
            <a:r>
              <a:rPr lang="en-US" altLang="vi-VN" sz="2800" dirty="0">
                <a:solidFill>
                  <a:srgbClr val="002060"/>
                </a:solidFill>
                <a:latin typeface="Times New Roman" pitchFamily="18" charset="0"/>
                <a:cs typeface="Times New Roman" pitchFamily="18" charset="0"/>
              </a:rPr>
              <a:t> </a:t>
            </a:r>
            <a:r>
              <a:rPr lang="en-US" altLang="vi-VN" sz="2800" dirty="0" err="1">
                <a:solidFill>
                  <a:srgbClr val="002060"/>
                </a:solidFill>
                <a:latin typeface="Times New Roman" pitchFamily="18" charset="0"/>
                <a:cs typeface="Times New Roman" pitchFamily="18" charset="0"/>
              </a:rPr>
              <a:t>văn</a:t>
            </a:r>
            <a:r>
              <a:rPr lang="en-US" altLang="vi-VN" sz="2800" dirty="0">
                <a:solidFill>
                  <a:srgbClr val="002060"/>
                </a:solidFill>
                <a:latin typeface="Times New Roman" pitchFamily="18" charset="0"/>
                <a:cs typeface="Times New Roman" pitchFamily="18" charset="0"/>
              </a:rPr>
              <a:t> </a:t>
            </a:r>
            <a:r>
              <a:rPr lang="en-US" altLang="vi-VN" sz="2800" dirty="0" err="1">
                <a:solidFill>
                  <a:srgbClr val="002060"/>
                </a:solidFill>
                <a:latin typeface="Times New Roman" pitchFamily="18" charset="0"/>
                <a:cs typeface="Times New Roman" pitchFamily="18" charset="0"/>
              </a:rPr>
              <a:t>bản</a:t>
            </a:r>
            <a:r>
              <a:rPr lang="en-US" altLang="vi-VN" sz="2800" dirty="0">
                <a:solidFill>
                  <a:srgbClr val="002060"/>
                </a:solidFill>
                <a:latin typeface="Times New Roman" pitchFamily="18" charset="0"/>
                <a:cs typeface="Times New Roman" pitchFamily="18" charset="0"/>
              </a:rPr>
              <a:t>?</a:t>
            </a:r>
            <a:endParaRPr lang="vi-VN" altLang="vi-VN" sz="28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046258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heel(1)">
                                      <p:cBhvr>
                                        <p:cTn id="19" dur="2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circle(in)">
                                      <p:cBhvr>
                                        <p:cTn id="24" dur="20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fade">
                                      <p:cBhvr>
                                        <p:cTn id="29" dur="1000"/>
                                        <p:tgtEl>
                                          <p:spTgt spid="17"/>
                                        </p:tgtEl>
                                      </p:cBhvr>
                                    </p:animEffect>
                                    <p:anim calcmode="lin" valueType="num">
                                      <p:cBhvr>
                                        <p:cTn id="30" dur="1000" fill="hold"/>
                                        <p:tgtEl>
                                          <p:spTgt spid="17"/>
                                        </p:tgtEl>
                                        <p:attrNameLst>
                                          <p:attrName>ppt_x</p:attrName>
                                        </p:attrNameLst>
                                      </p:cBhvr>
                                      <p:tavLst>
                                        <p:tav tm="0">
                                          <p:val>
                                            <p:strVal val="#ppt_x"/>
                                          </p:val>
                                        </p:tav>
                                        <p:tav tm="100000">
                                          <p:val>
                                            <p:strVal val="#ppt_x"/>
                                          </p:val>
                                        </p:tav>
                                      </p:tavLst>
                                    </p:anim>
                                    <p:anim calcmode="lin" valueType="num">
                                      <p:cBhvr>
                                        <p:cTn id="31"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p:cTn id="36" dur="500" fill="hold"/>
                                        <p:tgtEl>
                                          <p:spTgt spid="7"/>
                                        </p:tgtEl>
                                        <p:attrNameLst>
                                          <p:attrName>ppt_w</p:attrName>
                                        </p:attrNameLst>
                                      </p:cBhvr>
                                      <p:tavLst>
                                        <p:tav tm="0">
                                          <p:val>
                                            <p:fltVal val="0"/>
                                          </p:val>
                                        </p:tav>
                                        <p:tav tm="100000">
                                          <p:val>
                                            <p:strVal val="#ppt_w"/>
                                          </p:val>
                                        </p:tav>
                                      </p:tavLst>
                                    </p:anim>
                                    <p:anim calcmode="lin" valueType="num">
                                      <p:cBhvr>
                                        <p:cTn id="37" dur="500" fill="hold"/>
                                        <p:tgtEl>
                                          <p:spTgt spid="7"/>
                                        </p:tgtEl>
                                        <p:attrNameLst>
                                          <p:attrName>ppt_h</p:attrName>
                                        </p:attrNameLst>
                                      </p:cBhvr>
                                      <p:tavLst>
                                        <p:tav tm="0">
                                          <p:val>
                                            <p:fltVal val="0"/>
                                          </p:val>
                                        </p:tav>
                                        <p:tav tm="100000">
                                          <p:val>
                                            <p:strVal val="#ppt_h"/>
                                          </p:val>
                                        </p:tav>
                                      </p:tavLst>
                                    </p:anim>
                                    <p:animEffect transition="in" filter="fade">
                                      <p:cBhvr>
                                        <p:cTn id="38" dur="5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1+#ppt_w/2"/>
                                          </p:val>
                                        </p:tav>
                                        <p:tav tm="100000">
                                          <p:val>
                                            <p:strVal val="#ppt_x"/>
                                          </p:val>
                                        </p:tav>
                                      </p:tavLst>
                                    </p:anim>
                                    <p:anim calcmode="lin" valueType="num">
                                      <p:cBhvr additive="base">
                                        <p:cTn id="44"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wipe(down)">
                                      <p:cBhvr>
                                        <p:cTn id="55" dur="500"/>
                                        <p:tgtEl>
                                          <p:spTgt spid="19"/>
                                        </p:tgtEl>
                                      </p:cBhvr>
                                    </p:animEffect>
                                  </p:childTnLst>
                                </p:cTn>
                              </p:par>
                              <p:par>
                                <p:cTn id="56" presetID="22" presetClass="entr" presetSubtype="4" fill="hold" nodeType="with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wipe(down)">
                                      <p:cBhvr>
                                        <p:cTn id="58" dur="500"/>
                                        <p:tgtEl>
                                          <p:spTgt spid="1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wipe(down)">
                                      <p:cBhvr>
                                        <p:cTn id="6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1"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2300748"/>
            <a:ext cx="7686400" cy="1077218"/>
          </a:xfrm>
          <a:prstGeom prst="rect">
            <a:avLst/>
          </a:prstGeom>
          <a:noFill/>
        </p:spPr>
        <p:txBody>
          <a:bodyPr wrap="none" rtlCol="0">
            <a:spAutoFit/>
          </a:bodyPr>
          <a:lstStyle/>
          <a:p>
            <a:r>
              <a:rPr lang="en-US" sz="3200" dirty="0"/>
              <a:t>Minh </a:t>
            </a:r>
            <a:r>
              <a:rPr lang="en-US" sz="3200" dirty="0" err="1"/>
              <a:t>họa</a:t>
            </a:r>
            <a:r>
              <a:rPr lang="en-US" sz="3200" dirty="0"/>
              <a:t> </a:t>
            </a:r>
            <a:r>
              <a:rPr lang="en-US" sz="3200" dirty="0" err="1"/>
              <a:t>trên</a:t>
            </a:r>
            <a:r>
              <a:rPr lang="en-US" sz="3200" dirty="0"/>
              <a:t> </a:t>
            </a:r>
            <a:r>
              <a:rPr lang="en-US" sz="3200" dirty="0" err="1"/>
              <a:t>phần</a:t>
            </a:r>
            <a:r>
              <a:rPr lang="en-US" sz="3200" dirty="0"/>
              <a:t> </a:t>
            </a:r>
            <a:r>
              <a:rPr lang="en-US" sz="3200" dirty="0" err="1"/>
              <a:t>mềm</a:t>
            </a:r>
            <a:r>
              <a:rPr lang="en-US" sz="3200" dirty="0"/>
              <a:t> Word </a:t>
            </a:r>
            <a:r>
              <a:rPr lang="en-US" sz="3200" dirty="0" err="1"/>
              <a:t>bằng</a:t>
            </a:r>
            <a:r>
              <a:rPr lang="en-US" sz="3200" dirty="0"/>
              <a:t> </a:t>
            </a:r>
            <a:r>
              <a:rPr lang="en-US" sz="3200" dirty="0" err="1"/>
              <a:t>cách</a:t>
            </a:r>
            <a:endParaRPr lang="en-US" sz="3200" dirty="0"/>
          </a:p>
          <a:p>
            <a:r>
              <a:rPr lang="en-US" sz="3200" dirty="0"/>
              <a:t> </a:t>
            </a:r>
            <a:r>
              <a:rPr lang="en-US" sz="3200" dirty="0" err="1"/>
              <a:t>vẽ</a:t>
            </a:r>
            <a:r>
              <a:rPr lang="en-US" sz="3200" dirty="0"/>
              <a:t> </a:t>
            </a:r>
            <a:r>
              <a:rPr lang="en-US" sz="3200" dirty="0" err="1"/>
              <a:t>khoảng</a:t>
            </a:r>
            <a:r>
              <a:rPr lang="en-US" sz="3200" dirty="0"/>
              <a:t> 4 </a:t>
            </a:r>
            <a:r>
              <a:rPr lang="en-US" sz="3200" dirty="0" err="1"/>
              <a:t>hình</a:t>
            </a:r>
            <a:r>
              <a:rPr lang="en-US" sz="3200" dirty="0"/>
              <a:t> </a:t>
            </a:r>
            <a:r>
              <a:rPr lang="en-US" sz="3200" dirty="0" err="1"/>
              <a:t>cơ</a:t>
            </a:r>
            <a:r>
              <a:rPr lang="en-US" sz="3200" dirty="0"/>
              <a:t> </a:t>
            </a:r>
            <a:r>
              <a:rPr lang="en-US" sz="3200" dirty="0" err="1"/>
              <a:t>bản</a:t>
            </a:r>
            <a:endParaRPr lang="en-US" sz="3200" dirty="0"/>
          </a:p>
        </p:txBody>
      </p:sp>
    </p:spTree>
    <p:extLst>
      <p:ext uri="{BB962C8B-B14F-4D97-AF65-F5344CB8AC3E}">
        <p14:creationId xmlns:p14="http://schemas.microsoft.com/office/powerpoint/2010/main" val="2429424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TextBox 5"/>
          <p:cNvSpPr txBox="1">
            <a:spLocks noChangeArrowheads="1"/>
          </p:cNvSpPr>
          <p:nvPr/>
        </p:nvSpPr>
        <p:spPr bwMode="auto">
          <a:xfrm>
            <a:off x="457200" y="1182469"/>
            <a:ext cx="8229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vi-VN" sz="3000" b="1" dirty="0">
                <a:solidFill>
                  <a:srgbClr val="FF0000"/>
                </a:solidFill>
                <a:latin typeface="Times New Roman" pitchFamily="18" charset="0"/>
                <a:cs typeface="Times New Roman" pitchFamily="18" charset="0"/>
              </a:rPr>
              <a:t>2. </a:t>
            </a:r>
            <a:r>
              <a:rPr lang="en-US" altLang="vi-VN" sz="3000" b="1" dirty="0" err="1">
                <a:solidFill>
                  <a:srgbClr val="FF0000"/>
                </a:solidFill>
                <a:latin typeface="Times New Roman" pitchFamily="18" charset="0"/>
                <a:cs typeface="Times New Roman" pitchFamily="18" charset="0"/>
              </a:rPr>
              <a:t>Thay</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đổi</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vị</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trí</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của</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hình</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trong</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văn</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bản</a:t>
            </a:r>
            <a:endParaRPr lang="vi-VN" altLang="vi-VN" sz="3000" b="1" dirty="0">
              <a:solidFill>
                <a:srgbClr val="FF0000"/>
              </a:solidFill>
              <a:latin typeface="Times New Roman" pitchFamily="18" charset="0"/>
              <a:cs typeface="Times New Roman" pitchFamily="18" charset="0"/>
            </a:endParaRPr>
          </a:p>
        </p:txBody>
      </p:sp>
      <p:sp>
        <p:nvSpPr>
          <p:cNvPr id="7" name="TextBox 1"/>
          <p:cNvSpPr txBox="1">
            <a:spLocks noChangeArrowheads="1"/>
          </p:cNvSpPr>
          <p:nvPr/>
        </p:nvSpPr>
        <p:spPr bwMode="auto">
          <a:xfrm>
            <a:off x="338144" y="565740"/>
            <a:ext cx="527555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vi-VN" sz="3200" b="1" dirty="0">
                <a:solidFill>
                  <a:srgbClr val="002060"/>
                </a:solidFill>
                <a:latin typeface="Times New Roman" pitchFamily="18" charset="0"/>
                <a:cs typeface="Times New Roman" pitchFamily="18" charset="0"/>
              </a:rPr>
              <a:t>A. </a:t>
            </a:r>
            <a:r>
              <a:rPr lang="en-US" altLang="vi-VN" sz="3200" b="1" dirty="0" err="1">
                <a:solidFill>
                  <a:srgbClr val="002060"/>
                </a:solidFill>
                <a:latin typeface="Times New Roman" pitchFamily="18" charset="0"/>
                <a:cs typeface="Times New Roman" pitchFamily="18" charset="0"/>
              </a:rPr>
              <a:t>Hoạt</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động</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cơ</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bản</a:t>
            </a:r>
            <a:endParaRPr lang="vi-VN" altLang="vi-VN" sz="3200" b="1" dirty="0">
              <a:solidFill>
                <a:srgbClr val="002060"/>
              </a:solidFill>
              <a:latin typeface="Times New Roman" pitchFamily="18" charset="0"/>
              <a:cs typeface="Times New Roman" pitchFamily="18" charset="0"/>
            </a:endParaRPr>
          </a:p>
        </p:txBody>
      </p:sp>
      <p:sp>
        <p:nvSpPr>
          <p:cNvPr id="4" name="Rectangle 3"/>
          <p:cNvSpPr/>
          <p:nvPr/>
        </p:nvSpPr>
        <p:spPr>
          <a:xfrm>
            <a:off x="411884" y="1676400"/>
            <a:ext cx="8274916" cy="1687963"/>
          </a:xfrm>
          <a:prstGeom prst="rect">
            <a:avLst/>
          </a:prstGeom>
        </p:spPr>
        <p:txBody>
          <a:bodyPr wrap="square">
            <a:spAutoFit/>
          </a:bodyPr>
          <a:lstStyle/>
          <a:p>
            <a:pPr marL="342900" indent="-342900">
              <a:lnSpc>
                <a:spcPct val="150000"/>
              </a:lnSpc>
              <a:buAutoNum type="alphaLcParenR"/>
            </a:pPr>
            <a:r>
              <a:rPr lang="pt-BR" sz="2400" dirty="0">
                <a:solidFill>
                  <a:srgbClr val="1910C6"/>
                </a:solidFill>
                <a:latin typeface="Times New Roman" pitchFamily="18" charset="0"/>
                <a:cs typeface="Times New Roman" pitchFamily="18" charset="0"/>
              </a:rPr>
              <a:t>Soạn một văn bản mới hoặc mở văn bản đã có sẵn. Đưa con trỏ về đầu văn bản, thực hiện chèn hình rồi nhận xét vị trí của hình trong văn bản.</a:t>
            </a:r>
          </a:p>
        </p:txBody>
      </p:sp>
      <p:sp>
        <p:nvSpPr>
          <p:cNvPr id="2" name="TextBox 1"/>
          <p:cNvSpPr txBox="1"/>
          <p:nvPr/>
        </p:nvSpPr>
        <p:spPr>
          <a:xfrm>
            <a:off x="1066800" y="4038600"/>
            <a:ext cx="8037713" cy="1815882"/>
          </a:xfrm>
          <a:prstGeom prst="rect">
            <a:avLst/>
          </a:prstGeom>
          <a:noFill/>
        </p:spPr>
        <p:txBody>
          <a:bodyPr wrap="none" rtlCol="0">
            <a:spAutoFit/>
          </a:bodyPr>
          <a:lstStyle/>
          <a:p>
            <a:r>
              <a:rPr lang="en-US" sz="2800" dirty="0" err="1">
                <a:solidFill>
                  <a:srgbClr val="FF0000"/>
                </a:solidFill>
              </a:rPr>
              <a:t>Phần</a:t>
            </a:r>
            <a:r>
              <a:rPr lang="en-US" sz="2800" dirty="0">
                <a:solidFill>
                  <a:srgbClr val="FF0000"/>
                </a:solidFill>
              </a:rPr>
              <a:t> </a:t>
            </a:r>
            <a:r>
              <a:rPr lang="en-US" sz="2800" dirty="0" err="1">
                <a:solidFill>
                  <a:srgbClr val="FF0000"/>
                </a:solidFill>
              </a:rPr>
              <a:t>này</a:t>
            </a:r>
            <a:r>
              <a:rPr lang="en-US" sz="2800" dirty="0">
                <a:solidFill>
                  <a:srgbClr val="FF0000"/>
                </a:solidFill>
              </a:rPr>
              <a:t> minh </a:t>
            </a:r>
            <a:r>
              <a:rPr lang="en-US" sz="2800" dirty="0" err="1">
                <a:solidFill>
                  <a:srgbClr val="FF0000"/>
                </a:solidFill>
              </a:rPr>
              <a:t>họa</a:t>
            </a:r>
            <a:r>
              <a:rPr lang="en-US" sz="2800" dirty="0">
                <a:solidFill>
                  <a:srgbClr val="FF0000"/>
                </a:solidFill>
              </a:rPr>
              <a:t> </a:t>
            </a:r>
            <a:r>
              <a:rPr lang="en-US" sz="2800" dirty="0" err="1">
                <a:solidFill>
                  <a:srgbClr val="FF0000"/>
                </a:solidFill>
              </a:rPr>
              <a:t>bằng</a:t>
            </a:r>
            <a:r>
              <a:rPr lang="en-US" sz="2800" dirty="0">
                <a:solidFill>
                  <a:srgbClr val="FF0000"/>
                </a:solidFill>
              </a:rPr>
              <a:t> </a:t>
            </a:r>
            <a:r>
              <a:rPr lang="en-US" sz="2800" dirty="0" err="1">
                <a:solidFill>
                  <a:srgbClr val="FF0000"/>
                </a:solidFill>
              </a:rPr>
              <a:t>phần</a:t>
            </a:r>
            <a:r>
              <a:rPr lang="en-US" sz="2800" dirty="0">
                <a:solidFill>
                  <a:srgbClr val="FF0000"/>
                </a:solidFill>
              </a:rPr>
              <a:t> </a:t>
            </a:r>
            <a:r>
              <a:rPr lang="en-US" sz="2800" dirty="0" err="1">
                <a:solidFill>
                  <a:srgbClr val="FF0000"/>
                </a:solidFill>
              </a:rPr>
              <a:t>mềm</a:t>
            </a:r>
            <a:r>
              <a:rPr lang="en-US" sz="2800" dirty="0">
                <a:solidFill>
                  <a:srgbClr val="FF0000"/>
                </a:solidFill>
              </a:rPr>
              <a:t> word, </a:t>
            </a:r>
            <a:r>
              <a:rPr lang="en-US" sz="2800" dirty="0" err="1">
                <a:solidFill>
                  <a:srgbClr val="FF0000"/>
                </a:solidFill>
              </a:rPr>
              <a:t>có</a:t>
            </a:r>
            <a:r>
              <a:rPr lang="en-US" sz="2800" dirty="0">
                <a:solidFill>
                  <a:srgbClr val="FF0000"/>
                </a:solidFill>
              </a:rPr>
              <a:t> </a:t>
            </a:r>
            <a:r>
              <a:rPr lang="en-US" sz="2800" dirty="0" err="1">
                <a:solidFill>
                  <a:srgbClr val="FF0000"/>
                </a:solidFill>
              </a:rPr>
              <a:t>sẵn</a:t>
            </a:r>
            <a:r>
              <a:rPr lang="en-US" sz="2800" dirty="0">
                <a:solidFill>
                  <a:srgbClr val="FF0000"/>
                </a:solidFill>
              </a:rPr>
              <a:t> </a:t>
            </a:r>
          </a:p>
          <a:p>
            <a:r>
              <a:rPr lang="en-US" sz="2800" dirty="0" err="1">
                <a:solidFill>
                  <a:srgbClr val="FF0000"/>
                </a:solidFill>
              </a:rPr>
              <a:t>đoạn</a:t>
            </a:r>
            <a:r>
              <a:rPr lang="en-US" sz="2800" dirty="0">
                <a:solidFill>
                  <a:srgbClr val="FF0000"/>
                </a:solidFill>
              </a:rPr>
              <a:t> </a:t>
            </a:r>
            <a:r>
              <a:rPr lang="en-US" sz="2800" dirty="0" err="1">
                <a:solidFill>
                  <a:srgbClr val="FF0000"/>
                </a:solidFill>
              </a:rPr>
              <a:t>văn</a:t>
            </a:r>
            <a:r>
              <a:rPr lang="en-US" sz="2800" dirty="0">
                <a:solidFill>
                  <a:srgbClr val="FF0000"/>
                </a:solidFill>
              </a:rPr>
              <a:t> </a:t>
            </a:r>
            <a:r>
              <a:rPr lang="en-US" sz="2800" dirty="0" err="1">
                <a:solidFill>
                  <a:srgbClr val="FF0000"/>
                </a:solidFill>
              </a:rPr>
              <a:t>Vịnh</a:t>
            </a:r>
            <a:r>
              <a:rPr lang="en-US" sz="2800" dirty="0">
                <a:solidFill>
                  <a:srgbClr val="FF0000"/>
                </a:solidFill>
              </a:rPr>
              <a:t> </a:t>
            </a:r>
            <a:r>
              <a:rPr lang="en-US" sz="2800" dirty="0" err="1">
                <a:solidFill>
                  <a:srgbClr val="FF0000"/>
                </a:solidFill>
              </a:rPr>
              <a:t>Hạ</a:t>
            </a:r>
            <a:r>
              <a:rPr lang="en-US" sz="2800" dirty="0">
                <a:solidFill>
                  <a:srgbClr val="FF0000"/>
                </a:solidFill>
              </a:rPr>
              <a:t> Long </a:t>
            </a:r>
            <a:r>
              <a:rPr lang="en-US" sz="2800" dirty="0" err="1">
                <a:solidFill>
                  <a:srgbClr val="FF0000"/>
                </a:solidFill>
              </a:rPr>
              <a:t>rồi</a:t>
            </a:r>
            <a:r>
              <a:rPr lang="en-US" sz="2800" dirty="0">
                <a:solidFill>
                  <a:srgbClr val="FF0000"/>
                </a:solidFill>
              </a:rPr>
              <a:t> </a:t>
            </a:r>
            <a:r>
              <a:rPr lang="en-US" sz="2800" dirty="0" err="1">
                <a:solidFill>
                  <a:srgbClr val="FF0000"/>
                </a:solidFill>
              </a:rPr>
              <a:t>vẽ</a:t>
            </a:r>
            <a:r>
              <a:rPr lang="en-US" sz="2800" dirty="0">
                <a:solidFill>
                  <a:srgbClr val="FF0000"/>
                </a:solidFill>
              </a:rPr>
              <a:t> </a:t>
            </a:r>
            <a:r>
              <a:rPr lang="en-US" sz="2800" dirty="0" err="1">
                <a:solidFill>
                  <a:srgbClr val="FF0000"/>
                </a:solidFill>
              </a:rPr>
              <a:t>hình</a:t>
            </a:r>
            <a:r>
              <a:rPr lang="en-US" sz="2800" dirty="0">
                <a:solidFill>
                  <a:srgbClr val="FF0000"/>
                </a:solidFill>
              </a:rPr>
              <a:t> </a:t>
            </a:r>
            <a:r>
              <a:rPr lang="en-US" sz="2800" dirty="0" err="1">
                <a:solidFill>
                  <a:srgbClr val="FF0000"/>
                </a:solidFill>
              </a:rPr>
              <a:t>đè</a:t>
            </a:r>
            <a:r>
              <a:rPr lang="en-US" sz="2800" dirty="0">
                <a:solidFill>
                  <a:srgbClr val="FF0000"/>
                </a:solidFill>
              </a:rPr>
              <a:t> </a:t>
            </a:r>
            <a:r>
              <a:rPr lang="en-US" sz="2800" dirty="0" err="1">
                <a:solidFill>
                  <a:srgbClr val="FF0000"/>
                </a:solidFill>
              </a:rPr>
              <a:t>lên</a:t>
            </a:r>
            <a:r>
              <a:rPr lang="en-US" sz="2800" dirty="0">
                <a:solidFill>
                  <a:srgbClr val="FF0000"/>
                </a:solidFill>
              </a:rPr>
              <a:t> </a:t>
            </a:r>
            <a:r>
              <a:rPr lang="en-US" sz="2800" dirty="0" err="1">
                <a:solidFill>
                  <a:srgbClr val="FF0000"/>
                </a:solidFill>
              </a:rPr>
              <a:t>chữ</a:t>
            </a:r>
            <a:r>
              <a:rPr lang="en-US" sz="2800" dirty="0">
                <a:solidFill>
                  <a:srgbClr val="FF0000"/>
                </a:solidFill>
              </a:rPr>
              <a:t>.</a:t>
            </a:r>
          </a:p>
          <a:p>
            <a:r>
              <a:rPr lang="en-US" sz="2800" dirty="0" err="1">
                <a:solidFill>
                  <a:srgbClr val="FF0000"/>
                </a:solidFill>
              </a:rPr>
              <a:t>Khi</a:t>
            </a:r>
            <a:r>
              <a:rPr lang="en-US" sz="2800" dirty="0">
                <a:solidFill>
                  <a:srgbClr val="FF0000"/>
                </a:solidFill>
              </a:rPr>
              <a:t> </a:t>
            </a:r>
            <a:r>
              <a:rPr lang="en-US" sz="2800" dirty="0" err="1">
                <a:solidFill>
                  <a:srgbClr val="FF0000"/>
                </a:solidFill>
              </a:rPr>
              <a:t>ghi</a:t>
            </a:r>
            <a:r>
              <a:rPr lang="en-US" sz="2800" dirty="0">
                <a:solidFill>
                  <a:srgbClr val="FF0000"/>
                </a:solidFill>
              </a:rPr>
              <a:t> </a:t>
            </a:r>
            <a:r>
              <a:rPr lang="en-US" sz="2800" dirty="0" err="1">
                <a:solidFill>
                  <a:srgbClr val="FF0000"/>
                </a:solidFill>
              </a:rPr>
              <a:t>âm</a:t>
            </a:r>
            <a:r>
              <a:rPr lang="en-US" sz="2800" dirty="0">
                <a:solidFill>
                  <a:srgbClr val="FF0000"/>
                </a:solidFill>
              </a:rPr>
              <a:t> </a:t>
            </a:r>
            <a:r>
              <a:rPr lang="en-US" sz="2800" dirty="0" err="1">
                <a:solidFill>
                  <a:srgbClr val="FF0000"/>
                </a:solidFill>
              </a:rPr>
              <a:t>thì</a:t>
            </a:r>
            <a:r>
              <a:rPr lang="en-US" sz="2800" dirty="0">
                <a:solidFill>
                  <a:srgbClr val="FF0000"/>
                </a:solidFill>
              </a:rPr>
              <a:t> </a:t>
            </a:r>
            <a:r>
              <a:rPr lang="en-US" sz="2800" dirty="0" err="1">
                <a:solidFill>
                  <a:srgbClr val="FF0000"/>
                </a:solidFill>
              </a:rPr>
              <a:t>nói</a:t>
            </a:r>
            <a:r>
              <a:rPr lang="en-US" sz="2800" dirty="0">
                <a:solidFill>
                  <a:srgbClr val="FF0000"/>
                </a:solidFill>
              </a:rPr>
              <a:t> </a:t>
            </a:r>
            <a:r>
              <a:rPr lang="en-US" sz="2800" dirty="0" err="1">
                <a:solidFill>
                  <a:srgbClr val="FF0000"/>
                </a:solidFill>
              </a:rPr>
              <a:t>luôn</a:t>
            </a:r>
            <a:r>
              <a:rPr lang="en-US" sz="2800" dirty="0">
                <a:solidFill>
                  <a:srgbClr val="FF0000"/>
                </a:solidFill>
              </a:rPr>
              <a:t> </a:t>
            </a:r>
            <a:r>
              <a:rPr lang="en-US" sz="2800" dirty="0" err="1">
                <a:solidFill>
                  <a:srgbClr val="FF0000"/>
                </a:solidFill>
              </a:rPr>
              <a:t>câu</a:t>
            </a:r>
            <a:r>
              <a:rPr lang="en-US" sz="2800" dirty="0">
                <a:solidFill>
                  <a:srgbClr val="FF0000"/>
                </a:solidFill>
              </a:rPr>
              <a:t> </a:t>
            </a:r>
            <a:r>
              <a:rPr lang="en-US" sz="2800" dirty="0" err="1">
                <a:solidFill>
                  <a:srgbClr val="FF0000"/>
                </a:solidFill>
              </a:rPr>
              <a:t>dẫn</a:t>
            </a:r>
            <a:r>
              <a:rPr lang="en-US" sz="2800" dirty="0">
                <a:solidFill>
                  <a:srgbClr val="FF0000"/>
                </a:solidFill>
              </a:rPr>
              <a:t> </a:t>
            </a:r>
            <a:r>
              <a:rPr lang="en-US" sz="2800" dirty="0" err="1">
                <a:solidFill>
                  <a:srgbClr val="FF0000"/>
                </a:solidFill>
              </a:rPr>
              <a:t>đến</a:t>
            </a:r>
            <a:r>
              <a:rPr lang="en-US" sz="2800" dirty="0">
                <a:solidFill>
                  <a:srgbClr val="FF0000"/>
                </a:solidFill>
              </a:rPr>
              <a:t> </a:t>
            </a:r>
            <a:r>
              <a:rPr lang="en-US" sz="2800" dirty="0" err="1">
                <a:solidFill>
                  <a:srgbClr val="FF0000"/>
                </a:solidFill>
              </a:rPr>
              <a:t>phần</a:t>
            </a:r>
            <a:r>
              <a:rPr lang="en-US" sz="2800" dirty="0">
                <a:solidFill>
                  <a:srgbClr val="FF0000"/>
                </a:solidFill>
              </a:rPr>
              <a:t> </a:t>
            </a:r>
            <a:r>
              <a:rPr lang="en-US" sz="2800" dirty="0" err="1">
                <a:solidFill>
                  <a:srgbClr val="FF0000"/>
                </a:solidFill>
              </a:rPr>
              <a:t>lí</a:t>
            </a:r>
            <a:r>
              <a:rPr lang="en-US" sz="2800" dirty="0">
                <a:solidFill>
                  <a:srgbClr val="FF0000"/>
                </a:solidFill>
              </a:rPr>
              <a:t> </a:t>
            </a:r>
            <a:r>
              <a:rPr lang="en-US" sz="2800" dirty="0" err="1">
                <a:solidFill>
                  <a:srgbClr val="FF0000"/>
                </a:solidFill>
              </a:rPr>
              <a:t>thuyết</a:t>
            </a:r>
            <a:r>
              <a:rPr lang="en-US" sz="2800" dirty="0">
                <a:solidFill>
                  <a:srgbClr val="FF0000"/>
                </a:solidFill>
              </a:rPr>
              <a:t> </a:t>
            </a:r>
          </a:p>
          <a:p>
            <a:r>
              <a:rPr lang="en-US" sz="2800" dirty="0" err="1">
                <a:solidFill>
                  <a:srgbClr val="FF0000"/>
                </a:solidFill>
              </a:rPr>
              <a:t>các</a:t>
            </a:r>
            <a:r>
              <a:rPr lang="en-US" sz="2800" dirty="0">
                <a:solidFill>
                  <a:srgbClr val="FF0000"/>
                </a:solidFill>
              </a:rPr>
              <a:t> </a:t>
            </a:r>
            <a:r>
              <a:rPr lang="en-US" sz="2800" dirty="0" err="1">
                <a:solidFill>
                  <a:srgbClr val="FF0000"/>
                </a:solidFill>
              </a:rPr>
              <a:t>bước</a:t>
            </a:r>
            <a:r>
              <a:rPr lang="en-US" sz="2800" dirty="0">
                <a:solidFill>
                  <a:srgbClr val="FF0000"/>
                </a:solidFill>
              </a:rPr>
              <a:t> </a:t>
            </a:r>
            <a:r>
              <a:rPr lang="en-US" sz="2800" dirty="0" err="1">
                <a:solidFill>
                  <a:srgbClr val="FF0000"/>
                </a:solidFill>
              </a:rPr>
              <a:t>thực</a:t>
            </a:r>
            <a:r>
              <a:rPr lang="en-US" sz="2800" dirty="0">
                <a:solidFill>
                  <a:srgbClr val="FF0000"/>
                </a:solidFill>
              </a:rPr>
              <a:t> </a:t>
            </a:r>
            <a:r>
              <a:rPr lang="en-US" sz="2800" dirty="0" err="1">
                <a:solidFill>
                  <a:srgbClr val="FF0000"/>
                </a:solidFill>
              </a:rPr>
              <a:t>hiện</a:t>
            </a:r>
            <a:r>
              <a:rPr lang="en-US" sz="2800" dirty="0">
                <a:solidFill>
                  <a:srgbClr val="FF0000"/>
                </a:solidFill>
              </a:rPr>
              <a:t> </a:t>
            </a:r>
            <a:r>
              <a:rPr lang="en-US" sz="2800" dirty="0" err="1">
                <a:solidFill>
                  <a:srgbClr val="FF0000"/>
                </a:solidFill>
              </a:rPr>
              <a:t>thay</a:t>
            </a:r>
            <a:r>
              <a:rPr lang="en-US" sz="2800" dirty="0">
                <a:solidFill>
                  <a:srgbClr val="FF0000"/>
                </a:solidFill>
              </a:rPr>
              <a:t> </a:t>
            </a:r>
            <a:r>
              <a:rPr lang="en-US" sz="2800" dirty="0" err="1">
                <a:solidFill>
                  <a:srgbClr val="FF0000"/>
                </a:solidFill>
              </a:rPr>
              <a:t>đổi</a:t>
            </a:r>
            <a:endParaRPr lang="en-US" sz="2800" dirty="0">
              <a:solidFill>
                <a:srgbClr val="FF0000"/>
              </a:solidFill>
            </a:endParaRPr>
          </a:p>
        </p:txBody>
      </p:sp>
    </p:spTree>
    <p:extLst>
      <p:ext uri="{BB962C8B-B14F-4D97-AF65-F5344CB8AC3E}">
        <p14:creationId xmlns:p14="http://schemas.microsoft.com/office/powerpoint/2010/main" val="436369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200"/>
                                  </p:stCondLst>
                                  <p:childTnLst>
                                    <p:set>
                                      <p:cBhvr>
                                        <p:cTn id="6" dur="1" fill="hold">
                                          <p:stCondLst>
                                            <p:cond delay="0"/>
                                          </p:stCondLst>
                                        </p:cTn>
                                        <p:tgtEl>
                                          <p:spTgt spid="10246"/>
                                        </p:tgtEl>
                                        <p:attrNameLst>
                                          <p:attrName>style.visibility</p:attrName>
                                        </p:attrNameLst>
                                      </p:cBhvr>
                                      <p:to>
                                        <p:strVal val="visible"/>
                                      </p:to>
                                    </p:set>
                                    <p:anim calcmode="lin" valueType="num">
                                      <p:cBhvr additive="base">
                                        <p:cTn id="7" dur="5800" fill="hold"/>
                                        <p:tgtEl>
                                          <p:spTgt spid="10246"/>
                                        </p:tgtEl>
                                        <p:attrNameLst>
                                          <p:attrName>ppt_x</p:attrName>
                                        </p:attrNameLst>
                                      </p:cBhvr>
                                      <p:tavLst>
                                        <p:tav tm="0">
                                          <p:val>
                                            <p:strVal val="0-#ppt_w/2"/>
                                          </p:val>
                                        </p:tav>
                                        <p:tav tm="100000">
                                          <p:val>
                                            <p:strVal val="#ppt_x"/>
                                          </p:val>
                                        </p:tav>
                                      </p:tavLst>
                                    </p:anim>
                                    <p:anim calcmode="lin" valueType="num">
                                      <p:cBhvr additive="base">
                                        <p:cTn id="8" dur="5800" fill="hold"/>
                                        <p:tgtEl>
                                          <p:spTgt spid="1024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79316" y="1625149"/>
            <a:ext cx="6477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ct val="0"/>
              </a:spcBef>
              <a:spcAft>
                <a:spcPct val="0"/>
              </a:spcAft>
              <a:buClrTx/>
              <a:buSzTx/>
              <a:buFontTx/>
              <a:buChar char="-"/>
              <a:tabLst/>
            </a:pPr>
            <a:r>
              <a:rPr kumimoji="0" lang="pt-BR" sz="2400" b="0" i="1" u="none" strike="noStrike" cap="none" normalizeH="0" baseline="0" dirty="0">
                <a:ln>
                  <a:noFill/>
                </a:ln>
                <a:solidFill>
                  <a:srgbClr val="1910C6"/>
                </a:solidFill>
                <a:effectLst/>
                <a:latin typeface="Times New Roman" pitchFamily="18" charset="0"/>
                <a:ea typeface="Times New Roman" pitchFamily="18" charset="0"/>
                <a:cs typeface="Times New Roman" pitchFamily="18" charset="0"/>
              </a:rPr>
              <a:t>Bước 1:</a:t>
            </a:r>
            <a:r>
              <a:rPr kumimoji="0" lang="pt-BR" sz="2400" b="0" i="0" u="none" strike="noStrike" cap="none" normalizeH="0" baseline="0" dirty="0">
                <a:ln>
                  <a:noFill/>
                </a:ln>
                <a:solidFill>
                  <a:srgbClr val="1910C6"/>
                </a:solidFill>
                <a:effectLst/>
                <a:latin typeface="Times New Roman" pitchFamily="18" charset="0"/>
                <a:ea typeface="Times New Roman" pitchFamily="18" charset="0"/>
                <a:cs typeface="Times New Roman" pitchFamily="18" charset="0"/>
              </a:rPr>
              <a:t> Nháy chuột vào hình đè lên chữ.</a:t>
            </a:r>
          </a:p>
          <a:p>
            <a:pPr marR="0" lvl="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a:ln>
                <a:noFill/>
              </a:ln>
              <a:solidFill>
                <a:srgbClr val="1910C6"/>
              </a:solidFill>
              <a:effectLst/>
              <a:latin typeface="Times New Roman" pitchFamily="18" charset="0"/>
              <a:cs typeface="Times New Roman" pitchFamily="18" charset="0"/>
            </a:endParaRPr>
          </a:p>
          <a:p>
            <a:pPr marR="0" lvl="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a:ln>
                <a:noFill/>
              </a:ln>
              <a:solidFill>
                <a:srgbClr val="1910C6"/>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Char char="-"/>
              <a:tabLst/>
            </a:pPr>
            <a:r>
              <a:rPr kumimoji="0" lang="pt-BR" sz="2400" b="0" i="1" u="none" strike="noStrike" cap="none" normalizeH="0" baseline="0" dirty="0">
                <a:ln>
                  <a:noFill/>
                </a:ln>
                <a:solidFill>
                  <a:srgbClr val="1910C6"/>
                </a:solidFill>
                <a:effectLst/>
                <a:latin typeface="Times New Roman" pitchFamily="18" charset="0"/>
                <a:ea typeface="Times New Roman" pitchFamily="18" charset="0"/>
                <a:cs typeface="Times New Roman" pitchFamily="18" charset="0"/>
              </a:rPr>
              <a:t>Bước 2:</a:t>
            </a:r>
            <a:r>
              <a:rPr kumimoji="0" lang="pt-BR" sz="2400" b="0" i="0" u="none" strike="noStrike" cap="none" normalizeH="0" baseline="0" dirty="0">
                <a:ln>
                  <a:noFill/>
                </a:ln>
                <a:solidFill>
                  <a:srgbClr val="1910C6"/>
                </a:solidFill>
                <a:effectLst/>
                <a:latin typeface="Times New Roman" pitchFamily="18" charset="0"/>
                <a:ea typeface="Times New Roman" pitchFamily="18" charset="0"/>
                <a:cs typeface="Times New Roman" pitchFamily="18" charset="0"/>
              </a:rPr>
              <a:t> Trong thẻ </a:t>
            </a:r>
            <a:r>
              <a:rPr kumimoji="0" lang="pt-BR" sz="2400" b="0"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Format</a:t>
            </a:r>
            <a:r>
              <a:rPr kumimoji="0" lang="pt-BR" sz="2400" b="0" i="0" u="none" strike="noStrike" cap="none" normalizeH="0" baseline="0" dirty="0">
                <a:ln>
                  <a:noFill/>
                </a:ln>
                <a:solidFill>
                  <a:srgbClr val="1910C6"/>
                </a:solidFill>
                <a:effectLst/>
                <a:latin typeface="Times New Roman" pitchFamily="18" charset="0"/>
                <a:ea typeface="Times New Roman" pitchFamily="18" charset="0"/>
                <a:cs typeface="Times New Roman" pitchFamily="18" charset="0"/>
              </a:rPr>
              <a:t>,</a:t>
            </a:r>
          </a:p>
          <a:p>
            <a:pPr marR="0" lvl="0" algn="just" defTabSz="914400" rtl="0" eaLnBrk="0" fontAlgn="base" latinLnBrk="0" hangingPunct="0">
              <a:lnSpc>
                <a:spcPct val="100000"/>
              </a:lnSpc>
              <a:spcBef>
                <a:spcPct val="0"/>
              </a:spcBef>
              <a:spcAft>
                <a:spcPct val="0"/>
              </a:spcAft>
              <a:buClrTx/>
              <a:buSzTx/>
              <a:tabLst/>
            </a:pPr>
            <a:r>
              <a:rPr kumimoji="0" lang="pt-BR" sz="2400" b="0" i="0" u="none" strike="noStrike" cap="none" normalizeH="0" baseline="0" dirty="0">
                <a:ln>
                  <a:noFill/>
                </a:ln>
                <a:solidFill>
                  <a:srgbClr val="1910C6"/>
                </a:solidFill>
                <a:effectLst/>
                <a:latin typeface="Times New Roman" pitchFamily="18" charset="0"/>
                <a:ea typeface="Times New Roman" pitchFamily="18" charset="0"/>
                <a:cs typeface="Times New Roman" pitchFamily="18" charset="0"/>
              </a:rPr>
              <a:t>        chọn </a:t>
            </a:r>
            <a:r>
              <a:rPr kumimoji="0" lang="pt-BR" sz="24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Wrap</a:t>
            </a:r>
            <a:r>
              <a:rPr kumimoji="0" lang="pt-BR" sz="2400" b="1" i="0" u="none" strike="noStrike" cap="none" normalizeH="0" dirty="0">
                <a:ln>
                  <a:noFill/>
                </a:ln>
                <a:solidFill>
                  <a:srgbClr val="FF0000"/>
                </a:solidFill>
                <a:effectLst/>
                <a:latin typeface="Times New Roman" pitchFamily="18" charset="0"/>
                <a:ea typeface="Times New Roman" pitchFamily="18" charset="0"/>
                <a:cs typeface="Times New Roman" pitchFamily="18" charset="0"/>
              </a:rPr>
              <a:t> Text</a:t>
            </a:r>
            <a:r>
              <a:rPr kumimoji="0" lang="pt-BR" sz="2400" b="0" i="0" u="none" strike="noStrike" cap="none" normalizeH="0" baseline="0" dirty="0">
                <a:ln>
                  <a:noFill/>
                </a:ln>
                <a:solidFill>
                  <a:srgbClr val="1910C6"/>
                </a:solidFill>
                <a:effectLst/>
                <a:latin typeface="Times New Roman" pitchFamily="18" charset="0"/>
                <a:ea typeface="Times New Roman" pitchFamily="18" charset="0"/>
                <a:cs typeface="Times New Roman" pitchFamily="18" charset="0"/>
              </a:rPr>
              <a:t>.</a:t>
            </a:r>
          </a:p>
          <a:p>
            <a:pPr marL="342900" marR="0" lvl="0" indent="-342900" algn="just" defTabSz="914400" rtl="0" eaLnBrk="0" fontAlgn="base" latinLnBrk="0" hangingPunct="0">
              <a:lnSpc>
                <a:spcPct val="100000"/>
              </a:lnSpc>
              <a:spcBef>
                <a:spcPct val="0"/>
              </a:spcBef>
              <a:spcAft>
                <a:spcPct val="0"/>
              </a:spcAft>
              <a:buClrTx/>
              <a:buSzTx/>
              <a:buFontTx/>
              <a:buChar char="-"/>
              <a:tabLst/>
            </a:pPr>
            <a:endParaRPr lang="pt-BR" sz="2400" dirty="0">
              <a:solidFill>
                <a:srgbClr val="1910C6"/>
              </a:solidFill>
              <a:latin typeface="Times New Roman" pitchFamily="18" charset="0"/>
              <a:cs typeface="Times New Roman" pitchFamily="18" charset="0"/>
            </a:endParaRPr>
          </a:p>
          <a:p>
            <a:pPr marR="0" lvl="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a:ln>
                <a:noFill/>
              </a:ln>
              <a:solidFill>
                <a:srgbClr val="1910C6"/>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Char char="-"/>
              <a:tabLst/>
            </a:pPr>
            <a:r>
              <a:rPr kumimoji="0" lang="pt-BR" sz="2400" b="0" i="1" u="none" strike="noStrike" cap="none" normalizeH="0" baseline="0" dirty="0">
                <a:ln>
                  <a:noFill/>
                </a:ln>
                <a:solidFill>
                  <a:srgbClr val="1910C6"/>
                </a:solidFill>
                <a:effectLst/>
                <a:latin typeface="Times New Roman" pitchFamily="18" charset="0"/>
                <a:ea typeface="Times New Roman" pitchFamily="18" charset="0"/>
                <a:cs typeface="Times New Roman" pitchFamily="18" charset="0"/>
              </a:rPr>
              <a:t>Bước 3:</a:t>
            </a:r>
            <a:r>
              <a:rPr kumimoji="0" lang="pt-BR" sz="2400" b="0" i="0" u="none" strike="noStrike" cap="none" normalizeH="0" baseline="0" dirty="0">
                <a:ln>
                  <a:noFill/>
                </a:ln>
                <a:solidFill>
                  <a:srgbClr val="1910C6"/>
                </a:solidFill>
                <a:effectLst/>
                <a:latin typeface="Times New Roman" pitchFamily="18" charset="0"/>
                <a:ea typeface="Times New Roman" pitchFamily="18" charset="0"/>
                <a:cs typeface="Times New Roman" pitchFamily="18" charset="0"/>
              </a:rPr>
              <a:t> Chọn một trong các cách thay đổi </a:t>
            </a:r>
          </a:p>
          <a:p>
            <a:pPr marR="0" lvl="0" algn="just" defTabSz="914400" rtl="0" eaLnBrk="0" fontAlgn="base" latinLnBrk="0" hangingPunct="0">
              <a:lnSpc>
                <a:spcPct val="100000"/>
              </a:lnSpc>
              <a:spcBef>
                <a:spcPct val="0"/>
              </a:spcBef>
              <a:spcAft>
                <a:spcPct val="0"/>
              </a:spcAft>
              <a:buClrTx/>
              <a:buSzTx/>
              <a:tabLst/>
            </a:pPr>
            <a:r>
              <a:rPr kumimoji="0" lang="pt-BR" sz="2400" b="0" i="0" u="none" strike="noStrike" cap="none" normalizeH="0" baseline="0" dirty="0">
                <a:ln>
                  <a:noFill/>
                </a:ln>
                <a:solidFill>
                  <a:srgbClr val="1910C6"/>
                </a:solidFill>
                <a:effectLst/>
                <a:latin typeface="Times New Roman" pitchFamily="18" charset="0"/>
                <a:ea typeface="Times New Roman" pitchFamily="18" charset="0"/>
                <a:cs typeface="Times New Roman" pitchFamily="18" charset="0"/>
              </a:rPr>
              <a:t>     vị trí của hình trong danh sách.</a:t>
            </a:r>
          </a:p>
          <a:p>
            <a:pPr marL="342900" marR="0" lvl="0" indent="-342900" algn="just" defTabSz="914400" rtl="0" eaLnBrk="0" fontAlgn="base" latinLnBrk="0" hangingPunct="0">
              <a:lnSpc>
                <a:spcPct val="100000"/>
              </a:lnSpc>
              <a:spcBef>
                <a:spcPct val="0"/>
              </a:spcBef>
              <a:spcAft>
                <a:spcPct val="0"/>
              </a:spcAft>
              <a:buClrTx/>
              <a:buSzTx/>
              <a:buFontTx/>
              <a:buChar char="-"/>
              <a:tabLst/>
            </a:pPr>
            <a:endParaRPr lang="pt-BR" sz="2400" dirty="0">
              <a:solidFill>
                <a:srgbClr val="1910C6"/>
              </a:solidFill>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Char char="-"/>
              <a:tabLst/>
            </a:pPr>
            <a:endParaRPr kumimoji="0" lang="pt-BR" sz="2400" b="0" i="0" u="none" strike="noStrike" cap="none" normalizeH="0" baseline="0" dirty="0">
              <a:ln>
                <a:noFill/>
              </a:ln>
              <a:solidFill>
                <a:srgbClr val="1910C6"/>
              </a:solidFill>
              <a:effectLst/>
              <a:latin typeface="Times New Roman" pitchFamily="18" charset="0"/>
              <a:cs typeface="Times New Roman" pitchFamily="18" charset="0"/>
            </a:endParaRPr>
          </a:p>
          <a:p>
            <a:pPr marR="0" lvl="0" algn="just" defTabSz="914400" rtl="0" eaLnBrk="0" fontAlgn="base" latinLnBrk="0" hangingPunct="0">
              <a:lnSpc>
                <a:spcPct val="100000"/>
              </a:lnSpc>
              <a:spcBef>
                <a:spcPct val="0"/>
              </a:spcBef>
              <a:spcAft>
                <a:spcPct val="0"/>
              </a:spcAft>
              <a:buClrTx/>
              <a:buSzTx/>
              <a:tabLst/>
            </a:pPr>
            <a:endParaRPr lang="pt-BR" sz="2400" dirty="0">
              <a:solidFill>
                <a:srgbClr val="1910C6"/>
              </a:solidFill>
              <a:latin typeface="Times New Roman" pitchFamily="18" charset="0"/>
              <a:cs typeface="Times New Roman" pitchFamily="18" charset="0"/>
            </a:endParaRPr>
          </a:p>
        </p:txBody>
      </p:sp>
      <p:sp>
        <p:nvSpPr>
          <p:cNvPr id="3" name="TextBox 5"/>
          <p:cNvSpPr txBox="1">
            <a:spLocks noChangeArrowheads="1"/>
          </p:cNvSpPr>
          <p:nvPr/>
        </p:nvSpPr>
        <p:spPr bwMode="auto">
          <a:xfrm>
            <a:off x="457200" y="715057"/>
            <a:ext cx="8229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vi-VN" sz="3000" b="1" dirty="0">
                <a:solidFill>
                  <a:srgbClr val="FF0000"/>
                </a:solidFill>
                <a:latin typeface="Times New Roman" pitchFamily="18" charset="0"/>
                <a:cs typeface="Times New Roman" pitchFamily="18" charset="0"/>
              </a:rPr>
              <a:t>2. </a:t>
            </a:r>
            <a:r>
              <a:rPr lang="en-US" altLang="vi-VN" sz="3000" b="1" dirty="0" err="1">
                <a:solidFill>
                  <a:srgbClr val="FF0000"/>
                </a:solidFill>
                <a:latin typeface="Times New Roman" pitchFamily="18" charset="0"/>
                <a:cs typeface="Times New Roman" pitchFamily="18" charset="0"/>
              </a:rPr>
              <a:t>Thay</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đổi</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vị</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trí</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của</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hình</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trong</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văn</a:t>
            </a:r>
            <a:r>
              <a:rPr lang="en-US" altLang="vi-VN" sz="3000" b="1" dirty="0">
                <a:solidFill>
                  <a:srgbClr val="FF0000"/>
                </a:solidFill>
                <a:latin typeface="Times New Roman" pitchFamily="18" charset="0"/>
                <a:cs typeface="Times New Roman" pitchFamily="18" charset="0"/>
              </a:rPr>
              <a:t> </a:t>
            </a:r>
            <a:r>
              <a:rPr lang="en-US" altLang="vi-VN" sz="3000" b="1" dirty="0" err="1">
                <a:solidFill>
                  <a:srgbClr val="FF0000"/>
                </a:solidFill>
                <a:latin typeface="Times New Roman" pitchFamily="18" charset="0"/>
                <a:cs typeface="Times New Roman" pitchFamily="18" charset="0"/>
              </a:rPr>
              <a:t>bản</a:t>
            </a:r>
            <a:endParaRPr lang="vi-VN" altLang="vi-VN" sz="3000" b="1" dirty="0">
              <a:solidFill>
                <a:srgbClr val="FF0000"/>
              </a:solidFill>
              <a:latin typeface="Times New Roman" pitchFamily="18" charset="0"/>
              <a:cs typeface="Times New Roman" pitchFamily="18" charset="0"/>
            </a:endParaRPr>
          </a:p>
        </p:txBody>
      </p:sp>
      <p:sp>
        <p:nvSpPr>
          <p:cNvPr id="4" name="TextBox 1"/>
          <p:cNvSpPr txBox="1">
            <a:spLocks noChangeArrowheads="1"/>
          </p:cNvSpPr>
          <p:nvPr/>
        </p:nvSpPr>
        <p:spPr bwMode="auto">
          <a:xfrm>
            <a:off x="293900" y="186816"/>
            <a:ext cx="527555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vi-VN" sz="3200" b="1" dirty="0">
                <a:solidFill>
                  <a:srgbClr val="002060"/>
                </a:solidFill>
                <a:latin typeface="Times New Roman" pitchFamily="18" charset="0"/>
                <a:cs typeface="Times New Roman" pitchFamily="18" charset="0"/>
              </a:rPr>
              <a:t>A. </a:t>
            </a:r>
            <a:r>
              <a:rPr lang="en-US" altLang="vi-VN" sz="3200" b="1" dirty="0" err="1">
                <a:solidFill>
                  <a:srgbClr val="002060"/>
                </a:solidFill>
                <a:latin typeface="Times New Roman" pitchFamily="18" charset="0"/>
                <a:cs typeface="Times New Roman" pitchFamily="18" charset="0"/>
              </a:rPr>
              <a:t>Hoạt</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động</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cơ</a:t>
            </a:r>
            <a:r>
              <a:rPr lang="en-US" altLang="vi-VN" sz="3200" b="1" dirty="0">
                <a:solidFill>
                  <a:srgbClr val="002060"/>
                </a:solidFill>
                <a:latin typeface="Times New Roman" pitchFamily="18" charset="0"/>
                <a:cs typeface="Times New Roman" pitchFamily="18" charset="0"/>
              </a:rPr>
              <a:t> </a:t>
            </a:r>
            <a:r>
              <a:rPr lang="en-US" altLang="vi-VN" sz="3200" b="1" dirty="0" err="1">
                <a:solidFill>
                  <a:srgbClr val="002060"/>
                </a:solidFill>
                <a:latin typeface="Times New Roman" pitchFamily="18" charset="0"/>
                <a:cs typeface="Times New Roman" pitchFamily="18" charset="0"/>
              </a:rPr>
              <a:t>bản</a:t>
            </a:r>
            <a:endParaRPr lang="vi-VN" altLang="vi-VN" sz="3200" b="1" dirty="0">
              <a:solidFill>
                <a:srgbClr val="002060"/>
              </a:solidFill>
              <a:latin typeface="Times New Roman" pitchFamily="18" charset="0"/>
              <a:cs typeface="Times New Roman" pitchFamily="18" charset="0"/>
            </a:endParaRPr>
          </a:p>
        </p:txBody>
      </p:sp>
      <p:sp>
        <p:nvSpPr>
          <p:cNvPr id="5" name="Rectangle 4"/>
          <p:cNvSpPr/>
          <p:nvPr/>
        </p:nvSpPr>
        <p:spPr>
          <a:xfrm>
            <a:off x="457200" y="1131407"/>
            <a:ext cx="8274916" cy="646331"/>
          </a:xfrm>
          <a:prstGeom prst="rect">
            <a:avLst/>
          </a:prstGeom>
        </p:spPr>
        <p:txBody>
          <a:bodyPr wrap="square">
            <a:spAutoFit/>
          </a:bodyPr>
          <a:lstStyle/>
          <a:p>
            <a:pPr>
              <a:lnSpc>
                <a:spcPct val="150000"/>
              </a:lnSpc>
            </a:pPr>
            <a:r>
              <a:rPr lang="pt-BR" sz="2400" dirty="0">
                <a:solidFill>
                  <a:srgbClr val="1910C6"/>
                </a:solidFill>
                <a:latin typeface="Times New Roman" pitchFamily="18" charset="0"/>
                <a:cs typeface="Times New Roman" pitchFamily="18" charset="0"/>
              </a:rPr>
              <a:t>b) Các bước thực hiện thay đổi vị trí của hình trong văn bản:</a:t>
            </a:r>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3704" y="2758779"/>
            <a:ext cx="4210638" cy="1066949"/>
          </a:xfrm>
          <a:prstGeom prst="rect">
            <a:avLst/>
          </a:prstGeom>
          <a:ln w="12700">
            <a:solidFill>
              <a:schemeClr val="tx1"/>
            </a:solidFill>
          </a:ln>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1627" y="3914216"/>
            <a:ext cx="1733550" cy="28194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6"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76879" y="1632838"/>
            <a:ext cx="1371792" cy="1066949"/>
          </a:xfrm>
          <a:prstGeom prst="rect">
            <a:avLst/>
          </a:prstGeom>
        </p:spPr>
      </p:pic>
      <p:cxnSp>
        <p:nvCxnSpPr>
          <p:cNvPr id="9" name="Straight Arrow Connector 8"/>
          <p:cNvCxnSpPr/>
          <p:nvPr/>
        </p:nvCxnSpPr>
        <p:spPr>
          <a:xfrm>
            <a:off x="5943600" y="1981200"/>
            <a:ext cx="457200" cy="18511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3352800" y="3292253"/>
            <a:ext cx="4876800" cy="13674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8229600" y="3003756"/>
            <a:ext cx="454742" cy="685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p:cNvCxnSpPr/>
          <p:nvPr/>
        </p:nvCxnSpPr>
        <p:spPr>
          <a:xfrm>
            <a:off x="4626613" y="4861148"/>
            <a:ext cx="1665014" cy="93005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6291627" y="4579124"/>
            <a:ext cx="1733550" cy="166927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1180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20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800" fill="hold"/>
                                        <p:tgtEl>
                                          <p:spTgt spid="3"/>
                                        </p:tgtEl>
                                        <p:attrNameLst>
                                          <p:attrName>ppt_x</p:attrName>
                                        </p:attrNameLst>
                                      </p:cBhvr>
                                      <p:tavLst>
                                        <p:tav tm="0">
                                          <p:val>
                                            <p:strVal val="0-#ppt_w/2"/>
                                          </p:val>
                                        </p:tav>
                                        <p:tav tm="100000">
                                          <p:val>
                                            <p:strVal val="#ppt_x"/>
                                          </p:val>
                                        </p:tav>
                                      </p:tavLst>
                                    </p:anim>
                                    <p:anim calcmode="lin" valueType="num">
                                      <p:cBhvr additive="base">
                                        <p:cTn id="15" dur="58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39491" y="314980"/>
            <a:ext cx="4890249" cy="523220"/>
          </a:xfrm>
          <a:prstGeom prst="rect">
            <a:avLst/>
          </a:prstGeom>
          <a:noFill/>
        </p:spPr>
        <p:txBody>
          <a:bodyPr wrap="none" rtlCol="0">
            <a:spAutoFit/>
          </a:bodyPr>
          <a:lstStyle/>
          <a:p>
            <a:r>
              <a:rPr lang="en-US" sz="2800" dirty="0" err="1">
                <a:solidFill>
                  <a:srgbClr val="FF0000"/>
                </a:solidFill>
              </a:rPr>
              <a:t>Chữa</a:t>
            </a:r>
            <a:r>
              <a:rPr lang="en-US" sz="2800" dirty="0">
                <a:solidFill>
                  <a:srgbClr val="FF0000"/>
                </a:solidFill>
              </a:rPr>
              <a:t> </a:t>
            </a:r>
            <a:r>
              <a:rPr lang="en-US" sz="2800" dirty="0" err="1">
                <a:solidFill>
                  <a:srgbClr val="FF0000"/>
                </a:solidFill>
              </a:rPr>
              <a:t>lại</a:t>
            </a:r>
            <a:r>
              <a:rPr lang="en-US" sz="2800" dirty="0">
                <a:solidFill>
                  <a:srgbClr val="FF0000"/>
                </a:solidFill>
              </a:rPr>
              <a:t> </a:t>
            </a:r>
            <a:r>
              <a:rPr lang="en-US" sz="2800" dirty="0" err="1">
                <a:solidFill>
                  <a:srgbClr val="FF0000"/>
                </a:solidFill>
              </a:rPr>
              <a:t>bài</a:t>
            </a:r>
            <a:r>
              <a:rPr lang="en-US" sz="2800" dirty="0">
                <a:solidFill>
                  <a:srgbClr val="FF0000"/>
                </a:solidFill>
              </a:rPr>
              <a:t> </a:t>
            </a:r>
            <a:r>
              <a:rPr lang="en-US" sz="2800" dirty="0" err="1">
                <a:solidFill>
                  <a:srgbClr val="FF0000"/>
                </a:solidFill>
              </a:rPr>
              <a:t>này</a:t>
            </a:r>
            <a:r>
              <a:rPr lang="en-US" sz="2800" dirty="0">
                <a:solidFill>
                  <a:srgbClr val="FF0000"/>
                </a:solidFill>
              </a:rPr>
              <a:t> </a:t>
            </a:r>
            <a:r>
              <a:rPr lang="en-US" sz="2800" dirty="0" err="1">
                <a:solidFill>
                  <a:srgbClr val="FF0000"/>
                </a:solidFill>
              </a:rPr>
              <a:t>trên</a:t>
            </a:r>
            <a:r>
              <a:rPr lang="en-US" sz="2800" dirty="0">
                <a:solidFill>
                  <a:srgbClr val="FF0000"/>
                </a:solidFill>
              </a:rPr>
              <a:t> PM word</a:t>
            </a:r>
          </a:p>
        </p:txBody>
      </p:sp>
      <p:sp>
        <p:nvSpPr>
          <p:cNvPr id="3" name="Content Placeholder 10"/>
          <p:cNvSpPr txBox="1">
            <a:spLocks/>
          </p:cNvSpPr>
          <p:nvPr/>
        </p:nvSpPr>
        <p:spPr>
          <a:xfrm>
            <a:off x="488370" y="1485900"/>
            <a:ext cx="8001000" cy="5486400"/>
          </a:xfrm>
          <a:prstGeom prst="rect">
            <a:avLst/>
          </a:prstGeom>
          <a:ln>
            <a:noFill/>
          </a:ln>
        </p:spPr>
        <p:txBody>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spcBef>
                <a:spcPts val="1200"/>
              </a:spcBef>
              <a:buFont typeface="Wingdings 2"/>
              <a:buNone/>
            </a:pPr>
            <a:r>
              <a:rPr lang="en-US" sz="3200" b="1" dirty="0">
                <a:solidFill>
                  <a:srgbClr val="1910C6"/>
                </a:solidFill>
                <a:latin typeface="Times New Roman" pitchFamily="18" charset="0"/>
                <a:cs typeface="Times New Roman" pitchFamily="18" charset="0"/>
              </a:rPr>
              <a:t>VỊNH HẠ LONG</a:t>
            </a:r>
          </a:p>
          <a:p>
            <a:pPr marL="0" indent="0" algn="just">
              <a:buFont typeface="Wingdings 2"/>
              <a:buNone/>
            </a:pPr>
            <a:r>
              <a:rPr lang="en-US" sz="3200" dirty="0" err="1">
                <a:solidFill>
                  <a:srgbClr val="1910C6"/>
                </a:solidFill>
                <a:latin typeface="Times New Roman" pitchFamily="18" charset="0"/>
                <a:cs typeface="Times New Roman" pitchFamily="18" charset="0"/>
              </a:rPr>
              <a:t>Từ</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trên</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cao</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nhìn</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xuống</a:t>
            </a:r>
            <a:r>
              <a:rPr lang="en-US" sz="3200" dirty="0">
                <a:solidFill>
                  <a:srgbClr val="1910C6"/>
                </a:solidFill>
                <a:latin typeface="Times New Roman" pitchFamily="18" charset="0"/>
                <a:cs typeface="Times New Roman" pitchFamily="18" charset="0"/>
              </a:rPr>
              <a:t>, </a:t>
            </a:r>
            <a:r>
              <a:rPr lang="en-US" sz="3200" b="1" dirty="0" err="1">
                <a:solidFill>
                  <a:srgbClr val="1910C6"/>
                </a:solidFill>
                <a:latin typeface="Times New Roman" pitchFamily="18" charset="0"/>
                <a:cs typeface="Times New Roman" pitchFamily="18" charset="0"/>
              </a:rPr>
              <a:t>vịnh</a:t>
            </a:r>
            <a:r>
              <a:rPr lang="en-US" sz="3200" b="1" dirty="0">
                <a:solidFill>
                  <a:srgbClr val="1910C6"/>
                </a:solidFill>
                <a:latin typeface="Times New Roman" pitchFamily="18" charset="0"/>
                <a:cs typeface="Times New Roman" pitchFamily="18" charset="0"/>
              </a:rPr>
              <a:t> </a:t>
            </a:r>
            <a:r>
              <a:rPr lang="en-US" sz="3200" b="1" dirty="0" err="1">
                <a:solidFill>
                  <a:srgbClr val="1910C6"/>
                </a:solidFill>
                <a:latin typeface="Times New Roman" pitchFamily="18" charset="0"/>
                <a:cs typeface="Times New Roman" pitchFamily="18" charset="0"/>
              </a:rPr>
              <a:t>Hạ</a:t>
            </a:r>
            <a:r>
              <a:rPr lang="en-US" sz="3200" b="1" dirty="0">
                <a:solidFill>
                  <a:srgbClr val="1910C6"/>
                </a:solidFill>
                <a:latin typeface="Times New Roman" pitchFamily="18" charset="0"/>
                <a:cs typeface="Times New Roman" pitchFamily="18" charset="0"/>
              </a:rPr>
              <a:t> Long</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như</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một</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bức</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tranh</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khổng</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lồ</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sống</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động</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với</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hàng</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ngàn</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đảo</a:t>
            </a:r>
            <a:r>
              <a:rPr lang="en-US" sz="3200" dirty="0">
                <a:solidFill>
                  <a:srgbClr val="1910C6"/>
                </a:solidFill>
                <a:latin typeface="Times New Roman" pitchFamily="18" charset="0"/>
                <a:cs typeface="Times New Roman" pitchFamily="18" charset="0"/>
              </a:rPr>
              <a:t> </a:t>
            </a:r>
            <a:r>
              <a:rPr lang="en-US" sz="3200" dirty="0" err="1">
                <a:solidFill>
                  <a:srgbClr val="1910C6"/>
                </a:solidFill>
                <a:latin typeface="Times New Roman" pitchFamily="18" charset="0"/>
                <a:cs typeface="Times New Roman" pitchFamily="18" charset="0"/>
              </a:rPr>
              <a:t>đá</a:t>
            </a:r>
            <a:r>
              <a:rPr lang="en-US" sz="3200" dirty="0">
                <a:solidFill>
                  <a:srgbClr val="1910C6"/>
                </a:solidFill>
                <a:latin typeface="Times New Roman" pitchFamily="18" charset="0"/>
                <a:cs typeface="Times New Roman" pitchFamily="18" charset="0"/>
              </a:rPr>
              <a:t>.</a:t>
            </a:r>
          </a:p>
          <a:p>
            <a:pPr marL="0" indent="0" algn="just">
              <a:buFont typeface="Wingdings 2"/>
              <a:buNone/>
            </a:pPr>
            <a:r>
              <a:rPr lang="en-US" sz="3200" i="1" dirty="0" err="1">
                <a:solidFill>
                  <a:srgbClr val="1910C6"/>
                </a:solidFill>
                <a:latin typeface="Times New Roman" pitchFamily="18" charset="0"/>
                <a:cs typeface="Times New Roman" pitchFamily="18" charset="0"/>
              </a:rPr>
              <a:t>Hạ</a:t>
            </a:r>
            <a:r>
              <a:rPr lang="en-US" sz="3200" i="1" dirty="0">
                <a:solidFill>
                  <a:srgbClr val="1910C6"/>
                </a:solidFill>
                <a:latin typeface="Times New Roman" pitchFamily="18" charset="0"/>
                <a:cs typeface="Times New Roman" pitchFamily="18" charset="0"/>
              </a:rPr>
              <a:t> Long </a:t>
            </a:r>
            <a:r>
              <a:rPr lang="en-US" sz="3200" i="1" dirty="0" err="1">
                <a:solidFill>
                  <a:srgbClr val="1910C6"/>
                </a:solidFill>
                <a:latin typeface="Times New Roman" pitchFamily="18" charset="0"/>
                <a:cs typeface="Times New Roman" pitchFamily="18" charset="0"/>
              </a:rPr>
              <a:t>có</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nhiều</a:t>
            </a:r>
            <a:r>
              <a:rPr lang="en-US" sz="3200" i="1" dirty="0">
                <a:solidFill>
                  <a:srgbClr val="1910C6"/>
                </a:solidFill>
                <a:latin typeface="Times New Roman" pitchFamily="18" charset="0"/>
                <a:cs typeface="Times New Roman" pitchFamily="18" charset="0"/>
              </a:rPr>
              <a:t> hang </a:t>
            </a:r>
            <a:r>
              <a:rPr lang="en-US" sz="3200" i="1" dirty="0" err="1">
                <a:solidFill>
                  <a:srgbClr val="1910C6"/>
                </a:solidFill>
                <a:latin typeface="Times New Roman" pitchFamily="18" charset="0"/>
                <a:cs typeface="Times New Roman" pitchFamily="18" charset="0"/>
              </a:rPr>
              <a:t>động</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đẹp</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như</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động</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Thiên</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cung</a:t>
            </a:r>
            <a:r>
              <a:rPr lang="en-US" sz="3200" i="1" dirty="0">
                <a:solidFill>
                  <a:srgbClr val="1910C6"/>
                </a:solidFill>
                <a:latin typeface="Times New Roman" pitchFamily="18" charset="0"/>
                <a:cs typeface="Times New Roman" pitchFamily="18" charset="0"/>
              </a:rPr>
              <a:t>, hang </a:t>
            </a:r>
            <a:r>
              <a:rPr lang="en-US" sz="3200" i="1" dirty="0" err="1">
                <a:solidFill>
                  <a:srgbClr val="1910C6"/>
                </a:solidFill>
                <a:latin typeface="Times New Roman" pitchFamily="18" charset="0"/>
                <a:cs typeface="Times New Roman" pitchFamily="18" charset="0"/>
              </a:rPr>
              <a:t>Đầu</a:t>
            </a:r>
            <a:r>
              <a:rPr lang="en-US" sz="3200" i="1" dirty="0">
                <a:solidFill>
                  <a:srgbClr val="1910C6"/>
                </a:solidFill>
                <a:latin typeface="Times New Roman" pitchFamily="18" charset="0"/>
                <a:cs typeface="Times New Roman" pitchFamily="18" charset="0"/>
              </a:rPr>
              <a:t> </a:t>
            </a:r>
            <a:r>
              <a:rPr lang="en-US" sz="3200" i="1" dirty="0" err="1">
                <a:solidFill>
                  <a:srgbClr val="1910C6"/>
                </a:solidFill>
                <a:latin typeface="Times New Roman" pitchFamily="18" charset="0"/>
                <a:cs typeface="Times New Roman" pitchFamily="18" charset="0"/>
              </a:rPr>
              <a:t>gỗ</a:t>
            </a:r>
            <a:r>
              <a:rPr lang="en-US" sz="3200" i="1" dirty="0">
                <a:solidFill>
                  <a:srgbClr val="1910C6"/>
                </a:solidFill>
                <a:latin typeface="Times New Roman" pitchFamily="18" charset="0"/>
                <a:cs typeface="Times New Roman" pitchFamily="18" charset="0"/>
              </a:rPr>
              <a:t>, hang Trinh </a:t>
            </a:r>
            <a:r>
              <a:rPr lang="en-US" sz="3200" i="1" dirty="0" err="1">
                <a:solidFill>
                  <a:srgbClr val="1910C6"/>
                </a:solidFill>
                <a:latin typeface="Times New Roman" pitchFamily="18" charset="0"/>
                <a:cs typeface="Times New Roman" pitchFamily="18" charset="0"/>
              </a:rPr>
              <a:t>nữ</a:t>
            </a:r>
            <a:r>
              <a:rPr lang="en-US" sz="3200" i="1" dirty="0">
                <a:solidFill>
                  <a:srgbClr val="1910C6"/>
                </a:solidFill>
                <a:latin typeface="Times New Roman" pitchFamily="18" charset="0"/>
                <a:cs typeface="Times New Roman" pitchFamily="18" charset="0"/>
              </a:rPr>
              <a:t>, …</a:t>
            </a:r>
            <a:endParaRPr lang="vi-VN" sz="3200" i="1" dirty="0">
              <a:solidFill>
                <a:srgbClr val="1910C6"/>
              </a:solidFill>
              <a:latin typeface="Times New Roman" pitchFamily="18" charset="0"/>
              <a:cs typeface="Times New Roman" pitchFamily="18" charset="0"/>
            </a:endParaRPr>
          </a:p>
          <a:p>
            <a:pPr marL="0" indent="0">
              <a:buNone/>
            </a:pPr>
            <a:endParaRPr lang="vi-VN" sz="3200" i="1" dirty="0">
              <a:solidFill>
                <a:srgbClr val="1910C6"/>
              </a:solidFill>
            </a:endParaRPr>
          </a:p>
        </p:txBody>
      </p:sp>
      <p:sp>
        <p:nvSpPr>
          <p:cNvPr id="4" name="Rectangle 3"/>
          <p:cNvSpPr/>
          <p:nvPr/>
        </p:nvSpPr>
        <p:spPr>
          <a:xfrm>
            <a:off x="2653140" y="3695700"/>
            <a:ext cx="3276600" cy="266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119094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circle(in)">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0002&quot;&gt;&lt;object type=&quot;3&quot; unique_id=&quot;10004&quot;&gt;&lt;property id=&quot;20148&quot; value=&quot;5&quot;/&gt;&lt;property id=&quot;20300&quot; value=&quot;Slide 1&quot;/&gt;&lt;property id=&quot;20307&quot; value=&quot;260&quot;/&gt;&lt;/object&gt;&lt;object type=&quot;3&quot; unique_id=&quot;10005&quot;&gt;&lt;property id=&quot;20148&quot; value=&quot;5&quot;/&gt;&lt;property id=&quot;20300&quot; value=&quot;Slide 2 - &amp;quot;A. Hoạt động cơ bản&amp;quot;&quot;/&gt;&lt;property id=&quot;20307&quot; value=&quot;258&quot;/&gt;&lt;/object&gt;&lt;object type=&quot;3&quot; unique_id=&quot;10006&quot;&gt;&lt;property id=&quot;20148&quot; value=&quot;5&quot;/&gt;&lt;property id=&quot;20300&quot; value=&quot;Slide 3&quot;/&gt;&lt;property id=&quot;20307&quot; value=&quot;259&quot;/&gt;&lt;/object&gt;&lt;object type=&quot;3&quot; unique_id=&quot;10007&quot;&gt;&lt;property id=&quot;20148&quot; value=&quot;5&quot;/&gt;&lt;property id=&quot;20300&quot; value=&quot;Slide 4 - &amp;quot;- Giao diện chính của phần mềm PowerPoint&amp;quot;&quot;/&gt;&lt;property id=&quot;20307&quot; value=&quot;261&quot;/&gt;&lt;/object&gt;&lt;object type=&quot;3&quot; unique_id=&quot;10008&quot;&gt;&lt;property id=&quot;20148&quot; value=&quot;5&quot;/&gt;&lt;property id=&quot;20300&quot; value=&quot;Slide 5 - &amp;quot;2. Soạn tiêu đề, nội dung vào trang trình chiếu&amp;quot;&quot;/&gt;&lt;property id=&quot;20307&quot; value=&quot;262&quot;/&gt;&lt;/object&gt;&lt;object type=&quot;3&quot; unique_id=&quot;10009&quot;&gt;&lt;property id=&quot;20148&quot; value=&quot;5&quot;/&gt;&lt;property id=&quot;20300&quot; value=&quot;Slide 6 - &amp;quot;3. Thêm mới một trang trình chiếu&amp;quot;&quot;/&gt;&lt;property id=&quot;20307&quot; value=&quot;263&quot;/&gt;&lt;/object&gt;&lt;object type=&quot;3&quot; unique_id=&quot;10010&quot;&gt;&lt;property id=&quot;20148&quot; value=&quot;5&quot;/&gt;&lt;property id=&quot;20300&quot; value=&quot;Slide 7 - &amp;quot;4. Xóa trang trình chiếu&amp;quot;&quot;/&gt;&lt;property id=&quot;20307&quot; value=&quot;265&quot;/&gt;&lt;/object&gt;&lt;object type=&quot;3&quot; unique_id=&quot;10011&quot;&gt;&lt;property id=&quot;20148&quot; value=&quot;5&quot;/&gt;&lt;property id=&quot;20300&quot; value=&quot;Slide 8&quot;/&gt;&lt;property id=&quot;20307&quot; value=&quot;264&quot;/&gt;&lt;/object&gt;&lt;/object&gt;&lt;object type=&quot;8&quot; unique_id=&quot;10022&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4938</TotalTime>
  <Words>743</Words>
  <Application>Microsoft Office PowerPoint</Application>
  <PresentationFormat>On-screen Show (4:3)</PresentationFormat>
  <Paragraphs>74</Paragraphs>
  <Slides>17</Slides>
  <Notes>2</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28" baseType="lpstr">
      <vt:lpstr>Arial</vt:lpstr>
      <vt:lpstr>Calibri</vt:lpstr>
      <vt:lpstr>Candara</vt:lpstr>
      <vt:lpstr>Constantia</vt:lpstr>
      <vt:lpstr>Symbol</vt:lpstr>
      <vt:lpstr>Times New Roman</vt:lpstr>
      <vt:lpstr>Wingdings</vt:lpstr>
      <vt:lpstr>Wingdings 2</vt:lpstr>
      <vt:lpstr>Flow</vt:lpstr>
      <vt:lpstr>Waveform</vt:lpstr>
      <vt:lpstr>Picture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 Hoạt động thực hành (SGK trang 83)</vt:lpstr>
      <vt:lpstr>PowerPoint Presentation</vt:lpstr>
      <vt:lpstr>CHÚC CÁC CON LÀM BÀI TẬP THẬT TỐT</vt:lpstr>
      <vt:lpstr>PowerPoint Presentation</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MyLaptop</cp:lastModifiedBy>
  <cp:revision>113</cp:revision>
  <dcterms:created xsi:type="dcterms:W3CDTF">2017-12-26T01:27:14Z</dcterms:created>
  <dcterms:modified xsi:type="dcterms:W3CDTF">2022-02-21T03:02:40Z</dcterms:modified>
</cp:coreProperties>
</file>