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  <p:sldMasterId id="2147483890" r:id="rId2"/>
  </p:sldMasterIdLst>
  <p:notesMasterIdLst>
    <p:notesMasterId r:id="rId22"/>
  </p:notesMasterIdLst>
  <p:sldIdLst>
    <p:sldId id="325" r:id="rId3"/>
    <p:sldId id="326" r:id="rId4"/>
    <p:sldId id="351" r:id="rId5"/>
    <p:sldId id="389" r:id="rId6"/>
    <p:sldId id="350" r:id="rId7"/>
    <p:sldId id="393" r:id="rId8"/>
    <p:sldId id="332" r:id="rId9"/>
    <p:sldId id="336" r:id="rId10"/>
    <p:sldId id="373" r:id="rId11"/>
    <p:sldId id="349" r:id="rId12"/>
    <p:sldId id="341" r:id="rId13"/>
    <p:sldId id="338" r:id="rId14"/>
    <p:sldId id="362" r:id="rId15"/>
    <p:sldId id="379" r:id="rId16"/>
    <p:sldId id="381" r:id="rId17"/>
    <p:sldId id="376" r:id="rId18"/>
    <p:sldId id="383" r:id="rId19"/>
    <p:sldId id="397" r:id="rId20"/>
    <p:sldId id="364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0000FF"/>
    <a:srgbClr val="66FF9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80" y="-186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00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CHO</a:t>
            </a:r>
            <a:r>
              <a:rPr lang="en-US" baseline="0" dirty="0" smtClean="0"/>
              <a:t> HỌC SINH ĐỔI CHÉO PHIẾU HỌC TẬP ĐỂ SO SÁNH KẾT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VÀ SO SÁNH LÊN MÀN HÌNH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673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14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30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22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062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705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xmlns="" id="{98A5301E-AB93-4945-A0AA-2215B6872DB2}"/>
              </a:ext>
            </a:extLst>
          </p:cNvPr>
          <p:cNvSpPr>
            <a:spLocks noChangeAspect="1"/>
          </p:cNvSpPr>
          <p:nvPr userDrawn="1"/>
        </p:nvSpPr>
        <p:spPr>
          <a:xfrm>
            <a:off x="1871401" y="2602132"/>
            <a:ext cx="1801368" cy="180136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2FF1D57-3E5F-584B-94C2-629CD166831B}"/>
              </a:ext>
            </a:extLst>
          </p:cNvPr>
          <p:cNvSpPr>
            <a:spLocks noChangeAspect="1"/>
          </p:cNvSpPr>
          <p:nvPr userDrawn="1"/>
        </p:nvSpPr>
        <p:spPr>
          <a:xfrm>
            <a:off x="5194632" y="2602132"/>
            <a:ext cx="1801368" cy="18013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0A619F7-99B1-EB46-8946-F77C733C4D86}"/>
              </a:ext>
            </a:extLst>
          </p:cNvPr>
          <p:cNvSpPr>
            <a:spLocks noChangeAspect="1"/>
          </p:cNvSpPr>
          <p:nvPr userDrawn="1"/>
        </p:nvSpPr>
        <p:spPr>
          <a:xfrm>
            <a:off x="8519230" y="2602132"/>
            <a:ext cx="1801368" cy="18013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4804495"/>
            <a:ext cx="2952000" cy="11091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D2FC6D4A-DA65-4AB4-A214-ABFCCC77CE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0000" y="4804495"/>
            <a:ext cx="2952000" cy="11091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64EDB116-654D-48D8-BED5-DCA5C06DA3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44598" y="4804495"/>
            <a:ext cx="2952000" cy="11091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0E6232E7-9350-493B-BFD0-883015EB07C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191441" y="2922172"/>
            <a:ext cx="1161288" cy="1161288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 or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E13A6892-C6C0-404F-96AD-993154ED8C7C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514672" y="2922172"/>
            <a:ext cx="1161288" cy="1161288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40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Insert Icon or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70281C28-F044-4622-B651-CE20C022E7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38000" y="2920902"/>
            <a:ext cx="1163828" cy="1163828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400" b="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Insert Icon or Picture</a:t>
            </a:r>
          </a:p>
        </p:txBody>
      </p:sp>
    </p:spTree>
    <p:extLst>
      <p:ext uri="{BB962C8B-B14F-4D97-AF65-F5344CB8AC3E}">
        <p14:creationId xmlns:p14="http://schemas.microsoft.com/office/powerpoint/2010/main" val="3738219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3498694" y="2421466"/>
            <a:ext cx="740731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8694" y="982132"/>
            <a:ext cx="7397903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98694" y="2560320"/>
            <a:ext cx="3580381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6216" y="2560320"/>
            <a:ext cx="3580381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xmlns="" id="{9C4F6082-2952-43DC-9B9C-74C88B262CE9}"/>
              </a:ext>
            </a:extLst>
          </p:cNvPr>
          <p:cNvSpPr/>
          <p:nvPr userDrawn="1"/>
        </p:nvSpPr>
        <p:spPr>
          <a:xfrm rot="5400000">
            <a:off x="388783" y="248341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7618976-780E-4131-85CD-66F013F5ACDE}"/>
              </a:ext>
            </a:extLst>
          </p:cNvPr>
          <p:cNvSpPr/>
          <p:nvPr userDrawn="1"/>
        </p:nvSpPr>
        <p:spPr>
          <a:xfrm rot="-120000">
            <a:off x="211380" y="144283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xmlns="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422103" y="1691853"/>
            <a:ext cx="2736000" cy="3367314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940000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4F82F76-1F28-4871-AA44-ADE3B29E465F}"/>
              </a:ext>
            </a:extLst>
          </p:cNvPr>
          <p:cNvSpPr/>
          <p:nvPr userDrawn="1"/>
        </p:nvSpPr>
        <p:spPr>
          <a:xfrm>
            <a:off x="1066800" y="1009665"/>
            <a:ext cx="7056969" cy="4847145"/>
          </a:xfrm>
          <a:prstGeom prst="rect">
            <a:avLst/>
          </a:prstGeom>
          <a:solidFill>
            <a:schemeClr val="bg1"/>
          </a:solidFill>
          <a:ln w="82550" cmpd="thickThin">
            <a:solidFill>
              <a:schemeClr val="bg1">
                <a:lumMod val="6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16900" y="982132"/>
            <a:ext cx="2679698" cy="141272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Click to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087D12F9-00B3-48A4-8EFB-78ACCA9F99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82052" y="1318687"/>
            <a:ext cx="2338493" cy="28819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ZA" dirty="0"/>
              <a:t>Pictures of buildings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xmlns="" id="{242B44F9-2E79-4910-8D1A-CE37EF0524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4222" y="3128436"/>
            <a:ext cx="3974629" cy="24246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 Pictures of jobs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xmlns="" id="{68412D06-1A64-446B-8E3E-026437ADFB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00451" y="1318687"/>
            <a:ext cx="1748400" cy="168017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Pictures of transportation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xmlns="" id="{3152ED43-82C8-44B9-8B8E-2C0C9CEB1F1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74222" y="1318687"/>
            <a:ext cx="2093027" cy="168017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ZA" dirty="0"/>
              <a:t>Pictures of clothing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xmlns="" id="{0BCC3DC8-BDE4-4B07-A8CA-0321A36435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2052" y="4333875"/>
            <a:ext cx="2338493" cy="121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US" dirty="0"/>
              <a:t>Pictures of other items that capture the era</a:t>
            </a:r>
            <a:endParaRPr lang="en-ZA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2E769B50-B286-4700-AFD4-EFDA8F2FB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16900" y="2507046"/>
            <a:ext cx="2679698" cy="3349763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83173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3CE66FB-7564-43B1-9A0A-6594394A243B}"/>
              </a:ext>
            </a:extLst>
          </p:cNvPr>
          <p:cNvSpPr/>
          <p:nvPr userDrawn="1"/>
        </p:nvSpPr>
        <p:spPr>
          <a:xfrm>
            <a:off x="476250" y="476250"/>
            <a:ext cx="11239500" cy="59245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D335E96D-A567-4898-B2BA-3B8C2F40BA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000" y="567000"/>
            <a:ext cx="11088000" cy="572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ZA" dirty="0"/>
              <a:t>Insert an iconic picture from the era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92939"/>
            <a:ext cx="9601196" cy="75141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HD-PanelContent-GrommetsCombined.png">
            <a:extLst>
              <a:ext uri="{FF2B5EF4-FFF2-40B4-BE49-F238E27FC236}">
                <a16:creationId xmlns:a16="http://schemas.microsoft.com/office/drawing/2014/main" xmlns="" id="{EE5D561D-B993-4D57-A306-77777AD90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1" y="63106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HD-PanelContent-GrommetsCombined.png">
            <a:extLst>
              <a:ext uri="{FF2B5EF4-FFF2-40B4-BE49-F238E27FC236}">
                <a16:creationId xmlns:a16="http://schemas.microsoft.com/office/drawing/2014/main" xmlns="" id="{56E46F13-579D-42C5-8CB9-411911275F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2858" y="63106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HD-PanelContent-GrommetsCombined.png">
            <a:extLst>
              <a:ext uri="{FF2B5EF4-FFF2-40B4-BE49-F238E27FC236}">
                <a16:creationId xmlns:a16="http://schemas.microsoft.com/office/drawing/2014/main" xmlns="" id="{E055F617-AE0E-412B-BD58-B6C6F1E57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1" y="599602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HD-PanelContent-GrommetsCombined.png">
            <a:extLst>
              <a:ext uri="{FF2B5EF4-FFF2-40B4-BE49-F238E27FC236}">
                <a16:creationId xmlns:a16="http://schemas.microsoft.com/office/drawing/2014/main" xmlns="" id="{E6A3ABD2-1E11-490E-83ED-21CCB1878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2858" y="599602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473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1" y="2560320"/>
            <a:ext cx="3580381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xmlns="" id="{9C4F6082-2952-43DC-9B9C-74C88B262CE9}"/>
              </a:ext>
            </a:extLst>
          </p:cNvPr>
          <p:cNvSpPr/>
          <p:nvPr userDrawn="1"/>
        </p:nvSpPr>
        <p:spPr>
          <a:xfrm rot="5400000">
            <a:off x="6801681" y="1316976"/>
            <a:ext cx="4037344" cy="5975391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7618976-780E-4131-85CD-66F013F5ACDE}"/>
              </a:ext>
            </a:extLst>
          </p:cNvPr>
          <p:cNvSpPr/>
          <p:nvPr userDrawn="1"/>
        </p:nvSpPr>
        <p:spPr>
          <a:xfrm rot="-120000">
            <a:off x="5372113" y="869568"/>
            <a:ext cx="5703690" cy="490284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xmlns="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5584031" y="1077708"/>
            <a:ext cx="5279854" cy="4486565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0653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069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Content-GrommetsCombined.png">
            <a:extLst>
              <a:ext uri="{FF2B5EF4-FFF2-40B4-BE49-F238E27FC236}">
                <a16:creationId xmlns:a16="http://schemas.microsoft.com/office/drawing/2014/main" xmlns="" id="{7BD0150C-9F76-4D95-80BF-675693B48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1295401" y="2421466"/>
            <a:ext cx="46696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982132"/>
            <a:ext cx="4669664" cy="1303867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669666" cy="331893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68FEA8B0-7C15-481C-885B-E54C78BC32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6935" y="982132"/>
            <a:ext cx="4669666" cy="41265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8DCEB7F9-6056-41AE-93D6-C5D4C94C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043309">
            <a:off x="8122162" y="5338536"/>
            <a:ext cx="2746356" cy="425315"/>
          </a:xfrm>
        </p:spPr>
        <p:txBody>
          <a:bodyPr/>
          <a:lstStyle>
            <a:lvl1pPr marL="0" indent="0" algn="r">
              <a:buNone/>
              <a:defRPr i="0">
                <a:latin typeface="Lucida Handwriting" panose="03010101010101010101" pitchFamily="66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Generation XYZ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3768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979709"/>
            <a:ext cx="9601197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3073155"/>
            <a:ext cx="9601197" cy="520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2937688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4202A890-9091-4399-80AF-8AF212A1ED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95401" y="3864479"/>
            <a:ext cx="2952000" cy="1109133"/>
          </a:xfrm>
          <a:ln w="44450" cap="sq" cmpd="thinThick">
            <a:solidFill>
              <a:schemeClr val="accent1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F1661F6C-2BB1-41AF-BF4C-144E940F7B2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20000" y="3864479"/>
            <a:ext cx="2952000" cy="1109133"/>
          </a:xfrm>
          <a:ln w="44450" cap="sq" cmpd="thinThick">
            <a:solidFill>
              <a:schemeClr val="accent3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AFB258B-8362-4F6C-94EF-7C1F32CEBF2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944598" y="3864479"/>
            <a:ext cx="2952000" cy="1109133"/>
          </a:xfrm>
          <a:ln w="44450" cap="sq" cmpd="thinThick">
            <a:solidFill>
              <a:schemeClr val="accent2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098280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916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780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530739"/>
            <a:ext cx="4718304" cy="47625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116261"/>
            <a:ext cx="4718304" cy="2632605"/>
          </a:xfrm>
        </p:spPr>
        <p:txBody>
          <a:bodyPr anchor="t">
            <a:norm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530739"/>
            <a:ext cx="4718304" cy="47625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116261"/>
            <a:ext cx="4718304" cy="2632605"/>
          </a:xfrm>
        </p:spPr>
        <p:txBody>
          <a:bodyPr anchor="t">
            <a:norm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52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xmlns="" id="{9C4F6082-2952-43DC-9B9C-74C88B262CE9}"/>
              </a:ext>
            </a:extLst>
          </p:cNvPr>
          <p:cNvSpPr/>
          <p:nvPr userDrawn="1"/>
        </p:nvSpPr>
        <p:spPr>
          <a:xfrm rot="5400000">
            <a:off x="6801681" y="1316976"/>
            <a:ext cx="4037344" cy="5975391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7618976-780E-4131-85CD-66F013F5ACDE}"/>
              </a:ext>
            </a:extLst>
          </p:cNvPr>
          <p:cNvSpPr/>
          <p:nvPr userDrawn="1"/>
        </p:nvSpPr>
        <p:spPr>
          <a:xfrm rot="-120000">
            <a:off x="5372113" y="869568"/>
            <a:ext cx="5703690" cy="490284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xmlns="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5584031" y="1077708"/>
            <a:ext cx="5279854" cy="4486565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809CB875-1032-49F8-A74E-BD0BA58F9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2556934"/>
            <a:ext cx="3580381" cy="3312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888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8294" y="895547"/>
            <a:ext cx="5871325" cy="49749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379CAAA9-085A-46C2-A892-DE935E67C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2556934"/>
            <a:ext cx="3580381" cy="3312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611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374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597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21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5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61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94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442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65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46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16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82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22.png"/><Relationship Id="rId2" Type="http://schemas.microsoft.com/office/2007/relationships/media" Target="../media/media12.wav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22.png"/><Relationship Id="rId2" Type="http://schemas.microsoft.com/office/2007/relationships/media" Target="../media/media14.wav"/><Relationship Id="rId1" Type="http://schemas.openxmlformats.org/officeDocument/2006/relationships/tags" Target="../tags/tag11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6.wav"/><Relationship Id="rId7" Type="http://schemas.openxmlformats.org/officeDocument/2006/relationships/image" Target="../media/image22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7.xml"/><Relationship Id="rId4" Type="http://schemas.openxmlformats.org/officeDocument/2006/relationships/audio" Target="../media/media1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2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3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3.wav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7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4.wav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7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16"/>
          <p:cNvSpPr txBox="1">
            <a:spLocks noChangeArrowheads="1"/>
          </p:cNvSpPr>
          <p:nvPr/>
        </p:nvSpPr>
        <p:spPr bwMode="auto">
          <a:xfrm>
            <a:off x="2133600" y="1907412"/>
            <a:ext cx="880752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srgbClr val="0000FF"/>
                </a:solidFill>
                <a:latin typeface="Times New Roman" pitchFamily="18" charset="0"/>
              </a:rPr>
              <a:t>MÔN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TIN HỌC LỚP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</a:rPr>
              <a:t>TUẦN 21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157"/>
            <a:ext cx="2012311" cy="7008054"/>
            <a:chOff x="0" y="157"/>
            <a:chExt cx="2012311" cy="70080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871" b="404"/>
            <a:stretch/>
          </p:blipFill>
          <p:spPr>
            <a:xfrm>
              <a:off x="75935" y="157"/>
              <a:ext cx="1936376" cy="481671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58" r="71647" b="-980"/>
            <a:stretch/>
          </p:blipFill>
          <p:spPr>
            <a:xfrm>
              <a:off x="0" y="3452532"/>
              <a:ext cx="1996138" cy="3555679"/>
            </a:xfrm>
            <a:prstGeom prst="rect">
              <a:avLst/>
            </a:prstGeom>
          </p:spPr>
        </p:pic>
      </p:grpSp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98" y="5386418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34" y="602061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9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81"/>
    </mc:Choice>
    <mc:Fallback xmlns="">
      <p:transition advTm="5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6" descr="White marble"/>
          <p:cNvSpPr txBox="1">
            <a:spLocks noChangeArrowheads="1"/>
          </p:cNvSpPr>
          <p:nvPr/>
        </p:nvSpPr>
        <p:spPr bwMode="gray">
          <a:xfrm>
            <a:off x="1128212" y="2444443"/>
            <a:ext cx="363035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26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CHÍNH</a:t>
            </a:r>
            <a:endParaRPr kumimoji="0" lang="en-US" altLang="en-US" sz="2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3140968"/>
            <a:ext cx="9296400" cy="669032"/>
            <a:chOff x="912" y="1008"/>
            <a:chExt cx="3984" cy="691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69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994" y="1066"/>
              <a:ext cx="930" cy="619"/>
              <a:chOff x="994" y="1066"/>
              <a:chExt cx="930" cy="619"/>
            </a:xfrm>
          </p:grpSpPr>
          <p:sp>
            <p:nvSpPr>
              <p:cNvPr id="8" name="AutoShape 6"/>
              <p:cNvSpPr>
                <a:spLocks noChangeArrowheads="1"/>
              </p:cNvSpPr>
              <p:nvPr/>
            </p:nvSpPr>
            <p:spPr bwMode="gray">
              <a:xfrm>
                <a:off x="994" y="1066"/>
                <a:ext cx="930" cy="619"/>
              </a:xfrm>
              <a:prstGeom prst="roundRect">
                <a:avLst>
                  <a:gd name="adj" fmla="val 11921"/>
                </a:avLst>
              </a:prstGeom>
              <a:solidFill>
                <a:srgbClr val="00B05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gray">
              <a:xfrm>
                <a:off x="1023" y="1140"/>
                <a:ext cx="407" cy="446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gray">
              <a:xfrm>
                <a:off x="999" y="1069"/>
                <a:ext cx="925" cy="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rebuchet MS"/>
                    <a:ea typeface="+mn-ea"/>
                    <a:cs typeface="+mn-cs"/>
                  </a:rPr>
                  <a:t>Hoạt</a:t>
                </a:r>
                <a:r>
                  <a:rPr kumimoji="0" lang="en-US" sz="2800" b="0" i="0" u="none" strike="noStrike" kern="1200" cap="none" spc="0" normalizeH="0" noProof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rebuchet MS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rebuchet MS"/>
                    <a:ea typeface="+mn-ea"/>
                    <a:cs typeface="+mn-cs"/>
                  </a:rPr>
                  <a:t>động 1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 Box 9"/>
            <p:cNvSpPr txBox="1">
              <a:spLocks noChangeArrowheads="1"/>
            </p:cNvSpPr>
            <p:nvPr/>
          </p:nvSpPr>
          <p:spPr bwMode="gray">
            <a:xfrm>
              <a:off x="1924" y="1080"/>
              <a:ext cx="2830" cy="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Quy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tắc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gõ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1524000" y="4038600"/>
            <a:ext cx="9372600" cy="644624"/>
            <a:chOff x="912" y="2016"/>
            <a:chExt cx="4006" cy="912"/>
          </a:xfrm>
        </p:grpSpPr>
        <p:sp>
          <p:nvSpPr>
            <p:cNvPr id="12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989" y="2078"/>
              <a:ext cx="933" cy="786"/>
              <a:chOff x="989" y="2078"/>
              <a:chExt cx="933" cy="786"/>
            </a:xfrm>
          </p:grpSpPr>
          <p:sp>
            <p:nvSpPr>
              <p:cNvPr id="15" name="AutoShape 13"/>
              <p:cNvSpPr>
                <a:spLocks noChangeArrowheads="1"/>
              </p:cNvSpPr>
              <p:nvPr/>
            </p:nvSpPr>
            <p:spPr bwMode="gray">
              <a:xfrm>
                <a:off x="989" y="2078"/>
                <a:ext cx="933" cy="746"/>
              </a:xfrm>
              <a:prstGeom prst="roundRect">
                <a:avLst>
                  <a:gd name="adj" fmla="val 11921"/>
                </a:avLst>
              </a:prstGeom>
              <a:solidFill>
                <a:srgbClr val="FFC0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gray">
              <a:xfrm>
                <a:off x="1004" y="2124"/>
                <a:ext cx="918" cy="7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/>
                  </a:rPr>
                  <a:t>Hoạt </a:t>
                </a:r>
                <a:r>
                  <a:rPr lang="en-US" sz="28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/>
                  </a:rPr>
                  <a:t>động 2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 Box 16"/>
            <p:cNvSpPr txBox="1">
              <a:spLocks noChangeArrowheads="1"/>
            </p:cNvSpPr>
            <p:nvPr/>
          </p:nvSpPr>
          <p:spPr bwMode="gray">
            <a:xfrm>
              <a:off x="1922" y="2016"/>
              <a:ext cx="2996" cy="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Gõ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thanh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theo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kiểu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gõ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Telex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8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772506" y="1158199"/>
            <a:ext cx="1063646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rPr>
              <a:t>Bài</a:t>
            </a:r>
            <a:r>
              <a:rPr kumimoji="0" lang="en-US" sz="3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rPr>
              <a:t> 3: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Gõ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dấu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sắc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huyền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hỏi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ngã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</a:rPr>
              <a:t>nặng</a:t>
            </a:r>
            <a:endParaRPr lang="en-US" sz="3800" b="1" i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25" name="Group 10"/>
          <p:cNvGrpSpPr>
            <a:grpSpLocks/>
          </p:cNvGrpSpPr>
          <p:nvPr/>
        </p:nvGrpSpPr>
        <p:grpSpPr bwMode="auto">
          <a:xfrm>
            <a:off x="1524000" y="4953000"/>
            <a:ext cx="9372600" cy="644624"/>
            <a:chOff x="912" y="2016"/>
            <a:chExt cx="4006" cy="912"/>
          </a:xfrm>
        </p:grpSpPr>
        <p:sp>
          <p:nvSpPr>
            <p:cNvPr id="26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27" name="Group 12"/>
            <p:cNvGrpSpPr>
              <a:grpSpLocks/>
            </p:cNvGrpSpPr>
            <p:nvPr/>
          </p:nvGrpSpPr>
          <p:grpSpPr bwMode="auto">
            <a:xfrm>
              <a:off x="989" y="2031"/>
              <a:ext cx="933" cy="793"/>
              <a:chOff x="989" y="2031"/>
              <a:chExt cx="933" cy="793"/>
            </a:xfrm>
          </p:grpSpPr>
          <p:sp>
            <p:nvSpPr>
              <p:cNvPr id="35" name="AutoShape 13"/>
              <p:cNvSpPr>
                <a:spLocks noChangeArrowheads="1"/>
              </p:cNvSpPr>
              <p:nvPr/>
            </p:nvSpPr>
            <p:spPr bwMode="gray">
              <a:xfrm>
                <a:off x="989" y="2078"/>
                <a:ext cx="933" cy="746"/>
              </a:xfrm>
              <a:prstGeom prst="roundRect">
                <a:avLst>
                  <a:gd name="adj" fmla="val 11921"/>
                </a:avLst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36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37" name="Text Box 15"/>
              <p:cNvSpPr txBox="1">
                <a:spLocks noChangeArrowheads="1"/>
              </p:cNvSpPr>
              <p:nvPr/>
            </p:nvSpPr>
            <p:spPr bwMode="gray">
              <a:xfrm>
                <a:off x="1004" y="2031"/>
                <a:ext cx="918" cy="7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 err="1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/>
                  </a:rPr>
                  <a:t>Hoạt</a:t>
                </a:r>
                <a:r>
                  <a:rPr lang="en-US" sz="28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/>
                  </a:rPr>
                  <a:t> động 3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 Box 16"/>
            <p:cNvSpPr txBox="1">
              <a:spLocks noChangeArrowheads="1"/>
            </p:cNvSpPr>
            <p:nvPr/>
          </p:nvSpPr>
          <p:spPr bwMode="gray">
            <a:xfrm>
              <a:off x="1922" y="2016"/>
              <a:ext cx="2996" cy="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hành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88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2"/>
    </mc:Choice>
    <mc:Fallback xmlns="">
      <p:transition spd="slow" advTm="15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65920" y="2667000"/>
            <a:ext cx="10416480" cy="1077218"/>
            <a:chOff x="1775520" y="2522273"/>
            <a:chExt cx="9433048" cy="1077218"/>
          </a:xfrm>
        </p:grpSpPr>
        <p:pic>
          <p:nvPicPr>
            <p:cNvPr id="6" name="Picture 2" descr="F:\1-原创素材\1_mm1102\PPT\PPT_014\materaials\flower_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520" y="2636912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2128916" y="2522273"/>
              <a:ext cx="9079652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Hoạt</a:t>
              </a:r>
              <a:r>
                <a:rPr kumimoji="0" lang="en-US" sz="3200" b="1" i="0" u="sng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 động 1: </a:t>
              </a:r>
              <a:r>
                <a:rPr kumimoji="0" lang="en-US" sz="3200" b="1" i="0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Quy</a:t>
              </a:r>
              <a:r>
                <a:rPr kumimoji="0" lang="en-US" sz="3200" b="1" i="0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200" b="1" i="0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tắc</a:t>
              </a:r>
              <a:r>
                <a:rPr kumimoji="0" lang="en-US" sz="3200" b="1" i="0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200" b="1" i="0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gõ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</a:rPr>
                <a:t>chữ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</a:rPr>
                <a:t>tiếng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</a:rPr>
                <a:t>Việt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</a:rPr>
                <a:t>dấu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</a:rPr>
                <a:t>thanh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</a:rPr>
                <a:t>: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581400" y="3744218"/>
            <a:ext cx="557106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Gõ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chữ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trước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gõ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dấu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sau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696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48"/>
    </mc:Choice>
    <mc:Fallback xmlns="">
      <p:transition spd="slow" advTm="40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27448" y="533400"/>
            <a:ext cx="8060049" cy="519386"/>
            <a:chOff x="1279894" y="2615191"/>
            <a:chExt cx="8060049" cy="519386"/>
          </a:xfrm>
        </p:grpSpPr>
        <p:pic>
          <p:nvPicPr>
            <p:cNvPr id="18" name="Picture 3" descr="F:\1-原创素材\1_mm1102\PPT\PPT_014\materaials\flower_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894" y="2630471"/>
              <a:ext cx="504106" cy="504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1784000" y="2615191"/>
              <a:ext cx="7555943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Hoạt</a:t>
              </a:r>
              <a:r>
                <a:rPr kumimoji="0" lang="en-US" sz="26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động 2:</a:t>
              </a:r>
              <a:r>
                <a:rPr kumimoji="0" lang="en-US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Gõ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dấu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thanh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theo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kiểu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gõ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Telex.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394249" y="1170036"/>
            <a:ext cx="90598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tin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1b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69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điền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gõ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dấu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thanh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kiểu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gõ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Telex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596166"/>
              </p:ext>
            </p:extLst>
          </p:nvPr>
        </p:nvGraphicFramePr>
        <p:xfrm>
          <a:off x="931608" y="2706336"/>
          <a:ext cx="4953000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xmlns="" val="140066314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3298667437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Phím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938293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2049799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343128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6166907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707855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4007256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065396"/>
              </p:ext>
            </p:extLst>
          </p:nvPr>
        </p:nvGraphicFramePr>
        <p:xfrm>
          <a:off x="6084336" y="2706336"/>
          <a:ext cx="5265306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9790">
                  <a:extLst>
                    <a:ext uri="{9D8B030D-6E8A-4147-A177-3AD203B41FA5}">
                      <a16:colId xmlns:a16="http://schemas.microsoft.com/office/drawing/2014/main" xmlns="" val="1400663142"/>
                    </a:ext>
                  </a:extLst>
                </a:gridCol>
                <a:gridCol w="3035516">
                  <a:extLst>
                    <a:ext uri="{9D8B030D-6E8A-4147-A177-3AD203B41FA5}">
                      <a16:colId xmlns:a16="http://schemas.microsoft.com/office/drawing/2014/main" xmlns="" val="3298667437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938293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endParaRPr lang="en-GB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2049799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cà</a:t>
                      </a:r>
                      <a:endParaRPr lang="en-GB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343128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endParaRPr lang="en-GB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6166907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cã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GB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707855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400725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97146" y="317534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7146" y="3697493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7146" y="4203526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7146" y="4725671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7146" y="524722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72600" y="317534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72600" y="3697492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caf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72600" y="4203525"/>
            <a:ext cx="755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72600" y="4725670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cax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72600" y="5247225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aj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57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85"/>
    </mc:Choice>
    <mc:Fallback xmlns="">
      <p:transition spd="slow" advTm="94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-15663"/>
            <a:ext cx="8060049" cy="504106"/>
            <a:chOff x="1279894" y="2630471"/>
            <a:chExt cx="8060049" cy="504106"/>
          </a:xfrm>
        </p:grpSpPr>
        <p:pic>
          <p:nvPicPr>
            <p:cNvPr id="4" name="Picture 3" descr="F:\1-原创素材\1_mm1102\PPT\PPT_014\materaials\flower_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894" y="2630471"/>
              <a:ext cx="504106" cy="504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1784000" y="2636303"/>
              <a:ext cx="7555943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Hoạt</a:t>
              </a:r>
              <a:r>
                <a:rPr kumimoji="0" lang="en-US" sz="2600" b="1" i="0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động</a:t>
              </a:r>
              <a:r>
                <a:rPr kumimoji="0" lang="en-US" sz="2600" b="1" i="0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3: </a:t>
              </a:r>
              <a:r>
                <a:rPr kumimoji="0" lang="en-US" sz="2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Thực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hành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38200" y="533400"/>
            <a:ext cx="11049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BT 1-SGK tr.70: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Telex. </a:t>
            </a:r>
            <a:endParaRPr lang="en-US" sz="2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604243"/>
              </p:ext>
            </p:extLst>
          </p:nvPr>
        </p:nvGraphicFramePr>
        <p:xfrm>
          <a:off x="1404634" y="1183541"/>
          <a:ext cx="9817792" cy="55220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17114"/>
                <a:gridCol w="5200678"/>
              </a:tblGrid>
              <a:tr h="6147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kí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tự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gõ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trên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bàn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phím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Kết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quả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trên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màn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cooms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caays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coongf keenhf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hanhf vaf toir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/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gà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miến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hocj hanhf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laaps lanhs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hồ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hởi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hoa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cỏ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xanh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0" marB="0" anchor="b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88843" y="2301452"/>
            <a:ext cx="233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cấy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6184" y="3270744"/>
            <a:ext cx="3957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tỏi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3864" y="2743200"/>
            <a:ext cx="352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cồng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kềnh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2176" y="3719052"/>
            <a:ext cx="233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gaf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7576" y="4177659"/>
            <a:ext cx="233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mieens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29175" y="4688173"/>
            <a:ext cx="233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hành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29175" y="5221276"/>
            <a:ext cx="233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lấp lánh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91524" y="572764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hoof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howir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8080" y="6182380"/>
            <a:ext cx="5923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vangf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treen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xanh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0986" y="1767348"/>
            <a:ext cx="233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cốm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5498" y="171564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5498" y="222202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5498" y="274382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5498" y="318714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5498" y="37244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6612" y="417232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6612" y="467870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6612" y="515320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6612" y="569111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7782" y="621267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Audio 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82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48"/>
    </mc:Choice>
    <mc:Fallback xmlns="">
      <p:transition spd="slow" advTm="120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6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23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F:\1-原创素材\1_mm1102\PPT\PPT_014\materaials\flower_3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23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6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47279" y="567779"/>
            <a:ext cx="104827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THỰC HÀNH TRÊN MÁY TÍNH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2045" y="2595720"/>
            <a:ext cx="4880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Khởi động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Word.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43473" y="3073363"/>
            <a:ext cx="871492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Khởi động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Unikey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Telex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4419600"/>
            <a:ext cx="92993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nhõng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nhẽo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lẽo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nhẽo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43473" y="3814920"/>
            <a:ext cx="8714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2045" y="1416170"/>
            <a:ext cx="98540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25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9"/>
    </mc:Choice>
    <mc:Fallback xmlns="">
      <p:transition spd="slow" advTm="35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GV hướng dẫn thực hành trên phần mềm Word?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6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89"/>
    </mc:Choice>
    <mc:Fallback xmlns="">
      <p:transition spd="slow" advTm="4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41689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5498" y="310046"/>
            <a:ext cx="10116204" cy="14811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Telex,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ln w="22225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71 (SGK)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2146736"/>
            <a:ext cx="9906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6096" y="1860332"/>
            <a:ext cx="10744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2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thuở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Con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nhong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nhong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ỷ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”...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4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4"/>
    </mc:Choice>
    <mc:Fallback xmlns="">
      <p:transition spd="slow" advTm="16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4"/>
    </mc:Choice>
    <mc:Fallback xmlns="">
      <p:transition spd="slow" advTm="22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724400" y="609600"/>
            <a:ext cx="25972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CỦNG</a:t>
            </a:r>
            <a:r>
              <a:rPr kumimoji="0" lang="en-US" sz="36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CỐ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261789"/>
              </p:ext>
            </p:extLst>
          </p:nvPr>
        </p:nvGraphicFramePr>
        <p:xfrm>
          <a:off x="1600200" y="1905000"/>
          <a:ext cx="6048672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xmlns="" val="1400663142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xmlns="" val="3298667437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Phím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938293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2049799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343128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6166907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707855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4007256"/>
                  </a:ext>
                </a:extLst>
              </a:tr>
            </a:tbl>
          </a:graphicData>
        </a:graphic>
      </p:graphicFrame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112463" y="1270625"/>
            <a:ext cx="755594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1.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Gõ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dấu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thanh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theo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kiểu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gõ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Telex.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207057" y="5334000"/>
            <a:ext cx="953714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2.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Hoàn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thành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phiếu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tập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nhập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kết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quả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trên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Link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phiếu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trả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lời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gửi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trên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zalo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2104" y="237472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2104" y="2896871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2104" y="3402904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2104" y="3925049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2104" y="444660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50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47"/>
    </mc:Choice>
    <mc:Fallback>
      <p:transition spd="slow" advTm="24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42" y="2628"/>
            <a:ext cx="6024772" cy="685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5"/>
    </mc:Choice>
    <mc:Fallback xmlns="">
      <p:transition spd="slow" advTm="7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7059" r="3713"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5334000" y="2362200"/>
            <a:ext cx="6571634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0" smtClean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ÔN BÀI </a:t>
            </a:r>
            <a:endParaRPr kumimoji="0" lang="en-US" sz="2400" b="1" u="none" strike="noStrike" kern="10" cap="none" spc="0" normalizeH="0" baseline="0" noProof="0" dirty="0" smtClean="0">
              <a:ln w="12700">
                <a:solidFill>
                  <a:prstClr val="black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6"/>
    </mc:Choice>
    <mc:Fallback xmlns="">
      <p:transition spd="slow" advTm="1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315807" y="919082"/>
            <a:ext cx="95807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546422" y="4438696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4031464" y="4477423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622317" y="4441969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7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10468" r="14186" b="15527"/>
          <a:stretch/>
        </p:blipFill>
        <p:spPr bwMode="auto">
          <a:xfrm>
            <a:off x="6426935" y="3095133"/>
            <a:ext cx="1384015" cy="12686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9" b="8962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415"/>
          <a:stretch/>
        </p:blipFill>
        <p:spPr bwMode="auto">
          <a:xfrm>
            <a:off x="3925512" y="3095133"/>
            <a:ext cx="1354904" cy="12702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6019800" y="2729288"/>
            <a:ext cx="2299912" cy="2299912"/>
          </a:xfrm>
          <a:prstGeom prst="ellipse">
            <a:avLst/>
          </a:pr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749" y="3095133"/>
            <a:ext cx="1256851" cy="1270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50" y="3095133"/>
            <a:ext cx="1468997" cy="1268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9315674" y="4438696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8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14"/>
    </mc:Choice>
    <mc:Fallback xmlns="">
      <p:transition spd="slow" advTm="3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97167" y="919082"/>
            <a:ext cx="108131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546422" y="4438696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4031464" y="4477423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622317" y="4441969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7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10468" r="14186" b="15527"/>
          <a:stretch/>
        </p:blipFill>
        <p:spPr bwMode="auto">
          <a:xfrm>
            <a:off x="6426935" y="3095133"/>
            <a:ext cx="1384015" cy="12686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9" b="8962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415"/>
          <a:stretch/>
        </p:blipFill>
        <p:spPr bwMode="auto">
          <a:xfrm>
            <a:off x="3925512" y="3095133"/>
            <a:ext cx="1354904" cy="12702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749" y="3095133"/>
            <a:ext cx="1256851" cy="1270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50" y="3095133"/>
            <a:ext cx="1468997" cy="1268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9315674" y="4438696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967966" y="2639176"/>
            <a:ext cx="2299912" cy="2299912"/>
          </a:xfrm>
          <a:prstGeom prst="ellipse">
            <a:avLst/>
          </a:pr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76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9"/>
    </mc:Choice>
    <mc:Fallback>
      <p:transition spd="slow" advTm="9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807414"/>
              </p:ext>
            </p:extLst>
          </p:nvPr>
        </p:nvGraphicFramePr>
        <p:xfrm>
          <a:off x="2895600" y="1905000"/>
          <a:ext cx="6048672" cy="4465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xmlns="" val="1400663142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xmlns="" val="3298667437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938293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endParaRPr lang="en-US" sz="3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2049799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3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343128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en-US" sz="3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6166907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endParaRPr lang="en-US" sz="3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707855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lang="en-US" sz="3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4007256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en-US" sz="3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80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3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62000" y="838200"/>
            <a:ext cx="105832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3: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Telex: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4608" y="2403591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aw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4608" y="29718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aa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4608" y="3530025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ee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4608" y="411054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oo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4608" y="4673132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ow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4608" y="5201960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uw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58383" y="579614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7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44"/>
    </mc:Choice>
    <mc:Fallback xmlns="">
      <p:transition spd="slow" advTm="58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96219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6219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990600" y="1066800"/>
            <a:ext cx="99620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spcBef>
                <a:spcPct val="50000"/>
              </a:spcBef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4: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Telex,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3745244" y="2768614"/>
            <a:ext cx="39487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dewm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trawng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3680359" y="4382168"/>
            <a:ext cx="576064" cy="554097"/>
          </a:xfrm>
          <a:prstGeom prst="ellipse">
            <a:avLst/>
          </a:prstGeom>
          <a:noFill/>
          <a:ln w="381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729545" y="3545890"/>
            <a:ext cx="39487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d9eem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trawng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729545" y="4352657"/>
            <a:ext cx="39487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trawng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42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6"/>
    </mc:Choice>
    <mc:Fallback>
      <p:transition spd="slow" advTm="10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3200400" y="1677585"/>
            <a:ext cx="6149838" cy="2723524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08792" y="2420889"/>
            <a:ext cx="51347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 XÉT </a:t>
            </a:r>
          </a:p>
        </p:txBody>
      </p:sp>
      <p:pic>
        <p:nvPicPr>
          <p:cNvPr id="11" name="图片 1" descr="96570779758b05ba99e4c0bb2c838ec8"/>
          <p:cNvPicPr>
            <a:picLocks noChangeAspect="1"/>
          </p:cNvPicPr>
          <p:nvPr/>
        </p:nvPicPr>
        <p:blipFill rotWithShape="1">
          <a:blip r:embed="rId4"/>
          <a:srcRect l="29191" t="-313" r="18177" b="6932"/>
          <a:stretch/>
        </p:blipFill>
        <p:spPr>
          <a:xfrm>
            <a:off x="1447800" y="2420889"/>
            <a:ext cx="2232248" cy="3960440"/>
          </a:xfrm>
          <a:prstGeom prst="rect">
            <a:avLst/>
          </a:prstGeom>
        </p:spPr>
      </p:pic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0" descr="2659f7d1966f7424a7bb26eb2650b6f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4627083"/>
            <a:ext cx="7546032" cy="1740392"/>
          </a:xfrm>
          <a:prstGeom prst="rect">
            <a:avLst/>
          </a:prstGeom>
        </p:spPr>
      </p:pic>
      <p:pic>
        <p:nvPicPr>
          <p:cNvPr id="17" name="Picture 10" descr="bar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36919" y="3714691"/>
            <a:ext cx="5276800" cy="72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83"/>
    </mc:Choice>
    <mc:Fallback xmlns="">
      <p:transition spd="slow" advTm="24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1" t="54968" r="1161" b="12201"/>
          <a:stretch/>
        </p:blipFill>
        <p:spPr>
          <a:xfrm>
            <a:off x="-457200" y="2159000"/>
            <a:ext cx="3236492" cy="4449247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2728258" y="-76200"/>
            <a:ext cx="8534594" cy="373380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4"/>
          <a:stretch/>
        </p:blipFill>
        <p:spPr>
          <a:xfrm>
            <a:off x="2971800" y="3276600"/>
            <a:ext cx="8457531" cy="2743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2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91"/>
    </mc:Choice>
    <mc:Fallback xmlns="">
      <p:transition spd="slow" advTm="37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6" descr="White marble"/>
          <p:cNvSpPr txBox="1">
            <a:spLocks noChangeArrowheads="1"/>
          </p:cNvSpPr>
          <p:nvPr/>
        </p:nvSpPr>
        <p:spPr bwMode="gray">
          <a:xfrm>
            <a:off x="838200" y="2790419"/>
            <a:ext cx="363035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altLang="en-US" sz="2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altLang="en-US" sz="2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14400" y="3486944"/>
            <a:ext cx="10282889" cy="985426"/>
            <a:chOff x="912" y="1008"/>
            <a:chExt cx="3984" cy="709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69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994" y="1066"/>
              <a:ext cx="436" cy="619"/>
              <a:chOff x="994" y="1066"/>
              <a:chExt cx="436" cy="619"/>
            </a:xfrm>
          </p:grpSpPr>
          <p:sp>
            <p:nvSpPr>
              <p:cNvPr id="8" name="AutoShape 6"/>
              <p:cNvSpPr>
                <a:spLocks noChangeArrowheads="1"/>
              </p:cNvSpPr>
              <p:nvPr/>
            </p:nvSpPr>
            <p:spPr bwMode="gray">
              <a:xfrm>
                <a:off x="994" y="1066"/>
                <a:ext cx="392" cy="619"/>
              </a:xfrm>
              <a:prstGeom prst="roundRect">
                <a:avLst>
                  <a:gd name="adj" fmla="val 11921"/>
                </a:avLst>
              </a:prstGeom>
              <a:solidFill>
                <a:srgbClr val="00B05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gray">
              <a:xfrm>
                <a:off x="1023" y="1140"/>
                <a:ext cx="407" cy="446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gray">
              <a:xfrm>
                <a:off x="1062" y="1185"/>
                <a:ext cx="231" cy="3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rebuchet MS"/>
                    <a:ea typeface="+mn-ea"/>
                    <a:cs typeface="+mn-cs"/>
                  </a:rPr>
                  <a:t>1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 Box 9"/>
            <p:cNvSpPr txBox="1">
              <a:spLocks noChangeArrowheads="1"/>
            </p:cNvSpPr>
            <p:nvPr/>
          </p:nvSpPr>
          <p:spPr bwMode="gray">
            <a:xfrm>
              <a:off x="1421" y="1031"/>
              <a:ext cx="3456" cy="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gõ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“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sắc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”, “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huyền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”, “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”, “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ngã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”, “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nặng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”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theo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kiểu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gõ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Telex.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914401" y="4829953"/>
            <a:ext cx="10339672" cy="1145697"/>
            <a:chOff x="912" y="2016"/>
            <a:chExt cx="4006" cy="1087"/>
          </a:xfrm>
        </p:grpSpPr>
        <p:sp>
          <p:nvSpPr>
            <p:cNvPr id="12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989" y="2078"/>
              <a:ext cx="441" cy="746"/>
              <a:chOff x="989" y="2078"/>
              <a:chExt cx="441" cy="746"/>
            </a:xfrm>
          </p:grpSpPr>
          <p:sp>
            <p:nvSpPr>
              <p:cNvPr id="15" name="AutoShape 13"/>
              <p:cNvSpPr>
                <a:spLocks noChangeArrowheads="1"/>
              </p:cNvSpPr>
              <p:nvPr/>
            </p:nvSpPr>
            <p:spPr bwMode="gray">
              <a:xfrm>
                <a:off x="989" y="2078"/>
                <a:ext cx="397" cy="746"/>
              </a:xfrm>
              <a:prstGeom prst="roundRect">
                <a:avLst>
                  <a:gd name="adj" fmla="val 11921"/>
                </a:avLst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gray">
              <a:xfrm>
                <a:off x="1124" y="2198"/>
                <a:ext cx="150" cy="4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rebuchet MS"/>
                    <a:ea typeface="+mn-ea"/>
                    <a:cs typeface="+mn-cs"/>
                  </a:rPr>
                  <a:t>2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 Box 16"/>
            <p:cNvSpPr txBox="1">
              <a:spLocks noChangeArrowheads="1"/>
            </p:cNvSpPr>
            <p:nvPr/>
          </p:nvSpPr>
          <p:spPr bwMode="gray">
            <a:xfrm>
              <a:off x="1430" y="2198"/>
              <a:ext cx="3488" cy="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Soạn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giản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8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304800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945932" y="1295400"/>
            <a:ext cx="106364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rPr>
              <a:t> 3: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Gõ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dấu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sắc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huyền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hỏi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ngã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nặng</a:t>
            </a:r>
            <a:endParaRPr lang="en-US" sz="3600" b="1" i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(SGK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trang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69)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4724400" y="609600"/>
            <a:ext cx="2597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MỚI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35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15"/>
    </mc:Choice>
    <mc:Fallback xmlns="">
      <p:transition spd="slow" advTm="28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|10.9|4.2|4.2|3.2|6.4|8.8|6.1|4.6|1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.6|2.9|4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0.8|0.7|0.6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3.8|4.9|4.3|3.8|2.3|4.7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1.8|16|3|3.8|4.2|4.2|3.5|13.2|8.9|6.7|4|7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Custom 162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CBAF62"/>
      </a:accent1>
      <a:accent2>
        <a:srgbClr val="4096B0"/>
      </a:accent2>
      <a:accent3>
        <a:srgbClr val="803348"/>
      </a:accent3>
      <a:accent4>
        <a:srgbClr val="8E684C"/>
      </a:accent4>
      <a:accent5>
        <a:srgbClr val="AB946B"/>
      </a:accent5>
      <a:accent6>
        <a:srgbClr val="803348"/>
      </a:accent6>
      <a:hlink>
        <a:srgbClr val="86724D"/>
      </a:hlink>
      <a:folHlink>
        <a:srgbClr val="CBAF62"/>
      </a:folHlink>
    </a:clrScheme>
    <a:fontScheme name="Custom 169">
      <a:majorFont>
        <a:latin typeface="Rockwell"/>
        <a:ea typeface=""/>
        <a:cs typeface=""/>
      </a:majorFont>
      <a:minorFont>
        <a:latin typeface="Trebuchet MS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gital Time Capsule SB - v5" id="{7D52FEA8-CE0D-4B98-8CCA-0CCE0FF5E9C1}" vid="{9ABB75D2-37B2-4B8B-B0A6-3CCF3185D65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7031</TotalTime>
  <Words>671</Words>
  <Application>Microsoft Office PowerPoint</Application>
  <PresentationFormat>Custom</PresentationFormat>
  <Paragraphs>150</Paragraphs>
  <Slides>19</Slides>
  <Notes>2</Notes>
  <HiddenSlides>0</HiddenSlides>
  <MMClips>20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GV hướng dẫn thực hành trên phần mềm Word?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Minh Thang Computer</cp:lastModifiedBy>
  <cp:revision>487</cp:revision>
  <dcterms:created xsi:type="dcterms:W3CDTF">2014-10-11T13:38:36Z</dcterms:created>
  <dcterms:modified xsi:type="dcterms:W3CDTF">2020-04-06T09:12:52Z</dcterms:modified>
</cp:coreProperties>
</file>