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87" r:id="rId2"/>
    <p:sldId id="288" r:id="rId3"/>
    <p:sldId id="290" r:id="rId4"/>
    <p:sldId id="289" r:id="rId5"/>
    <p:sldId id="298" r:id="rId6"/>
    <p:sldId id="291" r:id="rId7"/>
    <p:sldId id="292" r:id="rId8"/>
    <p:sldId id="294" r:id="rId9"/>
    <p:sldId id="293" r:id="rId10"/>
    <p:sldId id="295" r:id="rId11"/>
    <p:sldId id="297" r:id="rId12"/>
    <p:sldId id="296" r:id="rId13"/>
    <p:sldId id="299" r:id="rId14"/>
    <p:sldId id="300" r:id="rId15"/>
  </p:sldIdLst>
  <p:sldSz cx="9144000" cy="5143500" type="screen16x9"/>
  <p:notesSz cx="6858000" cy="9144000"/>
  <p:embeddedFontLst>
    <p:embeddedFont>
      <p:font typeface="Droid Serif" panose="020B0604020202020204" charset="0"/>
      <p:regular r:id="rId17"/>
      <p:bold r:id="rId18"/>
      <p:italic r:id="rId19"/>
      <p:boldItalic r:id="rId20"/>
    </p:embeddedFont>
    <p:embeddedFont>
      <p:font typeface="Old Standard TT" panose="020B0604020202020204" charset="0"/>
      <p:regular r:id="rId21"/>
      <p:bold r:id="rId22"/>
      <p:italic r:id="rId23"/>
    </p:embeddedFont>
    <p:embeddedFont>
      <p:font typeface="Tino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A0"/>
    <a:srgbClr val="FF4784"/>
    <a:srgbClr val="FF99FF"/>
    <a:srgbClr val="006600"/>
    <a:srgbClr val="EE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F44C6-24CD-47BB-AA9A-A0C70CC583C6}">
  <a:tblStyle styleId="{320F44C6-24CD-47BB-AA9A-A0C70CC583C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994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10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92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75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09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77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51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332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66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ristmas 2014 special templat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64262" y="600788"/>
            <a:ext cx="435552" cy="43294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39809" y="1943553"/>
            <a:ext cx="372821" cy="36328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800060">
            <a:off x="7919647" y="4385468"/>
            <a:ext cx="349027" cy="340095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587927">
            <a:off x="8134931" y="3169061"/>
            <a:ext cx="533174" cy="554818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-2700385" flipH="1">
            <a:off x="1961063" y="168629"/>
            <a:ext cx="409037" cy="13974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778810" y="1921168"/>
            <a:ext cx="533170" cy="408044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9479742" flipH="1">
            <a:off x="5799316" y="3981572"/>
            <a:ext cx="533093" cy="104180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480439" y="2871800"/>
            <a:ext cx="1272517" cy="359944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971684" y="1665894"/>
            <a:ext cx="1681339" cy="443863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261852" y="2449553"/>
            <a:ext cx="444794" cy="46714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7914144">
            <a:off x="6222840" y="3845614"/>
            <a:ext cx="591503" cy="1132932"/>
          </a:xfrm>
          <a:custGeom>
            <a:avLst/>
            <a:gdLst/>
            <a:ahLst/>
            <a:cxnLst/>
            <a:rect l="0" t="0" r="0" b="0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-4499964">
            <a:off x="1633145" y="1945255"/>
            <a:ext cx="703077" cy="1104563"/>
          </a:xfrm>
          <a:custGeom>
            <a:avLst/>
            <a:gdLst/>
            <a:ahLst/>
            <a:cxnLst/>
            <a:rect l="0" t="0" r="0" b="0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-2744689">
            <a:off x="1773597" y="821353"/>
            <a:ext cx="658154" cy="966369"/>
          </a:xfrm>
          <a:custGeom>
            <a:avLst/>
            <a:gdLst/>
            <a:ahLst/>
            <a:cxnLst/>
            <a:rect l="0" t="0" r="0" b="0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85174" y="1357833"/>
            <a:ext cx="593718" cy="585720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-5980575" flipH="1">
            <a:off x="1895115" y="2354640"/>
            <a:ext cx="308215" cy="1104564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5765632" flipH="1">
            <a:off x="6708219" y="3190506"/>
            <a:ext cx="374902" cy="981337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399" cy="3154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rot="-2593752" flipH="1">
            <a:off x="4194024" y="3851032"/>
            <a:ext cx="908350" cy="800253"/>
          </a:xfrm>
          <a:custGeom>
            <a:avLst/>
            <a:gdLst/>
            <a:ahLst/>
            <a:cxnLst/>
            <a:rect l="0" t="0" r="0" b="0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85644" y="3569841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-313675" y="1621424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-2852650" flipH="1">
            <a:off x="679491" y="642734"/>
            <a:ext cx="411759" cy="14067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7785253" flipH="1">
            <a:off x="7487009" y="3479266"/>
            <a:ext cx="337852" cy="88435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-1632801" flipH="1">
            <a:off x="1053333" y="728290"/>
            <a:ext cx="277771" cy="995463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4824913" flipH="1">
            <a:off x="581641" y="1468789"/>
            <a:ext cx="639598" cy="900838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663572" y="3541092"/>
            <a:ext cx="480444" cy="367692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590122" y="929721"/>
            <a:ext cx="596075" cy="600575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 rot="-2952317" flipH="1">
            <a:off x="511580" y="3140112"/>
            <a:ext cx="780518" cy="1000351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 rot="4528936" flipH="1">
            <a:off x="7701907" y="3087497"/>
            <a:ext cx="480387" cy="93880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7619889" y="1475331"/>
            <a:ext cx="1413982" cy="399959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3215" y="2417977"/>
            <a:ext cx="1515140" cy="399987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rot="4024582">
            <a:off x="7806040" y="2305474"/>
            <a:ext cx="411751" cy="140677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rot="2865590" flipH="1">
            <a:off x="7786960" y="2099288"/>
            <a:ext cx="581127" cy="1124675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398821" y="304800"/>
            <a:ext cx="6067056" cy="4584700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1502251" y="395591"/>
            <a:ext cx="5842367" cy="434150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41875" y="2687650"/>
            <a:ext cx="3860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149581" y="2204375"/>
            <a:ext cx="400843" cy="42098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 rot="3731686" flipH="1">
            <a:off x="8719088" y="4409497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3048944">
            <a:off x="8635103" y="3852699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4552656" flipH="1">
            <a:off x="8730364" y="4678395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412221" y="4226642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685464" y="4025105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-7484905">
            <a:off x="353474" y="533000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-5563591" flipH="1">
            <a:off x="265770" y="225760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-4571370">
            <a:off x="145124" y="1127163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 flipH="1">
            <a:off x="-441770" y="340219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956724">
            <a:off x="-16286" y="-24747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94299" y="116416"/>
            <a:ext cx="7996097" cy="4861984"/>
          </a:xfrm>
          <a:prstGeom prst="rect">
            <a:avLst/>
          </a:prstGeom>
          <a:solidFill>
            <a:srgbClr val="EEECE2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777199" y="406426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691" y="1122393"/>
            <a:ext cx="7471514" cy="2581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rot="3731686" flipH="1">
            <a:off x="7719892" y="3183655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3048944">
            <a:off x="7635907" y="2626857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4552656" flipH="1">
            <a:off x="7731168" y="3452553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413025" y="3000800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313175" y="2788528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2077429">
            <a:off x="8570831" y="405061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040525" y="2193086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-7484905">
            <a:off x="1212369" y="1114531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-5563591" flipH="1">
            <a:off x="1124665" y="807291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-4571370">
            <a:off x="1004019" y="1708694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956724">
            <a:off x="842609" y="556784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484725" y="231352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33269" y="158612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519975" y="873600"/>
            <a:ext cx="6104099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634809" y="994500"/>
            <a:ext cx="58742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57712" y="1070700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34F5C"/>
              </a:buClr>
              <a:buSzPct val="1000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635750" y="1829392"/>
            <a:ext cx="3881428" cy="117512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b="1" i="0" dirty="0"/>
              <a:t>MÔN TIN HỌC LỚP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3365" y="3158596"/>
            <a:ext cx="317961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</a:rPr>
              <a:t>Tuần</a:t>
            </a:r>
            <a:r>
              <a:rPr lang="en-US" sz="1800" dirty="0">
                <a:solidFill>
                  <a:schemeClr val="bg1"/>
                </a:solidFill>
              </a:rPr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1957319538"/>
      </p:ext>
    </p:extLst>
  </p:cSld>
  <p:clrMapOvr>
    <a:masterClrMapping/>
  </p:clrMapOvr>
  <p:transition spd="slow" advTm="7324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FC92-EE1E-4072-8BDA-6084390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8A57D-7281-4D47-8B5D-20136EBB4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80"/>
    </mc:Choice>
    <mc:Fallback xmlns="">
      <p:transition spd="slow" advTm="163780"/>
    </mc:Fallback>
  </mc:AlternateContent>
  <p:extLst>
    <p:ext uri="{E180D4A7-C9FB-4DFB-919C-405C955672EB}">
      <p14:showEvtLst xmlns:p14="http://schemas.microsoft.com/office/powerpoint/2010/main">
        <p14:playEvt time="2397" objId="4"/>
        <p14:triggerEvt type="onClick" time="2398" objId="4"/>
        <p14:stopEvt time="115620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773967"/>
            <a:ext cx="7411450" cy="80809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hực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yêu</a:t>
            </a:r>
            <a:r>
              <a:rPr lang="en-US" sz="1800" dirty="0"/>
              <a:t> </a:t>
            </a:r>
            <a:r>
              <a:rPr lang="en-US" sz="1800" dirty="0" err="1"/>
              <a:t>cầu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:</a:t>
            </a:r>
          </a:p>
          <a:p>
            <a:pPr marL="342900" lvl="0" indent="-342900" rtl="0">
              <a:lnSpc>
                <a:spcPct val="130000"/>
              </a:lnSpc>
              <a:spcBef>
                <a:spcPts val="0"/>
              </a:spcBef>
              <a:buAutoNum type="alphaLcParenR"/>
            </a:pPr>
            <a:r>
              <a:rPr lang="en-US" sz="1800" dirty="0" err="1"/>
              <a:t>Chèn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bất</a:t>
            </a:r>
            <a:r>
              <a:rPr lang="en-US" sz="1800" dirty="0"/>
              <a:t> </a:t>
            </a:r>
            <a:r>
              <a:rPr lang="en-US" sz="1800" dirty="0" err="1"/>
              <a:t>kì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endParaRPr lang="en-US" sz="1800" dirty="0"/>
          </a:p>
          <a:p>
            <a:pPr marL="342900" lvl="0" indent="-342900" rtl="0">
              <a:lnSpc>
                <a:spcPct val="130000"/>
              </a:lnSpc>
              <a:spcBef>
                <a:spcPts val="0"/>
              </a:spcBef>
              <a:buAutoNum type="alphaLcParenR"/>
            </a:pPr>
            <a:r>
              <a:rPr lang="en-US" sz="1800" dirty="0" err="1"/>
              <a:t>Nháy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 </a:t>
            </a:r>
            <a:r>
              <a:rPr lang="en-US" sz="1800" dirty="0" err="1"/>
              <a:t>lên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vừa</a:t>
            </a:r>
            <a:r>
              <a:rPr lang="en-US" sz="1800" dirty="0"/>
              <a:t> </a:t>
            </a:r>
            <a:r>
              <a:rPr lang="en-US" sz="1800" dirty="0" err="1"/>
              <a:t>chèn</a:t>
            </a:r>
            <a:endParaRPr lang="en-US" sz="1800" dirty="0"/>
          </a:p>
          <a:p>
            <a:pPr marL="342900" lvl="0" indent="-342900" rtl="0">
              <a:lnSpc>
                <a:spcPct val="130000"/>
              </a:lnSpc>
              <a:spcBef>
                <a:spcPts val="0"/>
              </a:spcBef>
              <a:buAutoNum type="alphaLcParenR"/>
            </a:pPr>
            <a:r>
              <a:rPr lang="en-US" sz="1800" dirty="0" err="1"/>
              <a:t>Lần</a:t>
            </a:r>
            <a:r>
              <a:rPr lang="en-US" sz="1800" dirty="0"/>
              <a:t> l</a:t>
            </a:r>
            <a:r>
              <a:rPr lang="vi-VN" sz="1800" dirty="0"/>
              <a:t>ư</a:t>
            </a:r>
            <a:r>
              <a:rPr lang="en-US" sz="1800" dirty="0" err="1"/>
              <a:t>ợt</a:t>
            </a:r>
            <a:r>
              <a:rPr lang="en-US" sz="1800" dirty="0"/>
              <a:t> di </a:t>
            </a:r>
            <a:r>
              <a:rPr lang="en-US" sz="1800" dirty="0" err="1"/>
              <a:t>chuyển</a:t>
            </a:r>
            <a:r>
              <a:rPr lang="en-US" sz="1800" dirty="0"/>
              <a:t> con </a:t>
            </a:r>
            <a:r>
              <a:rPr lang="en-US" sz="1800" dirty="0" err="1"/>
              <a:t>trỏ</a:t>
            </a:r>
            <a:r>
              <a:rPr lang="en-US" sz="1800" dirty="0"/>
              <a:t> </a:t>
            </a:r>
            <a:r>
              <a:rPr lang="en-US" sz="1800" dirty="0" err="1"/>
              <a:t>chuột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ô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thẻ</a:t>
            </a:r>
            <a:r>
              <a:rPr lang="en-US" sz="1800" dirty="0"/>
              <a:t> Format </a:t>
            </a:r>
            <a:r>
              <a:rPr lang="en-US" sz="1800" dirty="0" err="1"/>
              <a:t>nh</a:t>
            </a:r>
            <a:r>
              <a:rPr lang="vi-VN" sz="1800" dirty="0"/>
              <a:t>ư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d</a:t>
            </a:r>
            <a:r>
              <a:rPr lang="vi-VN" sz="1800" dirty="0"/>
              <a:t>ư</a:t>
            </a:r>
            <a:r>
              <a:rPr lang="en-US" sz="1800" dirty="0" err="1"/>
              <a:t>ới</a:t>
            </a:r>
            <a:r>
              <a:rPr lang="en-US" sz="1800" dirty="0"/>
              <a:t>,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 </a:t>
            </a:r>
            <a:r>
              <a:rPr lang="en-US" sz="1800" dirty="0" err="1"/>
              <a:t>sự</a:t>
            </a:r>
            <a:r>
              <a:rPr lang="en-US" sz="1800" dirty="0"/>
              <a:t> </a:t>
            </a:r>
            <a:r>
              <a:rPr lang="en-US" sz="1800" dirty="0" err="1"/>
              <a:t>thay</a:t>
            </a:r>
            <a:r>
              <a:rPr lang="en-US" sz="1800" dirty="0"/>
              <a:t> </a:t>
            </a:r>
            <a:r>
              <a:rPr lang="en-US" sz="1800" dirty="0" err="1"/>
              <a:t>đổi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en" sz="1800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251833" y="320968"/>
            <a:ext cx="7035917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rgbClr val="006600"/>
                </a:solidFill>
              </a:rPr>
              <a:t>C. HOẠT ĐỘNG ỨNG DỤNG, MỞ RỘNG</a:t>
            </a:r>
            <a:endParaRPr lang="en" b="1" i="0" dirty="0">
              <a:solidFill>
                <a:srgbClr val="0066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570E76-72CA-4E0D-88BC-2F26A71A9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36" t="3928" r="53821" b="69809"/>
          <a:stretch/>
        </p:blipFill>
        <p:spPr>
          <a:xfrm>
            <a:off x="2474686" y="3024979"/>
            <a:ext cx="4194628" cy="18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04153"/>
      </p:ext>
    </p:extLst>
  </p:cSld>
  <p:clrMapOvr>
    <a:masterClrMapping/>
  </p:clrMapOvr>
  <p:transition spd="slow" advTm="23671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A597-C7CF-4557-B2E0-70F530B7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45300-9AAE-46A3-AD7A-8E14DA422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89"/>
    </mc:Choice>
    <mc:Fallback xmlns="">
      <p:transition spd="slow" advTm="47789"/>
    </mc:Fallback>
  </mc:AlternateContent>
  <p:extLst>
    <p:ext uri="{E180D4A7-C9FB-4DFB-919C-405C955672EB}">
      <p14:showEvtLst xmlns:p14="http://schemas.microsoft.com/office/powerpoint/2010/main">
        <p14:playEvt time="5436" objId="4"/>
        <p14:triggerEvt type="onClick" time="5436" objId="4"/>
        <p14:stopEvt time="42093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857710" y="905011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i="0" dirty="0">
                <a:solidFill>
                  <a:srgbClr val="006600"/>
                </a:solidFill>
              </a:rPr>
              <a:t>EM CẦN GHI NHỚ</a:t>
            </a:r>
            <a:endParaRPr lang="en" sz="2400" b="1" i="0" dirty="0">
              <a:solidFill>
                <a:srgbClr val="006600"/>
              </a:solidFill>
            </a:endParaRPr>
          </a:p>
        </p:txBody>
      </p:sp>
      <p:sp>
        <p:nvSpPr>
          <p:cNvPr id="6" name="Shape 252">
            <a:extLst>
              <a:ext uri="{FF2B5EF4-FFF2-40B4-BE49-F238E27FC236}">
                <a16:creationId xmlns:a16="http://schemas.microsoft.com/office/drawing/2014/main" id="{DEDF93DF-46F8-44E0-BA7D-612ECF6DA61C}"/>
              </a:ext>
            </a:extLst>
          </p:cNvPr>
          <p:cNvSpPr txBox="1">
            <a:spLocks/>
          </p:cNvSpPr>
          <p:nvPr/>
        </p:nvSpPr>
        <p:spPr>
          <a:xfrm>
            <a:off x="1682220" y="1358010"/>
            <a:ext cx="5779477" cy="22571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chèn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vào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văn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bản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chọn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màu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cho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chọn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màu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độ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dày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kiểu</a:t>
            </a:r>
            <a:r>
              <a:rPr lang="en-US" sz="2000" dirty="0">
                <a:solidFill>
                  <a:srgbClr val="006600"/>
                </a:solidFill>
              </a:rPr>
              <a:t> đ</a:t>
            </a:r>
            <a:r>
              <a:rPr lang="vi-VN" sz="2000" dirty="0">
                <a:solidFill>
                  <a:srgbClr val="006600"/>
                </a:solidFill>
              </a:rPr>
              <a:t>ư</a:t>
            </a:r>
            <a:r>
              <a:rPr lang="en-US" sz="2000" dirty="0" err="1">
                <a:solidFill>
                  <a:srgbClr val="006600"/>
                </a:solidFill>
              </a:rPr>
              <a:t>ờng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viền</a:t>
            </a:r>
            <a:r>
              <a:rPr lang="en-US" sz="2000" dirty="0">
                <a:solidFill>
                  <a:srgbClr val="006600"/>
                </a:solidFill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viết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chữ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lên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văn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bản</a:t>
            </a:r>
            <a:r>
              <a:rPr lang="en-US" sz="2000" dirty="0">
                <a:solidFill>
                  <a:srgbClr val="006600"/>
                </a:solidFill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dirty="0">
                <a:solidFill>
                  <a:srgbClr val="006600"/>
                </a:solidFill>
              </a:rPr>
              <a:t>Thao </a:t>
            </a:r>
            <a:r>
              <a:rPr lang="en-US" sz="2000" dirty="0" err="1">
                <a:solidFill>
                  <a:srgbClr val="006600"/>
                </a:solidFill>
              </a:rPr>
              <a:t>tác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thay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đổi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phông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chữ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cỡ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chữ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màu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chữ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thực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hiện</a:t>
            </a:r>
            <a:r>
              <a:rPr lang="en-US" sz="2000" dirty="0">
                <a:solidFill>
                  <a:srgbClr val="006600"/>
                </a:solidFill>
              </a:rPr>
              <a:t> t</a:t>
            </a:r>
            <a:r>
              <a:rPr lang="vi-VN" sz="2000" dirty="0">
                <a:solidFill>
                  <a:srgbClr val="006600"/>
                </a:solidFill>
              </a:rPr>
              <a:t>ư</a:t>
            </a:r>
            <a:r>
              <a:rPr lang="en-US" sz="2000" dirty="0" err="1">
                <a:solidFill>
                  <a:srgbClr val="006600"/>
                </a:solidFill>
              </a:rPr>
              <a:t>ơng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tự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văn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bản</a:t>
            </a:r>
            <a:r>
              <a:rPr lang="en-US" sz="2000" dirty="0">
                <a:solidFill>
                  <a:srgbClr val="006600"/>
                </a:solidFill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err="1">
                <a:solidFill>
                  <a:srgbClr val="006600"/>
                </a:solidFill>
              </a:rPr>
              <a:t>có</a:t>
            </a:r>
            <a:r>
              <a:rPr lang="en-US" sz="2000">
                <a:solidFill>
                  <a:srgbClr val="006600"/>
                </a:solidFill>
              </a:rPr>
              <a:t> thể </a:t>
            </a:r>
            <a:r>
              <a:rPr lang="en-US" sz="2000" dirty="0" err="1">
                <a:solidFill>
                  <a:srgbClr val="006600"/>
                </a:solidFill>
              </a:rPr>
              <a:t>chọn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kiểu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định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dạng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cho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khung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sẵn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thẻ</a:t>
            </a:r>
            <a:r>
              <a:rPr lang="en-US" sz="2000" dirty="0">
                <a:solidFill>
                  <a:srgbClr val="006600"/>
                </a:solidFill>
              </a:rPr>
              <a:t> Format.</a:t>
            </a:r>
            <a:endParaRPr lang="en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77875"/>
      </p:ext>
    </p:extLst>
  </p:cSld>
  <p:clrMapOvr>
    <a:masterClrMapping/>
  </p:clrMapOvr>
  <p:transition spd="slow" advTm="24394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F433-014D-4A72-8F80-C47E9243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84" y="1774148"/>
            <a:ext cx="5428499" cy="2078866"/>
          </a:xfrm>
        </p:spPr>
        <p:txBody>
          <a:bodyPr/>
          <a:lstStyle/>
          <a:p>
            <a:r>
              <a:rPr lang="en" sz="6000"/>
              <a:t>Thanks!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855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99"/>
    </mc:Choice>
    <mc:Fallback xmlns="">
      <p:transition spd="slow" advTm="395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>
            <a:extLst>
              <a:ext uri="{FF2B5EF4-FFF2-40B4-BE49-F238E27FC236}">
                <a16:creationId xmlns:a16="http://schemas.microsoft.com/office/drawing/2014/main" id="{EB9DE0DC-5126-406D-BC60-1C5CF512F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75" y="676797"/>
            <a:ext cx="63228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52628C-4DDC-4772-90B8-56DEB6B7A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09" y="1440049"/>
            <a:ext cx="7543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F7A0F1-7B0D-4410-97A6-29FDFF206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12" y="2186650"/>
            <a:ext cx="7848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22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0A94C-28C9-4732-8F6E-D42F57F7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09" y="3048181"/>
            <a:ext cx="8001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2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81D50F-76EE-4B44-807C-2634250C6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12" y="3843370"/>
            <a:ext cx="8839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298789"/>
      </p:ext>
    </p:extLst>
  </p:cSld>
  <p:clrMapOvr>
    <a:masterClrMapping/>
  </p:clrMapOvr>
  <p:transition spd="slow" advTm="790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ED5D-8E27-4943-8C9B-484BBA4B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0" dirty="0">
                <a:solidFill>
                  <a:srgbClr val="006600"/>
                </a:solidFill>
              </a:rPr>
              <a:t>KHỞI ĐỘNG ĐẦU GIỜ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9E2AE-A65D-44E0-AE0A-73E26C412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91" y="1122394"/>
            <a:ext cx="7471514" cy="1174356"/>
          </a:xfrm>
        </p:spPr>
        <p:txBody>
          <a:bodyPr/>
          <a:lstStyle/>
          <a:p>
            <a:pPr algn="ctr">
              <a:lnSpc>
                <a:spcPct val="130000"/>
              </a:lnSpc>
              <a:buNone/>
            </a:pPr>
            <a:r>
              <a:rPr lang="en-US" sz="2000" dirty="0" err="1"/>
              <a:t>Mời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1433018-01C0-4BF2-9EFF-3837230933CF}"/>
              </a:ext>
            </a:extLst>
          </p:cNvPr>
          <p:cNvGrpSpPr/>
          <p:nvPr/>
        </p:nvGrpSpPr>
        <p:grpSpPr>
          <a:xfrm>
            <a:off x="1073785" y="2583849"/>
            <a:ext cx="1768656" cy="1829672"/>
            <a:chOff x="1073785" y="2583849"/>
            <a:chExt cx="1534160" cy="153416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CC8E38-67AE-4969-8492-F60B36FC734C}"/>
                </a:ext>
              </a:extLst>
            </p:cNvPr>
            <p:cNvSpPr/>
            <p:nvPr/>
          </p:nvSpPr>
          <p:spPr>
            <a:xfrm>
              <a:off x="1073785" y="2583849"/>
              <a:ext cx="1534160" cy="1534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3E40937-FDBB-42E6-BDC1-E4BCAB68D0E4}"/>
                </a:ext>
              </a:extLst>
            </p:cNvPr>
            <p:cNvSpPr/>
            <p:nvPr/>
          </p:nvSpPr>
          <p:spPr>
            <a:xfrm>
              <a:off x="1209040" y="3227739"/>
              <a:ext cx="1271905" cy="222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BEDE40-1988-45E0-8A42-9E0E8F927E6C}"/>
              </a:ext>
            </a:extLst>
          </p:cNvPr>
          <p:cNvGrpSpPr/>
          <p:nvPr/>
        </p:nvGrpSpPr>
        <p:grpSpPr>
          <a:xfrm>
            <a:off x="3422343" y="2559719"/>
            <a:ext cx="1839141" cy="1765538"/>
            <a:chOff x="3021965" y="2559719"/>
            <a:chExt cx="1550035" cy="1550035"/>
          </a:xfrm>
        </p:grpSpPr>
        <p:sp>
          <p:nvSpPr>
            <p:cNvPr id="38" name="Arrow: Bent 37">
              <a:extLst>
                <a:ext uri="{FF2B5EF4-FFF2-40B4-BE49-F238E27FC236}">
                  <a16:creationId xmlns:a16="http://schemas.microsoft.com/office/drawing/2014/main" id="{FBF2C858-C057-448B-8BCC-AF60671B363B}"/>
                </a:ext>
              </a:extLst>
            </p:cNvPr>
            <p:cNvSpPr/>
            <p:nvPr/>
          </p:nvSpPr>
          <p:spPr>
            <a:xfrm flipH="1">
              <a:off x="3538855" y="2790859"/>
              <a:ext cx="500380" cy="1057275"/>
            </a:xfrm>
            <a:prstGeom prst="ben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&quot;Not Allowed&quot; Symbol 38">
              <a:extLst>
                <a:ext uri="{FF2B5EF4-FFF2-40B4-BE49-F238E27FC236}">
                  <a16:creationId xmlns:a16="http://schemas.microsoft.com/office/drawing/2014/main" id="{228AF3FE-4B87-473A-B3A7-EFF20E1B9FC3}"/>
                </a:ext>
              </a:extLst>
            </p:cNvPr>
            <p:cNvSpPr/>
            <p:nvPr/>
          </p:nvSpPr>
          <p:spPr>
            <a:xfrm>
              <a:off x="3021965" y="2559719"/>
              <a:ext cx="1550035" cy="1550035"/>
            </a:xfrm>
            <a:prstGeom prst="noSmoking">
              <a:avLst>
                <a:gd name="adj" fmla="val 106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3E3A6C-1DF5-458F-A778-0437581B0A17}"/>
              </a:ext>
            </a:extLst>
          </p:cNvPr>
          <p:cNvGrpSpPr/>
          <p:nvPr/>
        </p:nvGrpSpPr>
        <p:grpSpPr>
          <a:xfrm>
            <a:off x="5960200" y="2583849"/>
            <a:ext cx="1839141" cy="1829673"/>
            <a:chOff x="5040630" y="2495584"/>
            <a:chExt cx="1550035" cy="1550035"/>
          </a:xfrm>
        </p:grpSpPr>
        <p:sp>
          <p:nvSpPr>
            <p:cNvPr id="40" name="Arrow: Bent 39">
              <a:extLst>
                <a:ext uri="{FF2B5EF4-FFF2-40B4-BE49-F238E27FC236}">
                  <a16:creationId xmlns:a16="http://schemas.microsoft.com/office/drawing/2014/main" id="{DCF6E2E8-49A6-4C24-8D1F-50FC30C06D01}"/>
                </a:ext>
              </a:extLst>
            </p:cNvPr>
            <p:cNvSpPr/>
            <p:nvPr/>
          </p:nvSpPr>
          <p:spPr>
            <a:xfrm>
              <a:off x="5652770" y="2798479"/>
              <a:ext cx="532130" cy="993775"/>
            </a:xfrm>
            <a:prstGeom prst="ben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&quot;Not Allowed&quot; Symbol 40">
              <a:extLst>
                <a:ext uri="{FF2B5EF4-FFF2-40B4-BE49-F238E27FC236}">
                  <a16:creationId xmlns:a16="http://schemas.microsoft.com/office/drawing/2014/main" id="{208A9B3D-EDD1-49B8-A931-F6DB52BFEB3D}"/>
                </a:ext>
              </a:extLst>
            </p:cNvPr>
            <p:cNvSpPr/>
            <p:nvPr/>
          </p:nvSpPr>
          <p:spPr>
            <a:xfrm>
              <a:off x="5040630" y="2495584"/>
              <a:ext cx="1550035" cy="1550035"/>
            </a:xfrm>
            <a:prstGeom prst="noSmoking">
              <a:avLst>
                <a:gd name="adj" fmla="val 106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241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7"/>
    </mc:Choice>
    <mc:Fallback xmlns="">
      <p:transition spd="slow" advTm="2299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4294967295"/>
          </p:nvPr>
        </p:nvSpPr>
        <p:spPr>
          <a:xfrm>
            <a:off x="2346052" y="3253170"/>
            <a:ext cx="4105199" cy="12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b="1" dirty="0"/>
              <a:t>(SGK </a:t>
            </a:r>
            <a:r>
              <a:rPr lang="en-US" sz="2400" b="1" dirty="0" err="1"/>
              <a:t>trang</a:t>
            </a:r>
            <a:r>
              <a:rPr lang="en-US" sz="2400" b="1" dirty="0"/>
              <a:t> 56)</a:t>
            </a:r>
            <a:endParaRPr lang="en" sz="2400" b="1" dirty="0"/>
          </a:p>
        </p:txBody>
      </p:sp>
      <p:sp>
        <p:nvSpPr>
          <p:cNvPr id="216" name="Shape 216"/>
          <p:cNvSpPr/>
          <p:nvPr/>
        </p:nvSpPr>
        <p:spPr>
          <a:xfrm>
            <a:off x="3960000" y="291179"/>
            <a:ext cx="1224000" cy="1167728"/>
          </a:xfrm>
          <a:custGeom>
            <a:avLst/>
            <a:gdLst/>
            <a:ahLst/>
            <a:cxnLst/>
            <a:rect l="0" t="0" r="0" b="0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54">
            <a:extLst>
              <a:ext uri="{FF2B5EF4-FFF2-40B4-BE49-F238E27FC236}">
                <a16:creationId xmlns:a16="http://schemas.microsoft.com/office/drawing/2014/main" id="{3BF8F12C-315F-4427-BF19-C56D8C89A797}"/>
              </a:ext>
            </a:extLst>
          </p:cNvPr>
          <p:cNvSpPr txBox="1">
            <a:spLocks/>
          </p:cNvSpPr>
          <p:nvPr/>
        </p:nvSpPr>
        <p:spPr>
          <a:xfrm>
            <a:off x="690249" y="1279679"/>
            <a:ext cx="7416807" cy="25841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>
              <a:lnSpc>
                <a:spcPct val="150000"/>
              </a:lnSpc>
            </a:pPr>
            <a:r>
              <a:rPr lang="en" sz="3200" b="1" i="0" dirty="0">
                <a:solidFill>
                  <a:srgbClr val="002060"/>
                </a:solidFill>
              </a:rPr>
              <a:t>CHỦ ĐỀ 3: </a:t>
            </a:r>
            <a:r>
              <a:rPr lang="en-US" sz="3200" b="1" i="0" dirty="0">
                <a:solidFill>
                  <a:srgbClr val="002060"/>
                </a:solidFill>
              </a:rPr>
              <a:t>SOẠN THẢO VĂN BẢN</a:t>
            </a:r>
            <a:br>
              <a:rPr lang="en" sz="3200" b="1" i="0" dirty="0">
                <a:solidFill>
                  <a:srgbClr val="002060"/>
                </a:solidFill>
              </a:rPr>
            </a:br>
            <a:r>
              <a:rPr lang="en" sz="3200" b="1" i="0" dirty="0">
                <a:solidFill>
                  <a:srgbClr val="002060"/>
                </a:solidFill>
              </a:rPr>
              <a:t>BÀI </a:t>
            </a:r>
            <a:r>
              <a:rPr lang="en-US" sz="3200" b="1" i="0" dirty="0">
                <a:solidFill>
                  <a:srgbClr val="002060"/>
                </a:solidFill>
              </a:rPr>
              <a:t>2: CHỈNH SỬA HÌNH, VIẾT CHỮ LÊN HÌNH</a:t>
            </a:r>
            <a:r>
              <a:rPr lang="en" sz="3200" b="1" i="0" dirty="0">
                <a:solidFill>
                  <a:srgbClr val="002060"/>
                </a:solidFill>
              </a:rPr>
              <a:t> (Tiết 2)</a:t>
            </a:r>
          </a:p>
        </p:txBody>
      </p:sp>
    </p:spTree>
    <p:extLst>
      <p:ext uri="{BB962C8B-B14F-4D97-AF65-F5344CB8AC3E}">
        <p14:creationId xmlns:p14="http://schemas.microsoft.com/office/powerpoint/2010/main" val="4139171538"/>
      </p:ext>
    </p:extLst>
  </p:cSld>
  <p:clrMapOvr>
    <a:masterClrMapping/>
  </p:clrMapOvr>
  <p:transition spd="slow" advTm="12757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1">
            <a:extLst>
              <a:ext uri="{FF2B5EF4-FFF2-40B4-BE49-F238E27FC236}">
                <a16:creationId xmlns:a16="http://schemas.microsoft.com/office/drawing/2014/main" id="{7851BF2E-0EBE-40DD-B7D9-B91C10CB5773}"/>
              </a:ext>
            </a:extLst>
          </p:cNvPr>
          <p:cNvSpPr txBox="1">
            <a:spLocks/>
          </p:cNvSpPr>
          <p:nvPr/>
        </p:nvSpPr>
        <p:spPr>
          <a:xfrm>
            <a:off x="1411816" y="1419149"/>
            <a:ext cx="6396870" cy="257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 marL="457200" indent="-457200" algn="l">
              <a:lnSpc>
                <a:spcPct val="130000"/>
              </a:lnSpc>
            </a:pP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- 	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chỉnh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sửa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kích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ớc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của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hình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trong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văn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thay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đổi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màu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độ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dày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ờng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viền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của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hình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ợc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chữ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lên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hình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Sử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dụng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công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cụ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để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vẽ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hình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theo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yêu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cầu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.</a:t>
            </a:r>
            <a:endParaRPr lang="en" sz="2600" b="0" dirty="0">
              <a:solidFill>
                <a:srgbClr val="006600"/>
              </a:solidFill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5" name="Shape 162">
            <a:extLst>
              <a:ext uri="{FF2B5EF4-FFF2-40B4-BE49-F238E27FC236}">
                <a16:creationId xmlns:a16="http://schemas.microsoft.com/office/drawing/2014/main" id="{EB63BB43-68A2-4257-8B39-E6DE7CA904D7}"/>
              </a:ext>
            </a:extLst>
          </p:cNvPr>
          <p:cNvSpPr txBox="1">
            <a:spLocks/>
          </p:cNvSpPr>
          <p:nvPr/>
        </p:nvSpPr>
        <p:spPr>
          <a:xfrm>
            <a:off x="989785" y="465150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ld Standard TT"/>
              <a:buNone/>
              <a:defRPr sz="3600" b="0" i="1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" b="1" i="0" dirty="0"/>
              <a:t>Mục tiêu bài học</a:t>
            </a:r>
          </a:p>
        </p:txBody>
      </p:sp>
    </p:spTree>
    <p:extLst>
      <p:ext uri="{BB962C8B-B14F-4D97-AF65-F5344CB8AC3E}">
        <p14:creationId xmlns:p14="http://schemas.microsoft.com/office/powerpoint/2010/main" val="1535037229"/>
      </p:ext>
    </p:extLst>
  </p:cSld>
  <p:clrMapOvr>
    <a:masterClrMapping/>
  </p:clrMapOvr>
  <p:transition spd="slow" advTm="14986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773967"/>
            <a:ext cx="7411450" cy="12725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800" b="1" dirty="0"/>
              <a:t>1. </a:t>
            </a:r>
            <a:r>
              <a:rPr lang="en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mới</a:t>
            </a:r>
            <a:r>
              <a:rPr lang="en-US" sz="1800" dirty="0"/>
              <a:t>. </a:t>
            </a:r>
            <a:r>
              <a:rPr lang="en-US" sz="1800" dirty="0" err="1"/>
              <a:t>Vẽ</a:t>
            </a:r>
            <a:r>
              <a:rPr lang="en-US" sz="1800" dirty="0"/>
              <a:t> </a:t>
            </a:r>
            <a:r>
              <a:rPr lang="en-US" sz="1800" err="1"/>
              <a:t>hoặc</a:t>
            </a:r>
            <a:r>
              <a:rPr lang="en-US" sz="1800"/>
              <a:t> tìm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minh</a:t>
            </a:r>
            <a:r>
              <a:rPr lang="en-US" sz="1800" dirty="0"/>
              <a:t> </a:t>
            </a:r>
            <a:r>
              <a:rPr lang="en-US" sz="1800" dirty="0" err="1"/>
              <a:t>họa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rồi</a:t>
            </a:r>
            <a:r>
              <a:rPr lang="en-US" sz="1800" dirty="0"/>
              <a:t> </a:t>
            </a:r>
            <a:r>
              <a:rPr lang="en-US" sz="1800" dirty="0" err="1"/>
              <a:t>chèn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r>
              <a:rPr lang="en-US" sz="1800" dirty="0"/>
              <a:t>. L</a:t>
            </a:r>
            <a:r>
              <a:rPr lang="vi-VN" sz="1800" dirty="0"/>
              <a:t>ư</a:t>
            </a:r>
            <a:r>
              <a:rPr lang="en-US" sz="1800" dirty="0"/>
              <a:t>u </a:t>
            </a:r>
            <a:r>
              <a:rPr lang="en-US" sz="1800" dirty="0" err="1"/>
              <a:t>bài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th</a:t>
            </a:r>
            <a:r>
              <a:rPr lang="vi-VN" sz="1800" dirty="0"/>
              <a:t>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endParaRPr lang="en" sz="1800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2" y="315368"/>
            <a:ext cx="6206788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rgbClr val="006600"/>
                </a:solidFill>
              </a:rPr>
              <a:t>B. HOẠT ĐỘNG THỰC HÀNH</a:t>
            </a:r>
            <a:endParaRPr lang="en" b="1" i="0" dirty="0">
              <a:solidFill>
                <a:srgbClr val="0066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385599-4A96-4CFE-B25C-3112BC7E8847}"/>
              </a:ext>
            </a:extLst>
          </p:cNvPr>
          <p:cNvGrpSpPr/>
          <p:nvPr/>
        </p:nvGrpSpPr>
        <p:grpSpPr>
          <a:xfrm>
            <a:off x="1422400" y="2025302"/>
            <a:ext cx="6415314" cy="3066648"/>
            <a:chOff x="1422400" y="2025302"/>
            <a:chExt cx="6415314" cy="30666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6282EB4-8027-465A-9713-6E86C046CBE6}"/>
                </a:ext>
              </a:extLst>
            </p:cNvPr>
            <p:cNvGrpSpPr/>
            <p:nvPr/>
          </p:nvGrpSpPr>
          <p:grpSpPr>
            <a:xfrm>
              <a:off x="1856740" y="2889974"/>
              <a:ext cx="1534160" cy="1534160"/>
              <a:chOff x="1856740" y="2889974"/>
              <a:chExt cx="1534160" cy="153416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03FE891-ACFD-406F-9E50-1C0141E206FD}"/>
                  </a:ext>
                </a:extLst>
              </p:cNvPr>
              <p:cNvSpPr/>
              <p:nvPr/>
            </p:nvSpPr>
            <p:spPr>
              <a:xfrm>
                <a:off x="1856740" y="2889974"/>
                <a:ext cx="1534160" cy="1534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18B9E6-DE59-4875-9E51-59A98337A51D}"/>
                  </a:ext>
                </a:extLst>
              </p:cNvPr>
              <p:cNvSpPr/>
              <p:nvPr/>
            </p:nvSpPr>
            <p:spPr>
              <a:xfrm>
                <a:off x="1991995" y="3533864"/>
                <a:ext cx="1271905" cy="222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71B7B1-C14A-46B0-B942-4778154396AA}"/>
                </a:ext>
              </a:extLst>
            </p:cNvPr>
            <p:cNvGrpSpPr/>
            <p:nvPr/>
          </p:nvGrpSpPr>
          <p:grpSpPr>
            <a:xfrm>
              <a:off x="3804920" y="2865844"/>
              <a:ext cx="1550035" cy="1550035"/>
              <a:chOff x="3804920" y="2865844"/>
              <a:chExt cx="1550035" cy="1550035"/>
            </a:xfrm>
          </p:grpSpPr>
          <p:sp>
            <p:nvSpPr>
              <p:cNvPr id="8" name="Arrow: Bent 7">
                <a:extLst>
                  <a:ext uri="{FF2B5EF4-FFF2-40B4-BE49-F238E27FC236}">
                    <a16:creationId xmlns:a16="http://schemas.microsoft.com/office/drawing/2014/main" id="{6564141D-DBF1-47E6-8768-DEA80A4EF8D3}"/>
                  </a:ext>
                </a:extLst>
              </p:cNvPr>
              <p:cNvSpPr/>
              <p:nvPr/>
            </p:nvSpPr>
            <p:spPr>
              <a:xfrm flipH="1">
                <a:off x="4321810" y="3096984"/>
                <a:ext cx="500380" cy="1057275"/>
              </a:xfrm>
              <a:prstGeom prst="ben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&quot;Not Allowed&quot; Symbol 8">
                <a:extLst>
                  <a:ext uri="{FF2B5EF4-FFF2-40B4-BE49-F238E27FC236}">
                    <a16:creationId xmlns:a16="http://schemas.microsoft.com/office/drawing/2014/main" id="{871C5C29-9F97-4602-96F9-C1E18EDF8D1A}"/>
                  </a:ext>
                </a:extLst>
              </p:cNvPr>
              <p:cNvSpPr/>
              <p:nvPr/>
            </p:nvSpPr>
            <p:spPr>
              <a:xfrm>
                <a:off x="3804920" y="2865844"/>
                <a:ext cx="1550035" cy="1550035"/>
              </a:xfrm>
              <a:prstGeom prst="noSmoking">
                <a:avLst>
                  <a:gd name="adj" fmla="val 1065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4819EA-DB8F-4B2C-9919-87166F2823ED}"/>
                </a:ext>
              </a:extLst>
            </p:cNvPr>
            <p:cNvGrpSpPr/>
            <p:nvPr/>
          </p:nvGrpSpPr>
          <p:grpSpPr>
            <a:xfrm>
              <a:off x="5823585" y="2801709"/>
              <a:ext cx="1550035" cy="1550035"/>
              <a:chOff x="5823585" y="2801709"/>
              <a:chExt cx="1550035" cy="1550035"/>
            </a:xfrm>
          </p:grpSpPr>
          <p:sp>
            <p:nvSpPr>
              <p:cNvPr id="10" name="Arrow: Bent 9">
                <a:extLst>
                  <a:ext uri="{FF2B5EF4-FFF2-40B4-BE49-F238E27FC236}">
                    <a16:creationId xmlns:a16="http://schemas.microsoft.com/office/drawing/2014/main" id="{45E93942-3753-4F5E-B0F2-8E81F9BC9C54}"/>
                  </a:ext>
                </a:extLst>
              </p:cNvPr>
              <p:cNvSpPr/>
              <p:nvPr/>
            </p:nvSpPr>
            <p:spPr>
              <a:xfrm>
                <a:off x="6435725" y="3104604"/>
                <a:ext cx="532130" cy="993775"/>
              </a:xfrm>
              <a:prstGeom prst="ben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&quot;Not Allowed&quot; Symbol 10">
                <a:extLst>
                  <a:ext uri="{FF2B5EF4-FFF2-40B4-BE49-F238E27FC236}">
                    <a16:creationId xmlns:a16="http://schemas.microsoft.com/office/drawing/2014/main" id="{40ECD7F9-F77E-45DD-84E4-61777BF2BFAA}"/>
                  </a:ext>
                </a:extLst>
              </p:cNvPr>
              <p:cNvSpPr/>
              <p:nvPr/>
            </p:nvSpPr>
            <p:spPr>
              <a:xfrm>
                <a:off x="5823585" y="2801709"/>
                <a:ext cx="1550035" cy="1550035"/>
              </a:xfrm>
              <a:prstGeom prst="noSmoking">
                <a:avLst>
                  <a:gd name="adj" fmla="val 1065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C78169-BEAB-4D53-B35C-3474E4C7C3B7}"/>
                </a:ext>
              </a:extLst>
            </p:cNvPr>
            <p:cNvSpPr/>
            <p:nvPr/>
          </p:nvSpPr>
          <p:spPr>
            <a:xfrm>
              <a:off x="2395855" y="2108844"/>
              <a:ext cx="4572000" cy="6402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 SỐ BIỂN BÁO GIAO THÔNG</a:t>
              </a:r>
              <a:endPara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BIỂN BÁO CẤM</a:t>
              </a:r>
              <a:endPara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9CE224-33B4-44A5-BD7C-7B5759C1503C}"/>
                </a:ext>
              </a:extLst>
            </p:cNvPr>
            <p:cNvSpPr/>
            <p:nvPr/>
          </p:nvSpPr>
          <p:spPr>
            <a:xfrm>
              <a:off x="1623669" y="4554046"/>
              <a:ext cx="2260717" cy="537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CẤM ĐI NGƯỢC CHIỀU	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67D5A6-D4EA-4902-933B-4C9A1639F0EF}"/>
                </a:ext>
              </a:extLst>
            </p:cNvPr>
            <p:cNvSpPr/>
            <p:nvPr/>
          </p:nvSpPr>
          <p:spPr>
            <a:xfrm>
              <a:off x="3957488" y="4536821"/>
              <a:ext cx="1550035" cy="307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CẤM RẼ TRÁI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4CD607-3095-4289-B89A-570A3D761642}"/>
                </a:ext>
              </a:extLst>
            </p:cNvPr>
            <p:cNvSpPr/>
            <p:nvPr/>
          </p:nvSpPr>
          <p:spPr>
            <a:xfrm>
              <a:off x="5983087" y="4520740"/>
              <a:ext cx="1390533" cy="307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CẤM RẼ PHẢI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46511B-6D1C-4A76-9D37-8407DF9951B6}"/>
                </a:ext>
              </a:extLst>
            </p:cNvPr>
            <p:cNvSpPr/>
            <p:nvPr/>
          </p:nvSpPr>
          <p:spPr>
            <a:xfrm>
              <a:off x="1422400" y="2025302"/>
              <a:ext cx="6415314" cy="27976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4378730"/>
      </p:ext>
    </p:extLst>
  </p:cSld>
  <p:clrMapOvr>
    <a:masterClrMapping/>
  </p:clrMapOvr>
  <p:transition spd="slow" advTm="32401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ED70DE-8CB7-46F9-BFE9-6C5FBDCE3DE0}"/>
              </a:ext>
            </a:extLst>
          </p:cNvPr>
          <p:cNvGrpSpPr/>
          <p:nvPr/>
        </p:nvGrpSpPr>
        <p:grpSpPr>
          <a:xfrm>
            <a:off x="1670102" y="1095114"/>
            <a:ext cx="6588527" cy="3029161"/>
            <a:chOff x="1670102" y="1095114"/>
            <a:chExt cx="6588527" cy="302916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5B68247-FE5D-42EE-92A6-1B3D3F927CB8}"/>
                </a:ext>
              </a:extLst>
            </p:cNvPr>
            <p:cNvGrpSpPr/>
            <p:nvPr/>
          </p:nvGrpSpPr>
          <p:grpSpPr>
            <a:xfrm>
              <a:off x="1670102" y="1829613"/>
              <a:ext cx="1526540" cy="1526540"/>
              <a:chOff x="0" y="0"/>
              <a:chExt cx="1526650" cy="152665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D1AE11D-74B1-4B29-8F97-2AAFB4E56517}"/>
                  </a:ext>
                </a:extLst>
              </p:cNvPr>
              <p:cNvSpPr/>
              <p:nvPr/>
            </p:nvSpPr>
            <p:spPr>
              <a:xfrm>
                <a:off x="0" y="0"/>
                <a:ext cx="1526650" cy="15266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Arrow: Bent 21">
                <a:extLst>
                  <a:ext uri="{FF2B5EF4-FFF2-40B4-BE49-F238E27FC236}">
                    <a16:creationId xmlns:a16="http://schemas.microsoft.com/office/drawing/2014/main" id="{B0E70407-471D-4ABA-984B-B55B7CE7F035}"/>
                  </a:ext>
                </a:extLst>
              </p:cNvPr>
              <p:cNvSpPr/>
              <p:nvPr/>
            </p:nvSpPr>
            <p:spPr>
              <a:xfrm>
                <a:off x="477079" y="241687"/>
                <a:ext cx="739472" cy="1076463"/>
              </a:xfrm>
              <a:prstGeom prst="ben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3FD66A6-8BD8-483C-BBCB-A734360E9D15}"/>
                </a:ext>
              </a:extLst>
            </p:cNvPr>
            <p:cNvGrpSpPr/>
            <p:nvPr/>
          </p:nvGrpSpPr>
          <p:grpSpPr>
            <a:xfrm>
              <a:off x="5947358" y="1808163"/>
              <a:ext cx="1526540" cy="1526540"/>
              <a:chOff x="0" y="0"/>
              <a:chExt cx="1526650" cy="152665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0DA115C-BD04-41D0-B630-5F05F3CD714C}"/>
                  </a:ext>
                </a:extLst>
              </p:cNvPr>
              <p:cNvSpPr/>
              <p:nvPr/>
            </p:nvSpPr>
            <p:spPr>
              <a:xfrm>
                <a:off x="0" y="0"/>
                <a:ext cx="1526650" cy="15266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Arrow: Bent 19">
                <a:extLst>
                  <a:ext uri="{FF2B5EF4-FFF2-40B4-BE49-F238E27FC236}">
                    <a16:creationId xmlns:a16="http://schemas.microsoft.com/office/drawing/2014/main" id="{F4E79D9D-819C-4A23-A8D1-EDEE8DACD079}"/>
                  </a:ext>
                </a:extLst>
              </p:cNvPr>
              <p:cNvSpPr/>
              <p:nvPr/>
            </p:nvSpPr>
            <p:spPr>
              <a:xfrm flipH="1">
                <a:off x="384810" y="217833"/>
                <a:ext cx="752227" cy="1076463"/>
              </a:xfrm>
              <a:prstGeom prst="ben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6FC4A9C-90D3-4309-A167-F88F075744DA}"/>
                </a:ext>
              </a:extLst>
            </p:cNvPr>
            <p:cNvGrpSpPr/>
            <p:nvPr/>
          </p:nvGrpSpPr>
          <p:grpSpPr>
            <a:xfrm>
              <a:off x="3808730" y="1808163"/>
              <a:ext cx="1526540" cy="1526540"/>
              <a:chOff x="0" y="0"/>
              <a:chExt cx="1526650" cy="152665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4AF30E3-5E50-43E0-963A-6B22FE857848}"/>
                  </a:ext>
                </a:extLst>
              </p:cNvPr>
              <p:cNvSpPr/>
              <p:nvPr/>
            </p:nvSpPr>
            <p:spPr>
              <a:xfrm>
                <a:off x="0" y="0"/>
                <a:ext cx="1526650" cy="15266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Arrow: Up 17">
                <a:extLst>
                  <a:ext uri="{FF2B5EF4-FFF2-40B4-BE49-F238E27FC236}">
                    <a16:creationId xmlns:a16="http://schemas.microsoft.com/office/drawing/2014/main" id="{277DF4D2-405E-48CE-8A45-90D2D97D0DA0}"/>
                  </a:ext>
                </a:extLst>
              </p:cNvPr>
              <p:cNvSpPr/>
              <p:nvPr/>
            </p:nvSpPr>
            <p:spPr>
              <a:xfrm>
                <a:off x="519982" y="225784"/>
                <a:ext cx="465979" cy="1117986"/>
              </a:xfrm>
              <a:prstGeom prst="up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AD8385-C3AE-48A3-A009-809A0A5EBF41}"/>
                </a:ext>
              </a:extLst>
            </p:cNvPr>
            <p:cNvSpPr/>
            <p:nvPr/>
          </p:nvSpPr>
          <p:spPr>
            <a:xfrm>
              <a:off x="3444928" y="1095114"/>
              <a:ext cx="22541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BIỂN HIỆU LỆNH</a:t>
              </a:r>
              <a:endParaRPr lang="en-US" sz="20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FD47F0D-6102-49D8-9C64-B529638E84AA}"/>
                </a:ext>
              </a:extLst>
            </p:cNvPr>
            <p:cNvSpPr/>
            <p:nvPr/>
          </p:nvSpPr>
          <p:spPr>
            <a:xfrm>
              <a:off x="1670102" y="3586627"/>
              <a:ext cx="6588527" cy="537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CÁC XE CHỈ ĐƯỢC        HƯỚNG ĐI THẲNG	            CÁC XE CHỈ ĐƯỢC</a:t>
              </a:r>
            </a:p>
            <a:p>
              <a:pPr indent="457200">
                <a:lnSpc>
                  <a:spcPct val="107000"/>
                </a:lnSpc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RẼ PHẢI	         PHẢI THEO		   RẼ TRÁI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39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6"/>
    </mc:Choice>
    <mc:Fallback xmlns="">
      <p:transition spd="slow" advTm="1087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36236-14C4-4B32-B9A8-800957B9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A95A2-AE93-4C50-A3B1-31FECDAD3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D856EE2-5F2A-48A1-88CE-C75D46B058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936"/>
    </mc:Choice>
    <mc:Fallback xmlns="">
      <p:transition spd="slow" advTm="406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972" objId="4"/>
        <p14:triggerEvt type="onClick" time="4972" objId="4"/>
        <p14:stopEvt time="404649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773967"/>
            <a:ext cx="7411450" cy="80809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800" b="1" dirty="0"/>
              <a:t>2. </a:t>
            </a:r>
            <a:r>
              <a:rPr lang="en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nhãn</a:t>
            </a:r>
            <a:r>
              <a:rPr lang="en-US" sz="1800" dirty="0"/>
              <a:t> </a:t>
            </a:r>
            <a:r>
              <a:rPr lang="en-US" sz="1800" dirty="0" err="1"/>
              <a:t>vở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.</a:t>
            </a:r>
            <a:endParaRPr lang="en" sz="1800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2" y="315368"/>
            <a:ext cx="6206788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rgbClr val="006600"/>
                </a:solidFill>
              </a:rPr>
              <a:t>B. HOẠT ĐỘNG THỰC HÀNH</a:t>
            </a:r>
            <a:endParaRPr lang="en" b="1" i="0" dirty="0">
              <a:solidFill>
                <a:srgbClr val="0066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845593-ACA9-4FEC-8E0B-68FACBE8236F}"/>
              </a:ext>
            </a:extLst>
          </p:cNvPr>
          <p:cNvSpPr/>
          <p:nvPr/>
        </p:nvSpPr>
        <p:spPr>
          <a:xfrm>
            <a:off x="1819092" y="1582057"/>
            <a:ext cx="5452565" cy="2452914"/>
          </a:xfrm>
          <a:prstGeom prst="roundRect">
            <a:avLst/>
          </a:prstGeom>
          <a:solidFill>
            <a:srgbClr val="FF7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………………………………………..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:……………………..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:……………………………………………..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20……. - 20………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48120"/>
      </p:ext>
    </p:extLst>
  </p:cSld>
  <p:clrMapOvr>
    <a:masterClrMapping/>
  </p:clrMapOvr>
  <p:transition spd="slow" advTm="13036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1|0.9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"/>
</p:tagLst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457</Words>
  <Application>Microsoft Office PowerPoint</Application>
  <PresentationFormat>On-screen Show (16:9)</PresentationFormat>
  <Paragraphs>43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Old Standard TT</vt:lpstr>
      <vt:lpstr>Droid Serif</vt:lpstr>
      <vt:lpstr>Tinos</vt:lpstr>
      <vt:lpstr>Christmas 2015 special template</vt:lpstr>
      <vt:lpstr>MÔN TIN HỌC LỚP 4</vt:lpstr>
      <vt:lpstr>PowerPoint Presentation</vt:lpstr>
      <vt:lpstr>KHỞI ĐỘNG ĐẦU GIỜ</vt:lpstr>
      <vt:lpstr>PowerPoint Presentation</vt:lpstr>
      <vt:lpstr>PowerPoint Presentation</vt:lpstr>
      <vt:lpstr>B. HOẠT ĐỘNG THỰC HÀNH</vt:lpstr>
      <vt:lpstr>PowerPoint Presentation</vt:lpstr>
      <vt:lpstr>PowerPoint Presentation</vt:lpstr>
      <vt:lpstr>B. HOẠT ĐỘNG THỰC HÀNH</vt:lpstr>
      <vt:lpstr>PowerPoint Presentation</vt:lpstr>
      <vt:lpstr>C. HOẠT ĐỘNG ỨNG DỤNG, MỞ RỘNG</vt:lpstr>
      <vt:lpstr>PowerPoint Presentation</vt:lpstr>
      <vt:lpstr>EM CẦN GHI NHỚ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</dc:creator>
  <cp:lastModifiedBy>MyLaptop</cp:lastModifiedBy>
  <cp:revision>32</cp:revision>
  <dcterms:modified xsi:type="dcterms:W3CDTF">2021-11-25T13:02:50Z</dcterms:modified>
</cp:coreProperties>
</file>