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81" r:id="rId7"/>
    <p:sldId id="282" r:id="rId8"/>
    <p:sldId id="283" r:id="rId9"/>
    <p:sldId id="284" r:id="rId10"/>
    <p:sldId id="264" r:id="rId11"/>
    <p:sldId id="286" r:id="rId12"/>
    <p:sldId id="266" r:id="rId13"/>
    <p:sldId id="287" r:id="rId14"/>
  </p:sldIdLst>
  <p:sldSz cx="9144000" cy="5143500" type="screen16x9"/>
  <p:notesSz cx="6858000" cy="9144000"/>
  <p:embeddedFontLst>
    <p:embeddedFont>
      <p:font typeface="Droid Serif" panose="020B0604020202020204" charset="0"/>
      <p:regular r:id="rId16"/>
      <p:bold r:id="rId17"/>
      <p:italic r:id="rId18"/>
      <p:boldItalic r:id="rId19"/>
    </p:embeddedFont>
    <p:embeddedFont>
      <p:font typeface="Old Standard TT" panose="020B0604020202020204" charset="0"/>
      <p:regular r:id="rId20"/>
      <p:bold r:id="rId21"/>
      <p:italic r:id="rId22"/>
    </p:embeddedFont>
    <p:embeddedFont>
      <p:font typeface="Tino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A0"/>
    <a:srgbClr val="FF4784"/>
    <a:srgbClr val="FF99FF"/>
    <a:srgbClr val="006600"/>
    <a:srgbClr val="EE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5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727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07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2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47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30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458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91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77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855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75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85644" y="3569841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-313675" y="1621424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-2852650" flipH="1">
            <a:off x="679491" y="642734"/>
            <a:ext cx="411759" cy="14067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7785253" flipH="1">
            <a:off x="7487009" y="3479266"/>
            <a:ext cx="337852" cy="88435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1632801" flipH="1">
            <a:off x="1053333" y="728290"/>
            <a:ext cx="277771" cy="995463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4824913" flipH="1">
            <a:off x="581641" y="1468789"/>
            <a:ext cx="639598" cy="900838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663572" y="3541092"/>
            <a:ext cx="480444" cy="367692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590122" y="929721"/>
            <a:ext cx="596075" cy="600575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 rot="-2952317" flipH="1">
            <a:off x="511580" y="3140112"/>
            <a:ext cx="780518" cy="1000351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rot="4528936" flipH="1">
            <a:off x="7701907" y="3087497"/>
            <a:ext cx="480387" cy="93880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7619889" y="1475331"/>
            <a:ext cx="1413982" cy="399959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3215" y="2417977"/>
            <a:ext cx="1515140" cy="399987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rot="4024582">
            <a:off x="7806040" y="2305474"/>
            <a:ext cx="411751" cy="140677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2865590" flipH="1">
            <a:off x="7786960" y="2099288"/>
            <a:ext cx="581127" cy="1124675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398821" y="304800"/>
            <a:ext cx="6067056" cy="458470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502251" y="395591"/>
            <a:ext cx="5842367" cy="434150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149581" y="2204375"/>
            <a:ext cx="400843" cy="42098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rot="3731686" flipH="1">
            <a:off x="8719088" y="4409497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3048944">
            <a:off x="8635103" y="3852699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4552656" flipH="1">
            <a:off x="8730364" y="4678395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12221" y="4226642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685464" y="4025105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7484905">
            <a:off x="353474" y="533000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563591" flipH="1">
            <a:off x="265770" y="225760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-4571370">
            <a:off x="145124" y="1127163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flipH="1">
            <a:off x="-441770" y="340219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956724">
            <a:off x="-16286" y="-24747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94299" y="116416"/>
            <a:ext cx="7996097" cy="4861984"/>
          </a:xfrm>
          <a:prstGeom prst="rect">
            <a:avLst/>
          </a:prstGeom>
          <a:solidFill>
            <a:srgbClr val="EEECE2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777199" y="406426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691" y="1122393"/>
            <a:ext cx="7471514" cy="2581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51250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3641061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3"/>
          </p:nvPr>
        </p:nvSpPr>
        <p:spPr>
          <a:xfrm>
            <a:off x="5530873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385060" y="1829392"/>
            <a:ext cx="4330238" cy="117512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4000" b="1" i="0" dirty="0"/>
              <a:t>MÔN 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2885" y="3081652"/>
            <a:ext cx="317961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Tuần</a:t>
            </a:r>
            <a:r>
              <a:rPr lang="en-US" sz="2800" dirty="0">
                <a:solidFill>
                  <a:schemeClr val="bg1"/>
                </a:solidFill>
              </a:rPr>
              <a:t> 13</a:t>
            </a:r>
          </a:p>
        </p:txBody>
      </p:sp>
    </p:spTree>
  </p:cSld>
  <p:clrMapOvr>
    <a:masterClrMapping/>
  </p:clrMapOvr>
  <p:transition spd="slow" advTm="6766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857750" y="1557037"/>
            <a:ext cx="5428499" cy="18309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Thao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thay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đổi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phông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cỡ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kiểu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t</a:t>
            </a:r>
            <a:r>
              <a:rPr lang="vi-VN" sz="2400" dirty="0">
                <a:solidFill>
                  <a:schemeClr val="accent3">
                    <a:lumMod val="75000"/>
                  </a:schemeClr>
                </a:solidFill>
              </a:rPr>
              <a:t>ư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ơng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thao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thay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đổi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phông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cỡ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kiểu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err="1">
                <a:solidFill>
                  <a:schemeClr val="accent3">
                    <a:lumMod val="75000"/>
                  </a:schemeClr>
                </a:solidFill>
              </a:rPr>
              <a:t>văn</a:t>
            </a:r>
            <a:r>
              <a:rPr lang="en-US" sz="2400">
                <a:solidFill>
                  <a:schemeClr val="accent3">
                    <a:lumMod val="75000"/>
                  </a:schemeClr>
                </a:solidFill>
              </a:rPr>
              <a:t> bản.</a:t>
            </a:r>
            <a:endParaRPr lang="en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7912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916B-16E0-4E1B-B7B1-7AB9D95A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676DF-C4CF-4A3B-A0EC-09E064670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50AFA94-C42E-4F44-A603-3D1E28187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23"/>
    </mc:Choice>
    <mc:Fallback xmlns="">
      <p:transition spd="slow" advTm="179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3689" objId="4"/>
        <p14:triggerEvt type="onClick" time="33690" objId="4"/>
        <p14:stopEvt time="166773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i="0" dirty="0">
                <a:solidFill>
                  <a:srgbClr val="006600"/>
                </a:solidFill>
              </a:rPr>
              <a:t>EM CẦN GHI NHỚ</a:t>
            </a:r>
            <a:endParaRPr lang="en" sz="2400" b="1" i="0" dirty="0">
              <a:solidFill>
                <a:srgbClr val="006600"/>
              </a:solidFill>
            </a:endParaRPr>
          </a:p>
        </p:txBody>
      </p:sp>
      <p:sp>
        <p:nvSpPr>
          <p:cNvPr id="6" name="Shape 252">
            <a:extLst>
              <a:ext uri="{FF2B5EF4-FFF2-40B4-BE49-F238E27FC236}">
                <a16:creationId xmlns:a16="http://schemas.microsoft.com/office/drawing/2014/main" id="{DEDF93DF-46F8-44E0-BA7D-612ECF6DA61C}"/>
              </a:ext>
            </a:extLst>
          </p:cNvPr>
          <p:cNvSpPr txBox="1">
            <a:spLocks/>
          </p:cNvSpPr>
          <p:nvPr/>
        </p:nvSpPr>
        <p:spPr>
          <a:xfrm>
            <a:off x="1682222" y="1517667"/>
            <a:ext cx="5779477" cy="22571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chèn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văn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chọn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màu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chọn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màu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độ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dày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kiểu</a:t>
            </a:r>
            <a:r>
              <a:rPr lang="en-US" sz="2000" dirty="0">
                <a:solidFill>
                  <a:srgbClr val="006600"/>
                </a:solidFill>
              </a:rPr>
              <a:t> đ</a:t>
            </a:r>
            <a:r>
              <a:rPr lang="vi-VN" sz="2000" dirty="0">
                <a:solidFill>
                  <a:srgbClr val="006600"/>
                </a:solidFill>
              </a:rPr>
              <a:t>ư</a:t>
            </a:r>
            <a:r>
              <a:rPr lang="en-US" sz="2000" dirty="0" err="1">
                <a:solidFill>
                  <a:srgbClr val="006600"/>
                </a:solidFill>
              </a:rPr>
              <a:t>ờng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viền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viết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lên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văn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>
                <a:solidFill>
                  <a:srgbClr val="006600"/>
                </a:solidFill>
              </a:rPr>
              <a:t>Thao </a:t>
            </a:r>
            <a:r>
              <a:rPr lang="en-US" sz="2000" dirty="0" err="1">
                <a:solidFill>
                  <a:srgbClr val="006600"/>
                </a:solidFill>
              </a:rPr>
              <a:t>tác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thay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đổi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phông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cỡ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màu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thực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hiện</a:t>
            </a:r>
            <a:r>
              <a:rPr lang="en-US" sz="2000" dirty="0">
                <a:solidFill>
                  <a:srgbClr val="006600"/>
                </a:solidFill>
              </a:rPr>
              <a:t> t</a:t>
            </a:r>
            <a:r>
              <a:rPr lang="vi-VN" sz="2000" dirty="0">
                <a:solidFill>
                  <a:srgbClr val="006600"/>
                </a:solidFill>
              </a:rPr>
              <a:t>ư</a:t>
            </a:r>
            <a:r>
              <a:rPr lang="en-US" sz="2000" dirty="0" err="1">
                <a:solidFill>
                  <a:srgbClr val="006600"/>
                </a:solidFill>
              </a:rPr>
              <a:t>ơng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tự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văn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  <a:endParaRPr lang="en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 advTm="22393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F433-014D-4A72-8F80-C47E9243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84" y="1774148"/>
            <a:ext cx="5428499" cy="2078866"/>
          </a:xfrm>
        </p:spPr>
        <p:txBody>
          <a:bodyPr/>
          <a:lstStyle/>
          <a:p>
            <a:r>
              <a:rPr lang="en" sz="6000"/>
              <a:t>Thanks!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855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99"/>
    </mc:Choice>
    <mc:Fallback xmlns="">
      <p:transition spd="slow" advTm="395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>
            <a:extLst>
              <a:ext uri="{FF2B5EF4-FFF2-40B4-BE49-F238E27FC236}">
                <a16:creationId xmlns:a16="http://schemas.microsoft.com/office/drawing/2014/main" id="{EB9DE0DC-5126-406D-BC60-1C5CF512F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75" y="676797"/>
            <a:ext cx="63228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52628C-4DDC-4772-90B8-56DEB6B7A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09" y="1440049"/>
            <a:ext cx="7543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F7A0F1-7B0D-4410-97A6-29FDFF20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12" y="2186650"/>
            <a:ext cx="784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22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0A94C-28C9-4732-8F6E-D42F57F7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09" y="3048181"/>
            <a:ext cx="8001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81D50F-76EE-4B44-807C-2634250C6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12" y="3843370"/>
            <a:ext cx="883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 advTm="19723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2346056" y="3829142"/>
            <a:ext cx="4105199" cy="1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/>
              <a:t>(SGK </a:t>
            </a:r>
            <a:r>
              <a:rPr lang="en-US" sz="2000" dirty="0" err="1"/>
              <a:t>trang</a:t>
            </a:r>
            <a:r>
              <a:rPr lang="en-US" sz="2000" dirty="0"/>
              <a:t> 56)</a:t>
            </a:r>
            <a:endParaRPr lang="en" sz="2000" dirty="0"/>
          </a:p>
        </p:txBody>
      </p:sp>
      <p:sp>
        <p:nvSpPr>
          <p:cNvPr id="216" name="Shape 216"/>
          <p:cNvSpPr/>
          <p:nvPr/>
        </p:nvSpPr>
        <p:spPr>
          <a:xfrm>
            <a:off x="3959999" y="576748"/>
            <a:ext cx="1224000" cy="1167728"/>
          </a:xfrm>
          <a:custGeom>
            <a:avLst/>
            <a:gdLst/>
            <a:ahLst/>
            <a:cxnLst/>
            <a:rect l="0" t="0" r="0" b="0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54">
            <a:extLst>
              <a:ext uri="{FF2B5EF4-FFF2-40B4-BE49-F238E27FC236}">
                <a16:creationId xmlns:a16="http://schemas.microsoft.com/office/drawing/2014/main" id="{3BF8F12C-315F-4427-BF19-C56D8C89A797}"/>
              </a:ext>
            </a:extLst>
          </p:cNvPr>
          <p:cNvSpPr txBox="1">
            <a:spLocks/>
          </p:cNvSpPr>
          <p:nvPr/>
        </p:nvSpPr>
        <p:spPr>
          <a:xfrm>
            <a:off x="690251" y="1744476"/>
            <a:ext cx="7416807" cy="25841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>
              <a:lnSpc>
                <a:spcPct val="150000"/>
              </a:lnSpc>
            </a:pPr>
            <a:r>
              <a:rPr lang="en" sz="3200" b="1" i="0" dirty="0">
                <a:solidFill>
                  <a:srgbClr val="FF0000"/>
                </a:solidFill>
              </a:rPr>
              <a:t>CHỦ ĐỀ 3: </a:t>
            </a:r>
            <a:r>
              <a:rPr lang="en-US" sz="3200" b="1" i="0" dirty="0">
                <a:solidFill>
                  <a:srgbClr val="FF0000"/>
                </a:solidFill>
              </a:rPr>
              <a:t>SOẠN THẢO VĂN BẢN</a:t>
            </a:r>
            <a:br>
              <a:rPr lang="en" sz="3200" b="1" i="0" dirty="0">
                <a:solidFill>
                  <a:srgbClr val="FF0000"/>
                </a:solidFill>
              </a:rPr>
            </a:br>
            <a:r>
              <a:rPr lang="en" sz="3200" b="1" i="0" dirty="0">
                <a:solidFill>
                  <a:srgbClr val="FF0000"/>
                </a:solidFill>
              </a:rPr>
              <a:t>BÀI </a:t>
            </a:r>
            <a:r>
              <a:rPr lang="en-US" sz="3200" b="1" i="0" dirty="0">
                <a:solidFill>
                  <a:srgbClr val="FF0000"/>
                </a:solidFill>
              </a:rPr>
              <a:t>2: CHỈNH SỬA HÌNH, VIẾT CHỮ LÊN HÌNH</a:t>
            </a:r>
            <a:r>
              <a:rPr lang="en" sz="3200" b="1" i="0" dirty="0">
                <a:solidFill>
                  <a:srgbClr val="FF0000"/>
                </a:solidFill>
              </a:rPr>
              <a:t> (Tiết 1)</a:t>
            </a:r>
          </a:p>
        </p:txBody>
      </p:sp>
    </p:spTree>
  </p:cSld>
  <p:clrMapOvr>
    <a:masterClrMapping/>
  </p:clrMapOvr>
  <p:transition spd="slow" advTm="14517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1">
            <a:extLst>
              <a:ext uri="{FF2B5EF4-FFF2-40B4-BE49-F238E27FC236}">
                <a16:creationId xmlns:a16="http://schemas.microsoft.com/office/drawing/2014/main" id="{7851BF2E-0EBE-40DD-B7D9-B91C10CB5773}"/>
              </a:ext>
            </a:extLst>
          </p:cNvPr>
          <p:cNvSpPr txBox="1">
            <a:spLocks/>
          </p:cNvSpPr>
          <p:nvPr/>
        </p:nvSpPr>
        <p:spPr>
          <a:xfrm>
            <a:off x="1513416" y="1349298"/>
            <a:ext cx="5776384" cy="257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marL="457200" indent="-457200" algn="l">
              <a:lnSpc>
                <a:spcPct val="130000"/>
              </a:lnSpc>
            </a:pP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- 	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chỉnh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sửa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của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văn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thay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đổi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màu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độ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dày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ờng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viền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của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chữ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lên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endParaRPr lang="en" sz="2600" b="0" dirty="0">
              <a:solidFill>
                <a:srgbClr val="006600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Shape 162">
            <a:extLst>
              <a:ext uri="{FF2B5EF4-FFF2-40B4-BE49-F238E27FC236}">
                <a16:creationId xmlns:a16="http://schemas.microsoft.com/office/drawing/2014/main" id="{EB63BB43-68A2-4257-8B39-E6DE7CA904D7}"/>
              </a:ext>
            </a:extLst>
          </p:cNvPr>
          <p:cNvSpPr txBox="1">
            <a:spLocks/>
          </p:cNvSpPr>
          <p:nvPr/>
        </p:nvSpPr>
        <p:spPr>
          <a:xfrm>
            <a:off x="989785" y="465150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None/>
              <a:defRPr sz="3600" b="0" i="1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" b="1" i="0" dirty="0"/>
              <a:t>Mục tiêu bài học</a:t>
            </a:r>
          </a:p>
        </p:txBody>
      </p:sp>
    </p:spTree>
  </p:cSld>
  <p:clrMapOvr>
    <a:masterClrMapping/>
  </p:clrMapOvr>
  <p:transition spd="slow" advTm="12293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890079"/>
            <a:ext cx="7411450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1. </a:t>
            </a:r>
            <a:r>
              <a:rPr lang="en" dirty="0"/>
              <a:t> </a:t>
            </a:r>
            <a:r>
              <a:rPr lang="en" b="1" dirty="0"/>
              <a:t>Nhắc l</a:t>
            </a:r>
            <a:r>
              <a:rPr lang="en-US" b="1" dirty="0" err="1"/>
              <a:t>ại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chèn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soạn</a:t>
            </a:r>
            <a:r>
              <a:rPr lang="en-US" b="1" dirty="0"/>
              <a:t> </a:t>
            </a:r>
            <a:r>
              <a:rPr lang="en-US" b="1" dirty="0" err="1"/>
              <a:t>thảo</a:t>
            </a:r>
            <a:r>
              <a:rPr lang="en-US" b="1" dirty="0"/>
              <a:t>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ở </a:t>
            </a:r>
            <a:r>
              <a:rPr lang="en-US" b="1" dirty="0" err="1"/>
              <a:t>lớp</a:t>
            </a:r>
            <a:r>
              <a:rPr lang="en-US" b="1" dirty="0"/>
              <a:t> 3</a:t>
            </a:r>
            <a:endParaRPr lang="en" b="1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chemeClr val="accent3">
                    <a:lumMod val="50000"/>
                  </a:schemeClr>
                </a:solidFill>
              </a:rPr>
              <a:t>A. HOẠT ĐỘNG C</a:t>
            </a:r>
            <a:r>
              <a:rPr lang="vi-VN" b="1" i="0" dirty="0">
                <a:solidFill>
                  <a:schemeClr val="accent3">
                    <a:lumMod val="50000"/>
                  </a:schemeClr>
                </a:solidFill>
              </a:rPr>
              <a:t>Ơ</a:t>
            </a:r>
            <a:r>
              <a:rPr lang="en-US" b="1" i="0" dirty="0">
                <a:solidFill>
                  <a:schemeClr val="accent3">
                    <a:lumMod val="50000"/>
                  </a:schemeClr>
                </a:solidFill>
              </a:rPr>
              <a:t> BẢN</a:t>
            </a:r>
            <a:endParaRPr lang="en" b="1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a1">
            <a:hlinkClick r:id="" action="ppaction://media"/>
            <a:extLst>
              <a:ext uri="{FF2B5EF4-FFF2-40B4-BE49-F238E27FC236}">
                <a16:creationId xmlns:a16="http://schemas.microsoft.com/office/drawing/2014/main" id="{01B671CA-AAEA-4A57-8743-236255B17A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011" y="1343078"/>
            <a:ext cx="6716889" cy="3778250"/>
          </a:xfrm>
          <a:prstGeom prst="rect">
            <a:avLst/>
          </a:prstGeom>
        </p:spPr>
      </p:pic>
    </p:spTree>
  </p:cSld>
  <p:clrMapOvr>
    <a:masterClrMapping/>
  </p:clrMapOvr>
  <p:transition spd="slow" advTm="3926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369" objId="2"/>
        <p14:triggerEvt type="onClick" time="14370" objId="2"/>
        <p14:stopEvt time="36379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890079"/>
            <a:ext cx="7411450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AutoNum type="arabicPeriod" startAt="2"/>
            </a:pPr>
            <a:r>
              <a:rPr lang="en-US" b="1"/>
              <a:t>Thay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kích</a:t>
            </a:r>
            <a:r>
              <a:rPr lang="en-US" b="1" dirty="0"/>
              <a:t> </a:t>
            </a:r>
            <a:r>
              <a:rPr lang="en-US" b="1" dirty="0" err="1"/>
              <a:t>th</a:t>
            </a:r>
            <a:r>
              <a:rPr lang="vi-VN" b="1" dirty="0"/>
              <a:t>ư</a:t>
            </a:r>
            <a:r>
              <a:rPr lang="en-US" b="1" dirty="0" err="1"/>
              <a:t>ớc</a:t>
            </a:r>
            <a:r>
              <a:rPr lang="en-US" b="1" dirty="0"/>
              <a:t> </a:t>
            </a:r>
            <a:r>
              <a:rPr lang="en-US" b="1" err="1"/>
              <a:t>của</a:t>
            </a:r>
            <a:r>
              <a:rPr lang="en-US" b="1"/>
              <a:t> hình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:</a:t>
            </a:r>
            <a:endParaRPr lang="en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chemeClr val="accent3">
                    <a:lumMod val="50000"/>
                  </a:schemeClr>
                </a:solidFill>
              </a:rPr>
              <a:t>A. HOẠT ĐỘNG C</a:t>
            </a:r>
            <a:r>
              <a:rPr lang="vi-VN" b="1" i="0" dirty="0">
                <a:solidFill>
                  <a:schemeClr val="accent3">
                    <a:lumMod val="50000"/>
                  </a:schemeClr>
                </a:solidFill>
              </a:rPr>
              <a:t>Ơ</a:t>
            </a:r>
            <a:r>
              <a:rPr lang="en-US" b="1" i="0" dirty="0">
                <a:solidFill>
                  <a:schemeClr val="accent3">
                    <a:lumMod val="50000"/>
                  </a:schemeClr>
                </a:solidFill>
              </a:rPr>
              <a:t> BẢN</a:t>
            </a:r>
            <a:endParaRPr lang="en" b="1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hape 245">
            <a:extLst>
              <a:ext uri="{FF2B5EF4-FFF2-40B4-BE49-F238E27FC236}">
                <a16:creationId xmlns:a16="http://schemas.microsoft.com/office/drawing/2014/main" id="{A3383667-4644-4DD6-90E1-9DF1F6CC2EE1}"/>
              </a:ext>
            </a:extLst>
          </p:cNvPr>
          <p:cNvSpPr txBox="1">
            <a:spLocks/>
          </p:cNvSpPr>
          <p:nvPr/>
        </p:nvSpPr>
        <p:spPr>
          <a:xfrm>
            <a:off x="989273" y="1304279"/>
            <a:ext cx="3715750" cy="2012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vi-VN" i="1" dirty="0"/>
              <a:t>Bước 1: </a:t>
            </a:r>
            <a:endParaRPr lang="en-US" i="1" dirty="0"/>
          </a:p>
          <a:p>
            <a:pPr>
              <a:lnSpc>
                <a:spcPct val="120000"/>
              </a:lnSpc>
              <a:buNone/>
            </a:pPr>
            <a:r>
              <a:rPr lang="vi-VN" dirty="0"/>
              <a:t>Chọn hình cần chỉnh sửa, di chuyển con trỏ chuột đến vị trí có ô vuông ở mỗi cạnh hoặc chấm tròn nhỏ ở mỗi góc. Khi đó con trỏ chuột chuyển thành một trong các dấu mũi tên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4" name="Graphic 3" descr="Maximize">
            <a:extLst>
              <a:ext uri="{FF2B5EF4-FFF2-40B4-BE49-F238E27FC236}">
                <a16:creationId xmlns:a16="http://schemas.microsoft.com/office/drawing/2014/main" id="{17503295-CBA7-4E64-A215-F094363CE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92" y="3203578"/>
            <a:ext cx="265288" cy="265288"/>
          </a:xfrm>
          <a:prstGeom prst="rect">
            <a:avLst/>
          </a:prstGeom>
        </p:spPr>
      </p:pic>
      <p:pic>
        <p:nvPicPr>
          <p:cNvPr id="10" name="Graphic 9" descr="Maximize">
            <a:extLst>
              <a:ext uri="{FF2B5EF4-FFF2-40B4-BE49-F238E27FC236}">
                <a16:creationId xmlns:a16="http://schemas.microsoft.com/office/drawing/2014/main" id="{BA5E3350-50D6-48B2-AC6E-739C4E76B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519914" y="3203578"/>
            <a:ext cx="265288" cy="265288"/>
          </a:xfrm>
          <a:prstGeom prst="rect">
            <a:avLst/>
          </a:prstGeom>
        </p:spPr>
      </p:pic>
      <p:pic>
        <p:nvPicPr>
          <p:cNvPr id="11" name="Graphic 10" descr="Maximize">
            <a:extLst>
              <a:ext uri="{FF2B5EF4-FFF2-40B4-BE49-F238E27FC236}">
                <a16:creationId xmlns:a16="http://schemas.microsoft.com/office/drawing/2014/main" id="{658551E2-4CF9-4C31-A958-A1FABE7D4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00000">
            <a:off x="1994736" y="3203578"/>
            <a:ext cx="265288" cy="265288"/>
          </a:xfrm>
          <a:prstGeom prst="rect">
            <a:avLst/>
          </a:prstGeom>
        </p:spPr>
      </p:pic>
      <p:pic>
        <p:nvPicPr>
          <p:cNvPr id="12" name="Graphic 11" descr="Maximize">
            <a:extLst>
              <a:ext uri="{FF2B5EF4-FFF2-40B4-BE49-F238E27FC236}">
                <a16:creationId xmlns:a16="http://schemas.microsoft.com/office/drawing/2014/main" id="{C4009048-3A84-4B75-9A89-5AF846421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00000">
            <a:off x="2550363" y="3203579"/>
            <a:ext cx="265288" cy="265288"/>
          </a:xfrm>
          <a:prstGeom prst="rect">
            <a:avLst/>
          </a:prstGeom>
        </p:spPr>
      </p:pic>
      <p:sp>
        <p:nvSpPr>
          <p:cNvPr id="13" name="Shape 245">
            <a:extLst>
              <a:ext uri="{FF2B5EF4-FFF2-40B4-BE49-F238E27FC236}">
                <a16:creationId xmlns:a16="http://schemas.microsoft.com/office/drawing/2014/main" id="{049A483C-5CF5-4AC9-9E37-0236577CCB91}"/>
              </a:ext>
            </a:extLst>
          </p:cNvPr>
          <p:cNvSpPr txBox="1">
            <a:spLocks/>
          </p:cNvSpPr>
          <p:nvPr/>
        </p:nvSpPr>
        <p:spPr>
          <a:xfrm>
            <a:off x="904297" y="3598899"/>
            <a:ext cx="3715750" cy="1103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vi-VN" i="1" dirty="0"/>
              <a:t>Bước </a:t>
            </a:r>
            <a:r>
              <a:rPr lang="en-US" i="1" dirty="0"/>
              <a:t>2</a:t>
            </a:r>
            <a:r>
              <a:rPr lang="vi-VN" i="1" dirty="0"/>
              <a:t>: </a:t>
            </a:r>
            <a:endParaRPr lang="en-US" i="1" dirty="0"/>
          </a:p>
          <a:p>
            <a:pPr>
              <a:lnSpc>
                <a:spcPct val="120000"/>
              </a:lnSpc>
              <a:buNone/>
            </a:pP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thả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err="1"/>
              <a:t>của</a:t>
            </a:r>
            <a:r>
              <a:rPr lang="en-US"/>
              <a:t> hình.</a:t>
            </a:r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00C6BA-4499-44B0-A52F-289200733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014" y="1647487"/>
            <a:ext cx="3324689" cy="2600688"/>
          </a:xfrm>
          <a:prstGeom prst="rect">
            <a:avLst/>
          </a:prstGeom>
        </p:spPr>
      </p:pic>
      <p:pic>
        <p:nvPicPr>
          <p:cNvPr id="17" name="Graphic 16" descr="Maximize">
            <a:extLst>
              <a:ext uri="{FF2B5EF4-FFF2-40B4-BE49-F238E27FC236}">
                <a16:creationId xmlns:a16="http://schemas.microsoft.com/office/drawing/2014/main" id="{9034721E-9A13-4C21-8AC9-4FA01D598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4415" y="2073177"/>
            <a:ext cx="265288" cy="26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82877"/>
      </p:ext>
    </p:extLst>
  </p:cSld>
  <p:clrMapOvr>
    <a:masterClrMapping/>
  </p:clrMapOvr>
  <p:transition spd="slow" advTm="35931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890079"/>
            <a:ext cx="7411450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AutoNum type="arabicPeriod" startAt="3"/>
            </a:pPr>
            <a:r>
              <a:rPr lang="en-US" b="1"/>
              <a:t>Thay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màu</a:t>
            </a:r>
            <a:r>
              <a:rPr lang="en-US" b="1" dirty="0"/>
              <a:t> </a:t>
            </a:r>
            <a:r>
              <a:rPr lang="en-US" b="1" err="1"/>
              <a:t>của</a:t>
            </a:r>
            <a:r>
              <a:rPr lang="en-US" b="1"/>
              <a:t> hình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:</a:t>
            </a:r>
            <a:endParaRPr lang="en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chemeClr val="accent3">
                    <a:lumMod val="50000"/>
                  </a:schemeClr>
                </a:solidFill>
              </a:rPr>
              <a:t>A. HOẠT ĐỘNG C</a:t>
            </a:r>
            <a:r>
              <a:rPr lang="vi-VN" b="1" i="0" dirty="0">
                <a:solidFill>
                  <a:schemeClr val="accent3">
                    <a:lumMod val="50000"/>
                  </a:schemeClr>
                </a:solidFill>
              </a:rPr>
              <a:t>Ơ</a:t>
            </a:r>
            <a:r>
              <a:rPr lang="en-US" b="1" i="0" dirty="0">
                <a:solidFill>
                  <a:schemeClr val="accent3">
                    <a:lumMod val="50000"/>
                  </a:schemeClr>
                </a:solidFill>
              </a:rPr>
              <a:t> BẢN</a:t>
            </a:r>
            <a:endParaRPr lang="en" b="1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hape 245">
            <a:extLst>
              <a:ext uri="{FF2B5EF4-FFF2-40B4-BE49-F238E27FC236}">
                <a16:creationId xmlns:a16="http://schemas.microsoft.com/office/drawing/2014/main" id="{A3383667-4644-4DD6-90E1-9DF1F6CC2EE1}"/>
              </a:ext>
            </a:extLst>
          </p:cNvPr>
          <p:cNvSpPr txBox="1">
            <a:spLocks/>
          </p:cNvSpPr>
          <p:nvPr/>
        </p:nvSpPr>
        <p:spPr>
          <a:xfrm>
            <a:off x="856250" y="1464790"/>
            <a:ext cx="3715750" cy="873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None/>
            </a:pPr>
            <a:r>
              <a:rPr lang="vi-VN" i="1" dirty="0"/>
              <a:t>Bước 1: </a:t>
            </a:r>
            <a:endParaRPr lang="en-US" i="1" dirty="0"/>
          </a:p>
          <a:p>
            <a:pPr>
              <a:lnSpc>
                <a:spcPct val="150000"/>
              </a:lnSpc>
              <a:buNone/>
            </a:pP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endParaRPr lang="vi-VN" dirty="0"/>
          </a:p>
        </p:txBody>
      </p:sp>
      <p:sp>
        <p:nvSpPr>
          <p:cNvPr id="13" name="Shape 245">
            <a:extLst>
              <a:ext uri="{FF2B5EF4-FFF2-40B4-BE49-F238E27FC236}">
                <a16:creationId xmlns:a16="http://schemas.microsoft.com/office/drawing/2014/main" id="{049A483C-5CF5-4AC9-9E37-0236577CCB91}"/>
              </a:ext>
            </a:extLst>
          </p:cNvPr>
          <p:cNvSpPr txBox="1">
            <a:spLocks/>
          </p:cNvSpPr>
          <p:nvPr/>
        </p:nvSpPr>
        <p:spPr>
          <a:xfrm>
            <a:off x="846225" y="2253469"/>
            <a:ext cx="3715750" cy="1103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None/>
            </a:pPr>
            <a:r>
              <a:rPr lang="vi-VN" i="1" dirty="0"/>
              <a:t>Bước </a:t>
            </a:r>
            <a:r>
              <a:rPr lang="en-US" i="1" dirty="0"/>
              <a:t>2</a:t>
            </a:r>
            <a:r>
              <a:rPr lang="vi-VN" i="1" dirty="0"/>
              <a:t>: </a:t>
            </a:r>
            <a:endParaRPr lang="en-US" i="1" dirty="0"/>
          </a:p>
          <a:p>
            <a:pPr>
              <a:lnSpc>
                <a:spcPct val="150000"/>
              </a:lnSpc>
              <a:buNone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Format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endParaRPr lang="vi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6F56D-0F6E-4D69-8830-56B001309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006" y="1464790"/>
            <a:ext cx="3053168" cy="2439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48D7C0-F01A-4892-9845-B49896AF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122" y="2571750"/>
            <a:ext cx="1217066" cy="349731"/>
          </a:xfrm>
          <a:prstGeom prst="rect">
            <a:avLst/>
          </a:prstGeom>
        </p:spPr>
      </p:pic>
      <p:sp>
        <p:nvSpPr>
          <p:cNvPr id="15" name="Shape 245">
            <a:extLst>
              <a:ext uri="{FF2B5EF4-FFF2-40B4-BE49-F238E27FC236}">
                <a16:creationId xmlns:a16="http://schemas.microsoft.com/office/drawing/2014/main" id="{FB812D46-7E82-4280-B28A-87941B4BA9A8}"/>
              </a:ext>
            </a:extLst>
          </p:cNvPr>
          <p:cNvSpPr txBox="1">
            <a:spLocks/>
          </p:cNvSpPr>
          <p:nvPr/>
        </p:nvSpPr>
        <p:spPr>
          <a:xfrm>
            <a:off x="846225" y="3042148"/>
            <a:ext cx="3715750" cy="1103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None/>
            </a:pPr>
            <a:r>
              <a:rPr lang="vi-VN" i="1" dirty="0"/>
              <a:t>Bước </a:t>
            </a:r>
            <a:r>
              <a:rPr lang="en-US" i="1" dirty="0"/>
              <a:t>3</a:t>
            </a:r>
            <a:r>
              <a:rPr lang="vi-VN" i="1" dirty="0"/>
              <a:t>: </a:t>
            </a:r>
            <a:endParaRPr lang="en-US" i="1" dirty="0"/>
          </a:p>
          <a:p>
            <a:pPr>
              <a:lnSpc>
                <a:spcPct val="150000"/>
              </a:lnSpc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bên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92586765"/>
      </p:ext>
    </p:extLst>
  </p:cSld>
  <p:clrMapOvr>
    <a:masterClrMapping/>
  </p:clrMapOvr>
  <p:transition spd="slow" advTm="24507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799767"/>
            <a:ext cx="7621706" cy="6669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b="1" dirty="0"/>
              <a:t>4.  </a:t>
            </a:r>
            <a:r>
              <a:rPr lang="en-US" b="1" dirty="0" err="1"/>
              <a:t>Thay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màu</a:t>
            </a:r>
            <a:r>
              <a:rPr lang="en-US" b="1" dirty="0"/>
              <a:t>,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dày</a:t>
            </a:r>
            <a:r>
              <a:rPr lang="en-US" b="1" dirty="0"/>
              <a:t>, </a:t>
            </a:r>
            <a:r>
              <a:rPr lang="en-US" b="1" dirty="0" err="1"/>
              <a:t>kiểu</a:t>
            </a:r>
            <a:r>
              <a:rPr lang="en-US" b="1" dirty="0"/>
              <a:t> đ</a:t>
            </a:r>
            <a:r>
              <a:rPr lang="vi-VN" b="1" dirty="0"/>
              <a:t>ư</a:t>
            </a:r>
            <a:r>
              <a:rPr lang="en-US" b="1" dirty="0" err="1"/>
              <a:t>ờng</a:t>
            </a:r>
            <a:r>
              <a:rPr lang="en-US" b="1" dirty="0"/>
              <a:t> </a:t>
            </a:r>
            <a:r>
              <a:rPr lang="en-US" b="1" dirty="0" err="1"/>
              <a:t>viền</a:t>
            </a:r>
            <a:r>
              <a:rPr lang="en-US" b="1" dirty="0"/>
              <a:t> </a:t>
            </a:r>
            <a:r>
              <a:rPr lang="en-US" b="1" err="1"/>
              <a:t>của</a:t>
            </a:r>
            <a:r>
              <a:rPr lang="en-US" b="1"/>
              <a:t> hình </a:t>
            </a:r>
            <a:endParaRPr lang="en-US" b="1" dirty="0"/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,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dày</a:t>
            </a:r>
            <a:r>
              <a:rPr lang="en-US" dirty="0"/>
              <a:t>, </a:t>
            </a:r>
            <a:r>
              <a:rPr lang="en-US" dirty="0" err="1"/>
              <a:t>kiểu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viền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:</a:t>
            </a:r>
            <a:endParaRPr lang="en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chemeClr val="accent3">
                    <a:lumMod val="50000"/>
                  </a:schemeClr>
                </a:solidFill>
              </a:rPr>
              <a:t>A. HOẠT ĐỘNG C</a:t>
            </a:r>
            <a:r>
              <a:rPr lang="vi-VN" b="1" i="0" dirty="0">
                <a:solidFill>
                  <a:schemeClr val="accent3">
                    <a:lumMod val="50000"/>
                  </a:schemeClr>
                </a:solidFill>
              </a:rPr>
              <a:t>Ơ</a:t>
            </a:r>
            <a:r>
              <a:rPr lang="en-US" b="1" i="0" dirty="0">
                <a:solidFill>
                  <a:schemeClr val="accent3">
                    <a:lumMod val="50000"/>
                  </a:schemeClr>
                </a:solidFill>
              </a:rPr>
              <a:t> BẢN</a:t>
            </a:r>
            <a:endParaRPr lang="en" b="1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hape 245">
            <a:extLst>
              <a:ext uri="{FF2B5EF4-FFF2-40B4-BE49-F238E27FC236}">
                <a16:creationId xmlns:a16="http://schemas.microsoft.com/office/drawing/2014/main" id="{A3383667-4644-4DD6-90E1-9DF1F6CC2EE1}"/>
              </a:ext>
            </a:extLst>
          </p:cNvPr>
          <p:cNvSpPr txBox="1">
            <a:spLocks/>
          </p:cNvSpPr>
          <p:nvPr/>
        </p:nvSpPr>
        <p:spPr>
          <a:xfrm>
            <a:off x="866276" y="1577408"/>
            <a:ext cx="3863767" cy="458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None/>
            </a:pPr>
            <a:r>
              <a:rPr lang="vi-VN" i="1" dirty="0"/>
              <a:t>Bước 1: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D45C0-F5C7-4CDD-AEC5-A9F3B91CA7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2"/>
          <a:stretch/>
        </p:blipFill>
        <p:spPr>
          <a:xfrm>
            <a:off x="6231467" y="1608014"/>
            <a:ext cx="2046257" cy="328676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1C9470A-30AF-40D2-BC9F-B1A793BE7518}"/>
              </a:ext>
            </a:extLst>
          </p:cNvPr>
          <p:cNvGrpSpPr/>
          <p:nvPr/>
        </p:nvGrpSpPr>
        <p:grpSpPr>
          <a:xfrm>
            <a:off x="856250" y="2014246"/>
            <a:ext cx="4832085" cy="449144"/>
            <a:chOff x="856250" y="2014246"/>
            <a:chExt cx="4832085" cy="449144"/>
          </a:xfrm>
        </p:grpSpPr>
        <p:sp>
          <p:nvSpPr>
            <p:cNvPr id="13" name="Shape 245">
              <a:extLst>
                <a:ext uri="{FF2B5EF4-FFF2-40B4-BE49-F238E27FC236}">
                  <a16:creationId xmlns:a16="http://schemas.microsoft.com/office/drawing/2014/main" id="{049A483C-5CF5-4AC9-9E37-0236577CCB91}"/>
                </a:ext>
              </a:extLst>
            </p:cNvPr>
            <p:cNvSpPr txBox="1">
              <a:spLocks/>
            </p:cNvSpPr>
            <p:nvPr/>
          </p:nvSpPr>
          <p:spPr>
            <a:xfrm>
              <a:off x="856250" y="2014246"/>
              <a:ext cx="3375781" cy="44914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Char char="❄"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Char char="☆"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9pPr>
            </a:lstStyle>
            <a:p>
              <a:pPr>
                <a:buNone/>
              </a:pPr>
              <a:r>
                <a:rPr lang="vi-VN" i="1" dirty="0"/>
                <a:t>Bước </a:t>
              </a:r>
              <a:r>
                <a:rPr lang="en-US" i="1" dirty="0"/>
                <a:t>2</a:t>
              </a:r>
              <a:r>
                <a:rPr lang="vi-VN" i="1" dirty="0"/>
                <a:t>: </a:t>
              </a:r>
              <a:r>
                <a:rPr lang="en-US" dirty="0" err="1"/>
                <a:t>Trong</a:t>
              </a:r>
              <a:r>
                <a:rPr lang="en-US" dirty="0"/>
                <a:t> </a:t>
              </a:r>
              <a:r>
                <a:rPr lang="en-US" dirty="0" err="1"/>
                <a:t>thẻ</a:t>
              </a:r>
              <a:r>
                <a:rPr lang="en-US" dirty="0"/>
                <a:t> </a:t>
              </a:r>
              <a:r>
                <a:rPr lang="en-US" dirty="0">
                  <a:solidFill>
                    <a:srgbClr val="FF0000"/>
                  </a:solidFill>
                </a:rPr>
                <a:t>Format</a:t>
              </a:r>
              <a:r>
                <a:rPr lang="en-US" dirty="0"/>
                <a:t> </a:t>
              </a:r>
              <a:r>
                <a:rPr lang="en-US" dirty="0" err="1"/>
                <a:t>chọn</a:t>
              </a:r>
              <a:r>
                <a:rPr lang="en-US" dirty="0"/>
                <a:t> </a:t>
              </a:r>
              <a:endParaRPr lang="vi-VN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F5D14A-8AB2-491B-AD7E-048784765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6960" y="2035689"/>
              <a:ext cx="1631375" cy="329268"/>
            </a:xfrm>
            <a:prstGeom prst="rect">
              <a:avLst/>
            </a:prstGeom>
          </p:spPr>
        </p:pic>
      </p:grpSp>
      <p:sp>
        <p:nvSpPr>
          <p:cNvPr id="11" name="Shape 245">
            <a:extLst>
              <a:ext uri="{FF2B5EF4-FFF2-40B4-BE49-F238E27FC236}">
                <a16:creationId xmlns:a16="http://schemas.microsoft.com/office/drawing/2014/main" id="{041AB6F1-B89A-4C95-821F-A5E68B57BBAE}"/>
              </a:ext>
            </a:extLst>
          </p:cNvPr>
          <p:cNvSpPr txBox="1">
            <a:spLocks/>
          </p:cNvSpPr>
          <p:nvPr/>
        </p:nvSpPr>
        <p:spPr>
          <a:xfrm>
            <a:off x="856250" y="3117378"/>
            <a:ext cx="4652728" cy="84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vi-VN" i="1" dirty="0"/>
              <a:t>Bước </a:t>
            </a:r>
            <a:r>
              <a:rPr lang="en-US" i="1" dirty="0"/>
              <a:t>4</a:t>
            </a:r>
            <a:r>
              <a:rPr lang="vi-VN" i="1" dirty="0"/>
              <a:t>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Weight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dày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viền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endParaRPr lang="vi-VN" dirty="0"/>
          </a:p>
        </p:txBody>
      </p:sp>
      <p:sp>
        <p:nvSpPr>
          <p:cNvPr id="12" name="Shape 245">
            <a:extLst>
              <a:ext uri="{FF2B5EF4-FFF2-40B4-BE49-F238E27FC236}">
                <a16:creationId xmlns:a16="http://schemas.microsoft.com/office/drawing/2014/main" id="{AF267310-C33B-48C4-AF12-BE9064D6D71C}"/>
              </a:ext>
            </a:extLst>
          </p:cNvPr>
          <p:cNvSpPr txBox="1">
            <a:spLocks/>
          </p:cNvSpPr>
          <p:nvPr/>
        </p:nvSpPr>
        <p:spPr>
          <a:xfrm>
            <a:off x="866276" y="3961553"/>
            <a:ext cx="4652728" cy="1103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vi-VN" i="1" dirty="0"/>
              <a:t>Bước </a:t>
            </a:r>
            <a:r>
              <a:rPr lang="en-US" i="1" dirty="0"/>
              <a:t>5</a:t>
            </a:r>
            <a:r>
              <a:rPr lang="vi-VN" i="1" dirty="0"/>
              <a:t>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Dashes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viền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endParaRPr lang="vi-VN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B8BE55-89F4-4B97-B2F1-DC1E3F08E9D8}"/>
              </a:ext>
            </a:extLst>
          </p:cNvPr>
          <p:cNvGrpSpPr/>
          <p:nvPr/>
        </p:nvGrpSpPr>
        <p:grpSpPr>
          <a:xfrm>
            <a:off x="5194900" y="3533853"/>
            <a:ext cx="2014792" cy="809879"/>
            <a:chOff x="5194900" y="3533853"/>
            <a:chExt cx="2014792" cy="809879"/>
          </a:xfrm>
        </p:grpSpPr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C9274AFD-D173-4904-A483-95EF97DAAA39}"/>
                </a:ext>
              </a:extLst>
            </p:cNvPr>
            <p:cNvCxnSpPr>
              <a:cxnSpLocks/>
            </p:cNvCxnSpPr>
            <p:nvPr/>
          </p:nvCxnSpPr>
          <p:spPr>
            <a:xfrm>
              <a:off x="5194900" y="3533853"/>
              <a:ext cx="1026541" cy="657158"/>
            </a:xfrm>
            <a:prstGeom prst="bentConnector3">
              <a:avLst/>
            </a:prstGeom>
            <a:ln w="19050"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03EF98-B73C-4108-8869-731E6440EAFB}"/>
                </a:ext>
              </a:extLst>
            </p:cNvPr>
            <p:cNvSpPr/>
            <p:nvPr/>
          </p:nvSpPr>
          <p:spPr>
            <a:xfrm>
              <a:off x="6221441" y="4044461"/>
              <a:ext cx="988251" cy="29927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22922C-B8B6-49F5-9BCF-4CBC0C676416}"/>
              </a:ext>
            </a:extLst>
          </p:cNvPr>
          <p:cNvGrpSpPr/>
          <p:nvPr/>
        </p:nvGrpSpPr>
        <p:grpSpPr>
          <a:xfrm>
            <a:off x="5194900" y="4373051"/>
            <a:ext cx="2007095" cy="299271"/>
            <a:chOff x="5194900" y="4373051"/>
            <a:chExt cx="2007095" cy="29927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0F1A404-3BA8-49E2-BF87-F5CEBCFD2C59}"/>
                </a:ext>
              </a:extLst>
            </p:cNvPr>
            <p:cNvCxnSpPr>
              <a:cxnSpLocks/>
            </p:cNvCxnSpPr>
            <p:nvPr/>
          </p:nvCxnSpPr>
          <p:spPr>
            <a:xfrm>
              <a:off x="5194900" y="4485012"/>
              <a:ext cx="1008818" cy="0"/>
            </a:xfrm>
            <a:prstGeom prst="straightConnector1">
              <a:avLst/>
            </a:prstGeom>
            <a:ln w="19050"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486AB2-8C08-4AAA-A043-95103238445F}"/>
                </a:ext>
              </a:extLst>
            </p:cNvPr>
            <p:cNvSpPr/>
            <p:nvPr/>
          </p:nvSpPr>
          <p:spPr>
            <a:xfrm>
              <a:off x="6213744" y="4373051"/>
              <a:ext cx="988251" cy="29927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092403-01BC-41EA-A396-2EC35CA8E7DA}"/>
              </a:ext>
            </a:extLst>
          </p:cNvPr>
          <p:cNvGrpSpPr/>
          <p:nvPr/>
        </p:nvGrpSpPr>
        <p:grpSpPr>
          <a:xfrm>
            <a:off x="856250" y="1883209"/>
            <a:ext cx="7431500" cy="1412050"/>
            <a:chOff x="856250" y="1883209"/>
            <a:chExt cx="7431500" cy="1412050"/>
          </a:xfrm>
        </p:grpSpPr>
        <p:sp>
          <p:nvSpPr>
            <p:cNvPr id="15" name="Shape 245">
              <a:extLst>
                <a:ext uri="{FF2B5EF4-FFF2-40B4-BE49-F238E27FC236}">
                  <a16:creationId xmlns:a16="http://schemas.microsoft.com/office/drawing/2014/main" id="{FB812D46-7E82-4280-B28A-87941B4BA9A8}"/>
                </a:ext>
              </a:extLst>
            </p:cNvPr>
            <p:cNvSpPr txBox="1">
              <a:spLocks/>
            </p:cNvSpPr>
            <p:nvPr/>
          </p:nvSpPr>
          <p:spPr>
            <a:xfrm>
              <a:off x="856250" y="2471445"/>
              <a:ext cx="4652728" cy="82381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Char char="❄"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Char char="☆"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9pPr>
            </a:lstStyle>
            <a:p>
              <a:pPr>
                <a:lnSpc>
                  <a:spcPct val="130000"/>
                </a:lnSpc>
                <a:buNone/>
              </a:pPr>
              <a:r>
                <a:rPr lang="vi-VN" i="1" dirty="0"/>
                <a:t>Bước </a:t>
              </a:r>
              <a:r>
                <a:rPr lang="en-US" i="1" dirty="0"/>
                <a:t>3</a:t>
              </a:r>
              <a:r>
                <a:rPr lang="vi-VN" i="1" dirty="0"/>
                <a:t>: </a:t>
              </a:r>
              <a:r>
                <a:rPr lang="en-US" dirty="0" err="1"/>
                <a:t>Nháy</a:t>
              </a:r>
              <a:r>
                <a:rPr lang="en-US" dirty="0"/>
                <a:t> </a:t>
              </a:r>
              <a:r>
                <a:rPr lang="en-US" dirty="0" err="1"/>
                <a:t>chọn</a:t>
              </a:r>
              <a:r>
                <a:rPr lang="en-US" dirty="0"/>
                <a:t> </a:t>
              </a:r>
              <a:r>
                <a:rPr lang="en-US" dirty="0" err="1"/>
                <a:t>màu</a:t>
              </a:r>
              <a:r>
                <a:rPr lang="en-US" dirty="0"/>
                <a:t> </a:t>
              </a:r>
              <a:r>
                <a:rPr lang="en-US" dirty="0" err="1"/>
                <a:t>trong</a:t>
              </a:r>
              <a:r>
                <a:rPr lang="en-US" dirty="0"/>
                <a:t> </a:t>
              </a:r>
              <a:r>
                <a:rPr lang="en-US" dirty="0" err="1"/>
                <a:t>bảng</a:t>
              </a:r>
              <a:r>
                <a:rPr lang="en-US" dirty="0"/>
                <a:t> </a:t>
              </a:r>
              <a:r>
                <a:rPr lang="en-US" dirty="0" err="1"/>
                <a:t>màu</a:t>
              </a:r>
              <a:r>
                <a:rPr lang="en-US" dirty="0"/>
                <a:t> </a:t>
              </a:r>
              <a:r>
                <a:rPr lang="en-US" dirty="0" err="1"/>
                <a:t>nh</a:t>
              </a:r>
              <a:r>
                <a:rPr lang="vi-VN" dirty="0"/>
                <a:t>ư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r>
                <a:rPr lang="en-US" dirty="0"/>
                <a:t> </a:t>
              </a:r>
              <a:r>
                <a:rPr lang="en-US" dirty="0" err="1"/>
                <a:t>bên</a:t>
              </a:r>
              <a:endParaRPr lang="vi-VN" dirty="0"/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6A3DA3AD-27C1-4877-9985-A2EA4DB0B72B}"/>
                </a:ext>
              </a:extLst>
            </p:cNvPr>
            <p:cNvCxnSpPr/>
            <p:nvPr/>
          </p:nvCxnSpPr>
          <p:spPr>
            <a:xfrm flipV="1">
              <a:off x="5215467" y="2386401"/>
              <a:ext cx="1704622" cy="501519"/>
            </a:xfrm>
            <a:prstGeom prst="bentConnector3">
              <a:avLst/>
            </a:prstGeom>
            <a:ln w="19050"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C9DC51-1632-458A-A9BF-F37FC6D77301}"/>
                </a:ext>
              </a:extLst>
            </p:cNvPr>
            <p:cNvSpPr/>
            <p:nvPr/>
          </p:nvSpPr>
          <p:spPr>
            <a:xfrm>
              <a:off x="6221441" y="1883209"/>
              <a:ext cx="2066309" cy="109959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6352024"/>
      </p:ext>
    </p:extLst>
  </p:cSld>
  <p:clrMapOvr>
    <a:masterClrMapping/>
  </p:clrMapOvr>
  <p:transition spd="slow" advTm="4649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890079"/>
            <a:ext cx="7411450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AutoNum type="arabicPeriod" startAt="5"/>
            </a:pPr>
            <a:r>
              <a:rPr lang="en-US" b="1"/>
              <a:t>Viết </a:t>
            </a:r>
            <a:r>
              <a:rPr lang="en-US" b="1" dirty="0" err="1"/>
              <a:t>chữ</a:t>
            </a:r>
            <a:r>
              <a:rPr lang="en-US" b="1" dirty="0"/>
              <a:t> </a:t>
            </a:r>
            <a:r>
              <a:rPr lang="en-US" b="1" err="1"/>
              <a:t>lên</a:t>
            </a:r>
            <a:r>
              <a:rPr lang="en-US" b="1"/>
              <a:t> hình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:</a:t>
            </a:r>
            <a:endParaRPr lang="en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chemeClr val="accent3">
                    <a:lumMod val="50000"/>
                  </a:schemeClr>
                </a:solidFill>
              </a:rPr>
              <a:t>A. HOẠT ĐỘNG C</a:t>
            </a:r>
            <a:r>
              <a:rPr lang="vi-VN" b="1" i="0" dirty="0">
                <a:solidFill>
                  <a:schemeClr val="accent3">
                    <a:lumMod val="50000"/>
                  </a:schemeClr>
                </a:solidFill>
              </a:rPr>
              <a:t>Ơ</a:t>
            </a:r>
            <a:r>
              <a:rPr lang="en-US" b="1" i="0" dirty="0">
                <a:solidFill>
                  <a:schemeClr val="accent3">
                    <a:lumMod val="50000"/>
                  </a:schemeClr>
                </a:solidFill>
              </a:rPr>
              <a:t> BẢN</a:t>
            </a:r>
            <a:endParaRPr lang="en" b="1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hape 245">
            <a:extLst>
              <a:ext uri="{FF2B5EF4-FFF2-40B4-BE49-F238E27FC236}">
                <a16:creationId xmlns:a16="http://schemas.microsoft.com/office/drawing/2014/main" id="{A3383667-4644-4DD6-90E1-9DF1F6CC2EE1}"/>
              </a:ext>
            </a:extLst>
          </p:cNvPr>
          <p:cNvSpPr txBox="1">
            <a:spLocks/>
          </p:cNvSpPr>
          <p:nvPr/>
        </p:nvSpPr>
        <p:spPr>
          <a:xfrm>
            <a:off x="856250" y="1464790"/>
            <a:ext cx="3715750" cy="873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None/>
            </a:pPr>
            <a:r>
              <a:rPr lang="vi-VN" i="1" dirty="0"/>
              <a:t>Bước 1: </a:t>
            </a:r>
            <a:endParaRPr lang="en-US" i="1" dirty="0"/>
          </a:p>
          <a:p>
            <a:pPr>
              <a:lnSpc>
                <a:spcPct val="150000"/>
              </a:lnSpc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chữ</a:t>
            </a:r>
            <a:endParaRPr lang="vi-VN" dirty="0"/>
          </a:p>
        </p:txBody>
      </p:sp>
      <p:sp>
        <p:nvSpPr>
          <p:cNvPr id="13" name="Shape 245">
            <a:extLst>
              <a:ext uri="{FF2B5EF4-FFF2-40B4-BE49-F238E27FC236}">
                <a16:creationId xmlns:a16="http://schemas.microsoft.com/office/drawing/2014/main" id="{049A483C-5CF5-4AC9-9E37-0236577CCB91}"/>
              </a:ext>
            </a:extLst>
          </p:cNvPr>
          <p:cNvSpPr txBox="1">
            <a:spLocks/>
          </p:cNvSpPr>
          <p:nvPr/>
        </p:nvSpPr>
        <p:spPr>
          <a:xfrm>
            <a:off x="846225" y="2253469"/>
            <a:ext cx="3715750" cy="1103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None/>
            </a:pPr>
            <a:r>
              <a:rPr lang="vi-VN" i="1" dirty="0"/>
              <a:t>Bước </a:t>
            </a:r>
            <a:r>
              <a:rPr lang="en-US" i="1" dirty="0"/>
              <a:t>2</a:t>
            </a:r>
            <a:r>
              <a:rPr lang="vi-VN" i="1" dirty="0"/>
              <a:t>: </a:t>
            </a:r>
            <a:endParaRPr lang="en-US" i="1" dirty="0"/>
          </a:p>
          <a:p>
            <a:pPr>
              <a:lnSpc>
                <a:spcPct val="150000"/>
              </a:lnSpc>
              <a:buNone/>
            </a:pP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Add text</a:t>
            </a:r>
            <a:endParaRPr lang="vi-VN" dirty="0"/>
          </a:p>
        </p:txBody>
      </p:sp>
      <p:sp>
        <p:nvSpPr>
          <p:cNvPr id="15" name="Shape 245">
            <a:extLst>
              <a:ext uri="{FF2B5EF4-FFF2-40B4-BE49-F238E27FC236}">
                <a16:creationId xmlns:a16="http://schemas.microsoft.com/office/drawing/2014/main" id="{FB812D46-7E82-4280-B28A-87941B4BA9A8}"/>
              </a:ext>
            </a:extLst>
          </p:cNvPr>
          <p:cNvSpPr txBox="1">
            <a:spLocks/>
          </p:cNvSpPr>
          <p:nvPr/>
        </p:nvSpPr>
        <p:spPr>
          <a:xfrm>
            <a:off x="846225" y="3352249"/>
            <a:ext cx="3715750" cy="1103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None/>
            </a:pPr>
            <a:r>
              <a:rPr lang="vi-VN" i="1" dirty="0"/>
              <a:t>Bước </a:t>
            </a:r>
            <a:r>
              <a:rPr lang="en-US" i="1" dirty="0"/>
              <a:t>3</a:t>
            </a:r>
            <a:r>
              <a:rPr lang="vi-VN" i="1" dirty="0"/>
              <a:t>: </a:t>
            </a:r>
            <a:endParaRPr lang="en-US" i="1" dirty="0"/>
          </a:p>
          <a:p>
            <a:pPr>
              <a:lnSpc>
                <a:spcPct val="150000"/>
              </a:lnSpc>
              <a:buNone/>
            </a:pP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BB39C-1EF3-47FE-8B82-9B8B4BADCE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21" t="39197" r="43717" b="15425"/>
          <a:stretch/>
        </p:blipFill>
        <p:spPr>
          <a:xfrm>
            <a:off x="4947138" y="1343078"/>
            <a:ext cx="3106615" cy="3378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968702"/>
      </p:ext>
    </p:extLst>
  </p:cSld>
  <p:clrMapOvr>
    <a:masterClrMapping/>
  </p:clrMapOvr>
  <p:transition spd="slow" advTm="1758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3|3.1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2.7|8.7|5.3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.6|5.3"/>
</p:tagLst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565</Words>
  <Application>Microsoft Office PowerPoint</Application>
  <PresentationFormat>On-screen Show (16:9)</PresentationFormat>
  <Paragraphs>54</Paragraphs>
  <Slides>13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Old Standard TT</vt:lpstr>
      <vt:lpstr>Droid Serif</vt:lpstr>
      <vt:lpstr>Times New Roman</vt:lpstr>
      <vt:lpstr>Arial</vt:lpstr>
      <vt:lpstr>Tinos</vt:lpstr>
      <vt:lpstr>Christmas 2015 special template</vt:lpstr>
      <vt:lpstr>MÔN TIN HỌC LỚP 4</vt:lpstr>
      <vt:lpstr>PowerPoint Presentation</vt:lpstr>
      <vt:lpstr>PowerPoint Presentation</vt:lpstr>
      <vt:lpstr>PowerPoint Presentation</vt:lpstr>
      <vt:lpstr>A. HOẠT ĐỘNG CƠ BẢN</vt:lpstr>
      <vt:lpstr>A. HOẠT ĐỘNG CƠ BẢN</vt:lpstr>
      <vt:lpstr>A. HOẠT ĐỘNG CƠ BẢN</vt:lpstr>
      <vt:lpstr>A. HOẠT ĐỘNG CƠ BẢN</vt:lpstr>
      <vt:lpstr>A. HOẠT ĐỘNG CƠ BẢN</vt:lpstr>
      <vt:lpstr>Thao tác thay đổi phông chữ, cỡ chữ, kiểu chữ trong hình thực hiện tương tự thao tác thay đổi phông chữ, cỡ chữ, kiểu chữ trong văn bản.</vt:lpstr>
      <vt:lpstr>PowerPoint Presentation</vt:lpstr>
      <vt:lpstr>EM CẦN GHI NHỚ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</dc:creator>
  <cp:lastModifiedBy>MyLaptop</cp:lastModifiedBy>
  <cp:revision>33</cp:revision>
  <dcterms:modified xsi:type="dcterms:W3CDTF">2021-11-25T13:00:44Z</dcterms:modified>
</cp:coreProperties>
</file>