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6"/>
  </p:notesMasterIdLst>
  <p:sldIdLst>
    <p:sldId id="262" r:id="rId5"/>
    <p:sldId id="290" r:id="rId6"/>
    <p:sldId id="289" r:id="rId7"/>
    <p:sldId id="285" r:id="rId8"/>
    <p:sldId id="291" r:id="rId9"/>
    <p:sldId id="292" r:id="rId10"/>
    <p:sldId id="293" r:id="rId11"/>
    <p:sldId id="264" r:id="rId12"/>
    <p:sldId id="274" r:id="rId13"/>
    <p:sldId id="286" r:id="rId14"/>
    <p:sldId id="271" r:id="rId15"/>
    <p:sldId id="265" r:id="rId16"/>
    <p:sldId id="275" r:id="rId17"/>
    <p:sldId id="278" r:id="rId18"/>
    <p:sldId id="279" r:id="rId19"/>
    <p:sldId id="294" r:id="rId20"/>
    <p:sldId id="295" r:id="rId21"/>
    <p:sldId id="296" r:id="rId22"/>
    <p:sldId id="297" r:id="rId23"/>
    <p:sldId id="269" r:id="rId24"/>
    <p:sldId id="288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VNI-Aptima" panose="020B0604020202020204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.VnTime" panose="020B7200000000000000"/>
      <p:regular r:id="rId42"/>
      <p:bold r:id="rId43"/>
      <p:italic r:id="rId44"/>
      <p:boldItalic r:id="rId45"/>
    </p:embeddedFont>
    <p:embeddedFont>
      <p:font typeface="Gill Sans MT" panose="020B0502020104020203" pitchFamily="34" charset="0"/>
      <p:regular r:id="rId46"/>
      <p:bold r:id="rId47"/>
      <p:italic r:id="rId48"/>
      <p:boldItalic r:id="rId49"/>
    </p:embeddedFont>
    <p:embeddedFont>
      <p:font typeface=".VnAvant" panose="020B720000000000000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xmlns="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xmlns="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xmlns="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8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openxmlformats.org/officeDocument/2006/relationships/slide" Target="slide12.xml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4.wmf"/><Relationship Id="rId11" Type="http://schemas.openxmlformats.org/officeDocument/2006/relationships/image" Target="../media/image49.png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8287555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67" y="1447800"/>
            <a:ext cx="823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397690" y="126153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7043"/>
            <a:ext cx="8236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646" y="3733800"/>
            <a:ext cx="8092120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786825"/>
            <a:ext cx="694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khu vực chính của bàn phím: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6099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4800600"/>
            <a:ext cx="3200400" cy="609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5791200"/>
            <a:ext cx="3505200" cy="646331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Hai phím có gai</a:t>
            </a:r>
          </a:p>
        </p:txBody>
      </p: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3488499" y="4076700"/>
            <a:ext cx="1083501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0"/>
          </p:cNvCxnSpPr>
          <p:nvPr/>
        </p:nvCxnSpPr>
        <p:spPr>
          <a:xfrm flipH="1">
            <a:off x="4572000" y="4076700"/>
            <a:ext cx="457200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5552" y="1575173"/>
            <a:ext cx="86867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</a:rPr>
              <a:t>Dựa vào màu của các ngón tay và màu của các phím, em hãy n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êu 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 gõ các phím ở hàng cơ sở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666999" y="642937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2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37368" y="119062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Cách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phím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hàng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cơ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sở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  <a:endParaRPr lang="vi-VN" sz="28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" y="2819400"/>
            <a:ext cx="6496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978" y="1051953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" name="AutoShape 3"/>
          <p:cNvSpPr>
            <a:spLocks noChangeArrowheads="1"/>
          </p:cNvSpPr>
          <p:nvPr/>
        </p:nvSpPr>
        <p:spPr bwMode="auto">
          <a:xfrm>
            <a:off x="7683663" y="221126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7" name="AutoShape 4"/>
          <p:cNvSpPr>
            <a:spLocks noChangeArrowheads="1"/>
          </p:cNvSpPr>
          <p:nvPr/>
        </p:nvSpPr>
        <p:spPr bwMode="auto">
          <a:xfrm>
            <a:off x="76903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8" name="AutoShape 7"/>
          <p:cNvSpPr>
            <a:spLocks noChangeArrowheads="1"/>
          </p:cNvSpPr>
          <p:nvPr/>
        </p:nvSpPr>
        <p:spPr bwMode="auto">
          <a:xfrm>
            <a:off x="7685545" y="2220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59" name="AutoShape 8"/>
          <p:cNvSpPr>
            <a:spLocks noChangeArrowheads="1"/>
          </p:cNvSpPr>
          <p:nvPr/>
        </p:nvSpPr>
        <p:spPr bwMode="auto">
          <a:xfrm>
            <a:off x="76490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0" name="AutoShape 9"/>
          <p:cNvSpPr>
            <a:spLocks noChangeArrowheads="1"/>
          </p:cNvSpPr>
          <p:nvPr/>
        </p:nvSpPr>
        <p:spPr bwMode="auto">
          <a:xfrm>
            <a:off x="7656970" y="2140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7664908" y="2013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7672845" y="2093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766014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4" name="AutoShape 13"/>
          <p:cNvSpPr>
            <a:spLocks noChangeArrowheads="1"/>
          </p:cNvSpPr>
          <p:nvPr/>
        </p:nvSpPr>
        <p:spPr bwMode="auto">
          <a:xfrm>
            <a:off x="7668083" y="2045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5" name="AutoShape 14"/>
          <p:cNvSpPr>
            <a:spLocks noChangeArrowheads="1"/>
          </p:cNvSpPr>
          <p:nvPr/>
        </p:nvSpPr>
        <p:spPr bwMode="auto">
          <a:xfrm>
            <a:off x="7655383" y="2124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6" name="AutoShape 15"/>
          <p:cNvSpPr>
            <a:spLocks noChangeArrowheads="1"/>
          </p:cNvSpPr>
          <p:nvPr/>
        </p:nvSpPr>
        <p:spPr bwMode="auto">
          <a:xfrm>
            <a:off x="7663320" y="2204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" name="AutoShape 16"/>
          <p:cNvSpPr>
            <a:spLocks noChangeArrowheads="1"/>
          </p:cNvSpPr>
          <p:nvPr/>
        </p:nvSpPr>
        <p:spPr bwMode="auto">
          <a:xfrm>
            <a:off x="7683958" y="2299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8" name="AutoShape 17"/>
          <p:cNvSpPr>
            <a:spLocks noChangeArrowheads="1"/>
          </p:cNvSpPr>
          <p:nvPr/>
        </p:nvSpPr>
        <p:spPr bwMode="auto">
          <a:xfrm>
            <a:off x="7679195" y="2156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9" name="AutoShape 18"/>
          <p:cNvSpPr>
            <a:spLocks noChangeArrowheads="1"/>
          </p:cNvSpPr>
          <p:nvPr/>
        </p:nvSpPr>
        <p:spPr bwMode="auto">
          <a:xfrm>
            <a:off x="7666495" y="2029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270" name="AutoShape 19"/>
          <p:cNvSpPr>
            <a:spLocks noChangeArrowheads="1"/>
          </p:cNvSpPr>
          <p:nvPr/>
        </p:nvSpPr>
        <p:spPr bwMode="auto">
          <a:xfrm>
            <a:off x="7674433" y="2109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271" name="AutoShape 20"/>
          <p:cNvSpPr>
            <a:spLocks noChangeArrowheads="1"/>
          </p:cNvSpPr>
          <p:nvPr/>
        </p:nvSpPr>
        <p:spPr bwMode="auto">
          <a:xfrm>
            <a:off x="76617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272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273" name="AutoShape 20"/>
          <p:cNvSpPr>
            <a:spLocks noChangeArrowheads="1"/>
          </p:cNvSpPr>
          <p:nvPr/>
        </p:nvSpPr>
        <p:spPr bwMode="auto">
          <a:xfrm>
            <a:off x="7669670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274" name="AutoShape 20"/>
          <p:cNvSpPr>
            <a:spLocks noChangeArrowheads="1"/>
          </p:cNvSpPr>
          <p:nvPr/>
        </p:nvSpPr>
        <p:spPr bwMode="auto">
          <a:xfrm>
            <a:off x="7680783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275" name="AutoShape 20"/>
          <p:cNvSpPr>
            <a:spLocks noChangeArrowheads="1"/>
          </p:cNvSpPr>
          <p:nvPr/>
        </p:nvSpPr>
        <p:spPr bwMode="auto">
          <a:xfrm>
            <a:off x="7680783" y="2617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276" name="AutoShape 20"/>
          <p:cNvSpPr>
            <a:spLocks noChangeArrowheads="1"/>
          </p:cNvSpPr>
          <p:nvPr/>
        </p:nvSpPr>
        <p:spPr bwMode="auto">
          <a:xfrm>
            <a:off x="7691895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77" name="AutoShape 20"/>
          <p:cNvSpPr>
            <a:spLocks noChangeArrowheads="1"/>
          </p:cNvSpPr>
          <p:nvPr/>
        </p:nvSpPr>
        <p:spPr bwMode="auto">
          <a:xfrm>
            <a:off x="768078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278" name="AutoShape 20"/>
          <p:cNvSpPr>
            <a:spLocks noChangeArrowheads="1"/>
          </p:cNvSpPr>
          <p:nvPr/>
        </p:nvSpPr>
        <p:spPr bwMode="auto">
          <a:xfrm>
            <a:off x="7691895" y="2490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279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280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281" name="AutoShape 20"/>
          <p:cNvSpPr>
            <a:spLocks noChangeArrowheads="1"/>
          </p:cNvSpPr>
          <p:nvPr/>
        </p:nvSpPr>
        <p:spPr bwMode="auto">
          <a:xfrm>
            <a:off x="7714120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282" name="AutoShape 20"/>
          <p:cNvSpPr>
            <a:spLocks noChangeArrowheads="1"/>
          </p:cNvSpPr>
          <p:nvPr/>
        </p:nvSpPr>
        <p:spPr bwMode="auto">
          <a:xfrm>
            <a:off x="76490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283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28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7669670" y="1728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286" name="AutoShape 20"/>
          <p:cNvSpPr>
            <a:spLocks noChangeArrowheads="1"/>
          </p:cNvSpPr>
          <p:nvPr/>
        </p:nvSpPr>
        <p:spPr bwMode="auto">
          <a:xfrm>
            <a:off x="766014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87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288" name="AutoShape 20"/>
          <p:cNvSpPr>
            <a:spLocks noChangeArrowheads="1"/>
          </p:cNvSpPr>
          <p:nvPr/>
        </p:nvSpPr>
        <p:spPr bwMode="auto">
          <a:xfrm>
            <a:off x="7703008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289" name="AutoShape 20"/>
          <p:cNvSpPr>
            <a:spLocks noChangeArrowheads="1"/>
          </p:cNvSpPr>
          <p:nvPr/>
        </p:nvSpPr>
        <p:spPr bwMode="auto">
          <a:xfrm>
            <a:off x="7691895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290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92" name="AutoShape 20"/>
          <p:cNvSpPr>
            <a:spLocks noChangeArrowheads="1"/>
          </p:cNvSpPr>
          <p:nvPr/>
        </p:nvSpPr>
        <p:spPr bwMode="auto">
          <a:xfrm>
            <a:off x="7669670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293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714120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295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296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97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298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299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00" name="AutoShape 20"/>
          <p:cNvSpPr>
            <a:spLocks noChangeArrowheads="1"/>
          </p:cNvSpPr>
          <p:nvPr/>
        </p:nvSpPr>
        <p:spPr bwMode="auto">
          <a:xfrm>
            <a:off x="77030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01" name="AutoShape 20"/>
          <p:cNvSpPr>
            <a:spLocks noChangeArrowheads="1"/>
          </p:cNvSpPr>
          <p:nvPr/>
        </p:nvSpPr>
        <p:spPr bwMode="auto">
          <a:xfrm>
            <a:off x="77252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02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03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0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05" name="AutoShape 20"/>
          <p:cNvSpPr>
            <a:spLocks noChangeArrowheads="1"/>
          </p:cNvSpPr>
          <p:nvPr/>
        </p:nvSpPr>
        <p:spPr bwMode="auto">
          <a:xfrm>
            <a:off x="768078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06" name="AutoShape 20"/>
          <p:cNvSpPr>
            <a:spLocks noChangeArrowheads="1"/>
          </p:cNvSpPr>
          <p:nvPr/>
        </p:nvSpPr>
        <p:spPr bwMode="auto">
          <a:xfrm>
            <a:off x="7680783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07" name="AutoShape 20"/>
          <p:cNvSpPr>
            <a:spLocks noChangeArrowheads="1"/>
          </p:cNvSpPr>
          <p:nvPr/>
        </p:nvSpPr>
        <p:spPr bwMode="auto">
          <a:xfrm>
            <a:off x="7714120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08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09" name="AutoShape 20"/>
          <p:cNvSpPr>
            <a:spLocks noChangeArrowheads="1"/>
          </p:cNvSpPr>
          <p:nvPr/>
        </p:nvSpPr>
        <p:spPr bwMode="auto">
          <a:xfrm>
            <a:off x="7680783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10" name="AutoShape 20"/>
          <p:cNvSpPr>
            <a:spLocks noChangeArrowheads="1"/>
          </p:cNvSpPr>
          <p:nvPr/>
        </p:nvSpPr>
        <p:spPr bwMode="auto">
          <a:xfrm>
            <a:off x="7680783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11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12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13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14" name="AutoShape 20"/>
          <p:cNvSpPr>
            <a:spLocks noChangeArrowheads="1"/>
          </p:cNvSpPr>
          <p:nvPr/>
        </p:nvSpPr>
        <p:spPr bwMode="auto">
          <a:xfrm>
            <a:off x="7703008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15" name="AutoShape 20"/>
          <p:cNvSpPr>
            <a:spLocks noChangeArrowheads="1"/>
          </p:cNvSpPr>
          <p:nvPr/>
        </p:nvSpPr>
        <p:spPr bwMode="auto">
          <a:xfrm>
            <a:off x="772523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7" y="118889"/>
            <a:ext cx="1138107" cy="145628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6" y="380999"/>
            <a:ext cx="953310" cy="103683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216625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193122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208366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166768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236017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219200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219200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230312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217921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199827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234742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209664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248709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235731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230613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255690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227759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206809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237295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259821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265227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211927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209664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227759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221765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230613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270656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232877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221765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254822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217921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207798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232877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237596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233165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217921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224904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221765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236017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218910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225893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214780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243002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248709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219211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225893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232877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234452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244577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228748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214780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230613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244577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228254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230120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226674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241724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232877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191879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44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5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5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4000"/>
                            </p:stCondLst>
                            <p:childTnLst>
                              <p:par>
                                <p:cTn id="5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5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5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0000"/>
                            </p:stCondLst>
                            <p:childTnLst>
                              <p:par>
                                <p:cTn id="5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6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6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6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3000"/>
                            </p:stCondLst>
                            <p:childTnLst>
                              <p:par>
                                <p:cTn id="6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4000"/>
                            </p:stCondLst>
                            <p:childTnLst>
                              <p:par>
                                <p:cTn id="6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7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7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8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30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3" dur="150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5" y="2939968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6" y="2939967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7715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08" y="1144082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58" y="1135731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9" y="1144082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175397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6" y="1175397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09" y="1175397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4" y="116234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34" y="1166003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4" y="1175397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09" y="1162349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471650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589800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7" y="1518231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1650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1478694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88" y="1518231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74" y="1619939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50" y="1514390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38" y="1568498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6" y="1568923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91" y="3136503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6" y="3136503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2980301" y="1522212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1" y="11767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78" y="1186681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145297" y="1400114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840000">
            <a:off x="5226942" y="1587961"/>
            <a:ext cx="523667" cy="1586360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8" y="117878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4882381" y="1413158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808839" y="1478694"/>
            <a:ext cx="758229" cy="14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3" y="1605781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459" y="3748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6962" y="37485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8932" y="3852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46480" y="3978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5476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99720" y="37982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5609" y="367302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71333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00133" y="3332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9832" y="3748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653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2109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71915" y="6475929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50114" y="6468015"/>
            <a:ext cx="7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6107" y="6468015"/>
            <a:ext cx="8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47159" y="6462867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694" y="6462867"/>
            <a:ext cx="6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42797" y="6447838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8459" y="6447838"/>
            <a:ext cx="6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96615" y="6447838"/>
            <a:ext cx="55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57835" y="6449226"/>
            <a:ext cx="186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CACH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03410" y="507151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71728" y="5058989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613697" y="5309508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FF0000"/>
                </a:solidFill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</a:rPr>
              <a:t> ý :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4A0EF2"/>
                </a:solidFill>
              </a:rPr>
              <a:t>- </a:t>
            </a:r>
            <a:r>
              <a:rPr lang="en-US" sz="2800" b="1" dirty="0">
                <a:solidFill>
                  <a:srgbClr val="4A0EF2"/>
                </a:solidFill>
              </a:rPr>
              <a:t>S</a:t>
            </a:r>
            <a:r>
              <a:rPr lang="en-US" sz="2800" b="1" dirty="0">
                <a:solidFill>
                  <a:srgbClr val="0000CC"/>
                </a:solidFill>
              </a:rPr>
              <a:t>au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gõ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trở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về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tương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ứng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1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3" grpId="0"/>
      <p:bldP spid="4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xmlns="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xmlns="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xmlns="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2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xmlns="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AutoShape 2"/>
          <p:cNvSpPr>
            <a:spLocks noChangeArrowheads="1"/>
          </p:cNvSpPr>
          <p:nvPr/>
        </p:nvSpPr>
        <p:spPr bwMode="auto">
          <a:xfrm>
            <a:off x="457200" y="228600"/>
            <a:ext cx="8153400" cy="4572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cs typeface="Times New Roman" pitchFamily="18" charset="0"/>
              </a:rPr>
              <a:t>Ai nhanh hơn?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7188" y="14478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1: Để gõ các phím F,G ta dùng ngón tay nào ?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48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23622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495800" y="220027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phải</a:t>
            </a: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67056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2" name="Oval 8"/>
          <p:cNvSpPr>
            <a:spLocks noChangeArrowheads="1"/>
          </p:cNvSpPr>
          <p:nvPr/>
        </p:nvSpPr>
        <p:spPr bwMode="auto">
          <a:xfrm>
            <a:off x="423863" y="22860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304800" y="32766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2: Để gõ các phím H, J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6705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362200" y="39719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44958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28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8" name="Oval 14"/>
          <p:cNvSpPr>
            <a:spLocks noChangeArrowheads="1"/>
          </p:cNvSpPr>
          <p:nvPr/>
        </p:nvSpPr>
        <p:spPr bwMode="auto">
          <a:xfrm>
            <a:off x="4648200" y="4038600"/>
            <a:ext cx="3810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</a:t>
            </a:r>
            <a:r>
              <a:rPr lang="en-US" sz="2400" b="1">
                <a:solidFill>
                  <a:srgbClr val="3333FF"/>
                </a:solidFill>
                <a:cs typeface="Times New Roman" pitchFamily="18" charset="0"/>
              </a:rPr>
              <a:t>âu 3: Để gõ phím cách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40" name="Rectangle 16"/>
          <p:cNvSpPr>
            <a:spLocks noChangeArrowheads="1"/>
          </p:cNvSpPr>
          <p:nvPr/>
        </p:nvSpPr>
        <p:spPr bwMode="auto">
          <a:xfrm>
            <a:off x="228600" y="55721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41" name="Rectangle 17"/>
          <p:cNvSpPr>
            <a:spLocks noChangeArrowheads="1"/>
          </p:cNvSpPr>
          <p:nvPr/>
        </p:nvSpPr>
        <p:spPr bwMode="auto">
          <a:xfrm>
            <a:off x="2286000" y="5572125"/>
            <a:ext cx="32766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cái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 hoặc tay phải</a:t>
            </a: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5791200" y="55626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44" name="Oval 20"/>
          <p:cNvSpPr>
            <a:spLocks noChangeArrowheads="1"/>
          </p:cNvSpPr>
          <p:nvPr/>
        </p:nvSpPr>
        <p:spPr bwMode="auto">
          <a:xfrm>
            <a:off x="3048000" y="56388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9445" name="Picture 21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6" name="Picture 22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7" name="Picture 23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2103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8" name="Picture 24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57" name="Line 33"/>
          <p:cNvSpPr>
            <a:spLocks noChangeShapeType="1"/>
          </p:cNvSpPr>
          <p:nvPr/>
        </p:nvSpPr>
        <p:spPr bwMode="auto">
          <a:xfrm>
            <a:off x="109538" y="2655888"/>
            <a:ext cx="1587" cy="235108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sp>
        <p:nvSpPr>
          <p:cNvPr id="359458" name="Line 34"/>
          <p:cNvSpPr>
            <a:spLocks noChangeShapeType="1"/>
          </p:cNvSpPr>
          <p:nvPr/>
        </p:nvSpPr>
        <p:spPr bwMode="auto">
          <a:xfrm>
            <a:off x="55563" y="3355975"/>
            <a:ext cx="1587" cy="24018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pic>
        <p:nvPicPr>
          <p:cNvPr id="359459" name="Picture 35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152400" y="7620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Hãy ch</a:t>
            </a:r>
            <a:r>
              <a:rPr lang="en-US" sz="2400" b="1">
                <a:solidFill>
                  <a:srgbClr val="3333FF"/>
                </a:solidFill>
                <a:cs typeface="Arial" charset="0"/>
              </a:rPr>
              <a:t>ọ</a:t>
            </a:r>
            <a:r>
              <a:rPr lang="en-US" sz="2800" b="1">
                <a:solidFill>
                  <a:srgbClr val="3333FF"/>
                </a:solidFill>
                <a:cs typeface="Arial" charset="0"/>
              </a:rPr>
              <a:t>n phương án đúng.</a:t>
            </a:r>
          </a:p>
        </p:txBody>
      </p:sp>
    </p:spTree>
    <p:extLst>
      <p:ext uri="{BB962C8B-B14F-4D97-AF65-F5344CB8AC3E}">
        <p14:creationId xmlns:p14="http://schemas.microsoft.com/office/powerpoint/2010/main" val="132209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6" grpId="0"/>
      <p:bldP spid="359427" grpId="0"/>
      <p:bldP spid="359428" grpId="0" animBg="1"/>
      <p:bldP spid="359429" grpId="0" animBg="1"/>
      <p:bldP spid="359430" grpId="0" animBg="1"/>
      <p:bldP spid="359431" grpId="0" animBg="1"/>
      <p:bldP spid="359432" grpId="0" animBg="1"/>
      <p:bldP spid="359433" grpId="0"/>
      <p:bldP spid="359434" grpId="0" animBg="1"/>
      <p:bldP spid="359435" grpId="0" animBg="1"/>
      <p:bldP spid="359436" grpId="0" animBg="1"/>
      <p:bldP spid="359437" grpId="0" animBg="1"/>
      <p:bldP spid="359438" grpId="0" animBg="1"/>
      <p:bldP spid="359439" grpId="0"/>
      <p:bldP spid="359440" grpId="0" animBg="1"/>
      <p:bldP spid="359441" grpId="0" animBg="1"/>
      <p:bldP spid="359442" grpId="0" animBg="1"/>
      <p:bldP spid="359444" grpId="0" animBg="1"/>
      <p:bldP spid="3594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F9D00-9AA5-4E85-A32F-7CBBD3BA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6DE6C-8AF3-4C90-8270-90EBFD61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A0849-174B-447A-A22A-289EDED8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>
            <a:extLst>
              <a:ext uri="{FF2B5EF4-FFF2-40B4-BE49-F238E27FC236}">
                <a16:creationId xmlns:a16="http://schemas.microsoft.com/office/drawing/2014/main" xmlns="" id="{EA5E515A-4C5A-407E-848B-313FE56F5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1684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7F2D0D-2BC7-45A9-AC2E-68BBF47E6676}"/>
              </a:ext>
            </a:extLst>
          </p:cNvPr>
          <p:cNvSpPr txBox="1"/>
          <p:nvPr/>
        </p:nvSpPr>
        <p:spPr>
          <a:xfrm>
            <a:off x="1828800" y="2227991"/>
            <a:ext cx="563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8" y="1826745"/>
            <a:ext cx="325394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37493" y="1349125"/>
            <a:ext cx="798128" cy="913031"/>
            <a:chOff x="192472" y="1182468"/>
            <a:chExt cx="798128" cy="913031"/>
          </a:xfrm>
        </p:grpSpPr>
        <p:sp>
          <p:nvSpPr>
            <p:cNvPr id="2" name="TextBox 1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út</a:t>
              </a: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>
            <a:xfrm>
              <a:off x="591536" y="1828799"/>
              <a:ext cx="237676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132906" y="836145"/>
            <a:ext cx="798128" cy="1104899"/>
            <a:chOff x="192472" y="1182468"/>
            <a:chExt cx="798128" cy="1104899"/>
          </a:xfrm>
        </p:grpSpPr>
        <p:sp>
          <p:nvSpPr>
            <p:cNvPr id="11" name="TextBox 10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áp út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591536" y="1828799"/>
              <a:ext cx="0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3506" y="836145"/>
            <a:ext cx="798128" cy="1104899"/>
            <a:chOff x="192472" y="1182468"/>
            <a:chExt cx="798128" cy="1104899"/>
          </a:xfrm>
        </p:grpSpPr>
        <p:sp>
          <p:nvSpPr>
            <p:cNvPr id="15" name="TextBox 14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giữa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438854" y="1828799"/>
              <a:ext cx="152682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37906" y="930026"/>
            <a:ext cx="958952" cy="1104899"/>
            <a:chOff x="31648" y="1182468"/>
            <a:chExt cx="958952" cy="1104899"/>
          </a:xfrm>
        </p:grpSpPr>
        <p:sp>
          <p:nvSpPr>
            <p:cNvPr id="19" name="TextBox 18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trỏ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31648" y="1828799"/>
              <a:ext cx="559888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5466" y="2703567"/>
            <a:ext cx="798128" cy="1104899"/>
            <a:chOff x="-206592" y="1221090"/>
            <a:chExt cx="798128" cy="1104899"/>
          </a:xfrm>
        </p:grpSpPr>
        <p:sp>
          <p:nvSpPr>
            <p:cNvPr id="23" name="TextBox 22"/>
            <p:cNvSpPr txBox="1"/>
            <p:nvPr/>
          </p:nvSpPr>
          <p:spPr>
            <a:xfrm>
              <a:off x="-206592" y="1221090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cái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31648" y="1867421"/>
              <a:ext cx="160824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96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có nhận xét gì màu của các ngón tay và màu của các phím?</a:t>
            </a: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Nêu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212"/>
            <a:ext cx="4108772" cy="3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152400" y="2286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5509" y="5426085"/>
            <a:ext cx="8353556" cy="892552"/>
            <a:chOff x="1171444" y="3505325"/>
            <a:chExt cx="8353556" cy="892552"/>
          </a:xfrm>
        </p:grpSpPr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1171444" y="3505325"/>
              <a:ext cx="835355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 u="sng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Chú ý: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Chúng ta gọi 8 phím:                                         là các phím xuất phát.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135" y="3634089"/>
              <a:ext cx="27813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74731"/>
              </p:ext>
            </p:extLst>
          </p:nvPr>
        </p:nvGraphicFramePr>
        <p:xfrm>
          <a:off x="304800" y="1066800"/>
          <a:ext cx="4191000" cy="407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vào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 baseline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 vào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907</Words>
  <Application>Microsoft Office PowerPoint</Application>
  <PresentationFormat>On-screen Show (4:3)</PresentationFormat>
  <Paragraphs>385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Calibri</vt:lpstr>
      <vt:lpstr>Cambria Math</vt:lpstr>
      <vt:lpstr>Times New Roman</vt:lpstr>
      <vt:lpstr>Verdana</vt:lpstr>
      <vt:lpstr>VNI-Aptima</vt:lpstr>
      <vt:lpstr>Calibri Light</vt:lpstr>
      <vt:lpstr>.VnTime</vt:lpstr>
      <vt:lpstr>Arial</vt:lpstr>
      <vt:lpstr>Gill Sans MT</vt:lpstr>
      <vt:lpstr>.VnAvant</vt:lpstr>
      <vt:lpstr>1_Office Theme</vt:lpstr>
      <vt:lpstr>1_Default Design</vt:lpstr>
      <vt:lpstr>Gallery</vt:lpstr>
      <vt:lpstr>1_Gallery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My</cp:lastModifiedBy>
  <cp:revision>166</cp:revision>
  <dcterms:created xsi:type="dcterms:W3CDTF">2017-10-24T07:17:24Z</dcterms:created>
  <dcterms:modified xsi:type="dcterms:W3CDTF">2022-11-20T15:46:38Z</dcterms:modified>
</cp:coreProperties>
</file>