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307" r:id="rId3"/>
    <p:sldId id="294" r:id="rId4"/>
    <p:sldId id="295" r:id="rId5"/>
    <p:sldId id="296" r:id="rId6"/>
    <p:sldId id="262" r:id="rId7"/>
    <p:sldId id="263" r:id="rId8"/>
    <p:sldId id="283" r:id="rId9"/>
    <p:sldId id="284" r:id="rId10"/>
    <p:sldId id="285" r:id="rId11"/>
    <p:sldId id="287" r:id="rId12"/>
    <p:sldId id="288" r:id="rId13"/>
    <p:sldId id="289" r:id="rId14"/>
    <p:sldId id="286" r:id="rId15"/>
    <p:sldId id="290" r:id="rId16"/>
    <p:sldId id="291" r:id="rId17"/>
    <p:sldId id="297" r:id="rId18"/>
    <p:sldId id="301" r:id="rId19"/>
    <p:sldId id="299" r:id="rId20"/>
    <p:sldId id="300" r:id="rId21"/>
    <p:sldId id="292" r:id="rId22"/>
    <p:sldId id="302" r:id="rId23"/>
    <p:sldId id="303" r:id="rId24"/>
    <p:sldId id="304" r:id="rId25"/>
    <p:sldId id="305" r:id="rId26"/>
    <p:sldId id="306" r:id="rId27"/>
    <p:sldId id="279" r:id="rId28"/>
  </p:sldIdLst>
  <p:sldSz cx="9144000" cy="5143500" type="screen16x9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  <p:embeddedFont>
      <p:font typeface="Webdings" panose="05030102010509060703" pitchFamily="18" charset="2"/>
      <p:regular r:id="rId34"/>
    </p:embeddedFont>
    <p:embeddedFont>
      <p:font typeface="Tino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FF0000"/>
    <a:srgbClr val="C0004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7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97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62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53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36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38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48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0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2" y="2182212"/>
            <a:ext cx="1579174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6" cy="2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4" y="-1026424"/>
            <a:ext cx="2662025" cy="469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6" y="2730952"/>
            <a:ext cx="970521" cy="138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7"/>
            <a:ext cx="2147850" cy="1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80" y="417451"/>
            <a:ext cx="6640799" cy="953999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0722" y="1809037"/>
            <a:ext cx="7478713" cy="698500"/>
          </a:xfrm>
        </p:spPr>
        <p:txBody>
          <a:bodyPr/>
          <a:lstStyle>
            <a:lvl1pPr>
              <a:buNone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err="1" smtClean="0"/>
              <a:t>Nội</a:t>
            </a:r>
            <a:r>
              <a:rPr lang="en-US" dirty="0" smtClean="0"/>
              <a:t> dung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3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19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5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49" y="3602475"/>
            <a:ext cx="1504949" cy="154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7F26-8AC2-4027-BC7C-F6581F813D1D}" type="datetime1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688F-7069-4A63-B407-AB43D4B05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03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1" r:id="rId3"/>
    <p:sldLayoutId id="2147483656" r:id="rId4"/>
    <p:sldLayoutId id="2147483658" r:id="rId5"/>
    <p:sldLayoutId id="214748366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619250" y="1150743"/>
            <a:ext cx="5903768" cy="228656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MÔN TIN HỌC LỚP 4</a:t>
            </a:r>
            <a:endParaRPr lang="en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025833" y="2716194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TUẦN 3</a:t>
            </a:r>
            <a:endParaRPr lang="en-US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14" y="169728"/>
            <a:ext cx="6972657" cy="595274"/>
          </a:xfrm>
        </p:spPr>
        <p:txBody>
          <a:bodyPr/>
          <a:lstStyle/>
          <a:p>
            <a:r>
              <a:rPr lang="en-US" sz="2000" dirty="0" smtClean="0"/>
              <a:t>Video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(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, </a:t>
            </a:r>
            <a:r>
              <a:rPr lang="en-US" sz="2000" dirty="0" err="1" smtClean="0"/>
              <a:t>để</a:t>
            </a:r>
            <a:r>
              <a:rPr lang="en-US" sz="2000" dirty="0" smtClean="0"/>
              <a:t> full </a:t>
            </a:r>
            <a:r>
              <a:rPr lang="en-US" sz="2000" dirty="0" err="1" smtClean="0"/>
              <a:t>màn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38465" y="555416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smtClean="0"/>
              <a:t>a)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4E"/>
                </a:solidFill>
              </a:rPr>
              <a:t>HOCTAP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son </a:t>
            </a:r>
            <a:r>
              <a:rPr lang="en-US" sz="2200" dirty="0" err="1">
                <a:solidFill>
                  <a:srgbClr val="C0004E"/>
                </a:solidFill>
              </a:rPr>
              <a:t>Soanthao</a:t>
            </a:r>
            <a:r>
              <a:rPr lang="en-US" sz="2200" dirty="0" smtClean="0"/>
              <a:t>, </a:t>
            </a:r>
            <a:r>
              <a:rPr lang="en-US" sz="2200" dirty="0" err="1">
                <a:solidFill>
                  <a:srgbClr val="C0004E"/>
                </a:solidFill>
              </a:rPr>
              <a:t>trinhchieu</a:t>
            </a:r>
            <a:r>
              <a:rPr lang="en-US" sz="2200" dirty="0" smtClean="0"/>
              <a:t>, </a:t>
            </a:r>
            <a:r>
              <a:rPr lang="en-US" sz="2200" dirty="0" err="1">
                <a:solidFill>
                  <a:srgbClr val="C0004E"/>
                </a:solidFill>
              </a:rPr>
              <a:t>Ve</a:t>
            </a:r>
            <a:r>
              <a:rPr lang="en-US" sz="2200" dirty="0" smtClean="0"/>
              <a:t>.</a:t>
            </a:r>
          </a:p>
        </p:txBody>
      </p:sp>
      <p:pic>
        <p:nvPicPr>
          <p:cNvPr id="8" name="1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1616" y="1075057"/>
            <a:ext cx="6211851" cy="38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14" y="169728"/>
            <a:ext cx="6972657" cy="595274"/>
          </a:xfrm>
        </p:spPr>
        <p:txBody>
          <a:bodyPr/>
          <a:lstStyle/>
          <a:p>
            <a:r>
              <a:rPr lang="en-US" sz="2000" dirty="0" smtClean="0"/>
              <a:t>Video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(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, </a:t>
            </a:r>
            <a:r>
              <a:rPr lang="en-US" sz="2000" dirty="0" err="1" smtClean="0"/>
              <a:t>để</a:t>
            </a:r>
            <a:r>
              <a:rPr lang="en-US" sz="2000" dirty="0" smtClean="0"/>
              <a:t> full </a:t>
            </a:r>
            <a:r>
              <a:rPr lang="en-US" sz="2000" dirty="0" err="1" smtClean="0"/>
              <a:t>màn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38465" y="555416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smtClean="0"/>
              <a:t>b)</a:t>
            </a:r>
          </a:p>
        </p:txBody>
      </p:sp>
      <p:pic>
        <p:nvPicPr>
          <p:cNvPr id="3" name="1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8558" y="678920"/>
            <a:ext cx="7272855" cy="44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992" y="467365"/>
            <a:ext cx="7478713" cy="698500"/>
          </a:xfrm>
        </p:spPr>
        <p:txBody>
          <a:bodyPr/>
          <a:lstStyle/>
          <a:p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1214" y="169728"/>
            <a:ext cx="6972657" cy="595274"/>
          </a:xfrm>
        </p:spPr>
        <p:txBody>
          <a:bodyPr/>
          <a:lstStyle/>
          <a:p>
            <a:r>
              <a:rPr lang="en-US" sz="2000" dirty="0" smtClean="0"/>
              <a:t>Video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(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, </a:t>
            </a:r>
            <a:r>
              <a:rPr lang="en-US" sz="2000" dirty="0" err="1" smtClean="0"/>
              <a:t>để</a:t>
            </a:r>
            <a:r>
              <a:rPr lang="en-US" sz="2000" dirty="0" smtClean="0"/>
              <a:t> full </a:t>
            </a:r>
            <a:r>
              <a:rPr lang="en-US" sz="2000" dirty="0" err="1" smtClean="0"/>
              <a:t>màn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1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4009" y="528800"/>
            <a:ext cx="7517404" cy="46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992" y="467365"/>
            <a:ext cx="7478713" cy="698500"/>
          </a:xfrm>
        </p:spPr>
        <p:txBody>
          <a:bodyPr/>
          <a:lstStyle/>
          <a:p>
            <a:r>
              <a:rPr lang="en-US" dirty="0" smtClean="0"/>
              <a:t>d)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1214" y="169728"/>
            <a:ext cx="6972657" cy="595274"/>
          </a:xfrm>
        </p:spPr>
        <p:txBody>
          <a:bodyPr/>
          <a:lstStyle/>
          <a:p>
            <a:r>
              <a:rPr lang="en-US" sz="2000" dirty="0" smtClean="0"/>
              <a:t>Video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(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, </a:t>
            </a:r>
            <a:r>
              <a:rPr lang="en-US" sz="2000" dirty="0" err="1" smtClean="0"/>
              <a:t>để</a:t>
            </a:r>
            <a:r>
              <a:rPr lang="en-US" sz="2000" dirty="0" smtClean="0"/>
              <a:t> full </a:t>
            </a:r>
            <a:r>
              <a:rPr lang="en-US" sz="2000" dirty="0" err="1" smtClean="0"/>
              <a:t>màn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" name="1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7172" y="561434"/>
            <a:ext cx="7464241" cy="45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56" y="41835"/>
            <a:ext cx="6640799" cy="953999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3596" y="483190"/>
            <a:ext cx="7478713" cy="698500"/>
          </a:xfrm>
        </p:spPr>
        <p:txBody>
          <a:bodyPr/>
          <a:lstStyle/>
          <a:p>
            <a:r>
              <a:rPr lang="en-US" sz="2200" dirty="0" err="1" smtClean="0"/>
              <a:t>Mở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quan</a:t>
            </a:r>
            <a:r>
              <a:rPr lang="en-US" sz="2200" dirty="0" smtClean="0"/>
              <a:t> </a:t>
            </a:r>
            <a:r>
              <a:rPr lang="en-US" sz="2200" dirty="0" err="1" smtClean="0"/>
              <a:t>sát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HOCTAP.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6056" y="1068101"/>
            <a:ext cx="2562446" cy="340854"/>
            <a:chOff x="967564" y="1185743"/>
            <a:chExt cx="2562446" cy="340854"/>
          </a:xfrm>
        </p:grpSpPr>
        <p:sp>
          <p:nvSpPr>
            <p:cNvPr id="6" name="Rounded Rectangle 5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7564" y="1185743"/>
              <a:ext cx="2562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Thư</a:t>
              </a:r>
              <a:r>
                <a:rPr lang="en-US" dirty="0" smtClean="0"/>
                <a:t> </a:t>
              </a:r>
              <a:r>
                <a:rPr lang="en-US" dirty="0" err="1" smtClean="0"/>
                <a:t>mục</a:t>
              </a:r>
              <a:r>
                <a:rPr lang="en-US" dirty="0" smtClean="0"/>
                <a:t> HOCTAP </a:t>
              </a:r>
              <a:r>
                <a:rPr lang="en-US" dirty="0" err="1" smtClean="0"/>
                <a:t>đang</a:t>
              </a:r>
              <a:r>
                <a:rPr lang="en-US" dirty="0" smtClean="0"/>
                <a:t> </a:t>
              </a:r>
              <a:r>
                <a:rPr lang="en-US" dirty="0" err="1" smtClean="0"/>
                <a:t>mở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4949" y="1084640"/>
            <a:ext cx="1329070" cy="340854"/>
            <a:chOff x="967562" y="1185743"/>
            <a:chExt cx="2434858" cy="340854"/>
          </a:xfrm>
        </p:grpSpPr>
        <p:sp>
          <p:nvSpPr>
            <p:cNvPr id="10" name="Rounded Rectangle 9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7562" y="1185743"/>
              <a:ext cx="2434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thư</a:t>
              </a:r>
              <a:r>
                <a:rPr lang="en-US" dirty="0" smtClean="0"/>
                <a:t> </a:t>
              </a:r>
              <a:r>
                <a:rPr lang="en-US" dirty="0" err="1" smtClean="0"/>
                <a:t>mục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22444" y="1060353"/>
            <a:ext cx="914200" cy="340854"/>
            <a:chOff x="967562" y="1185743"/>
            <a:chExt cx="2434858" cy="340854"/>
          </a:xfrm>
        </p:grpSpPr>
        <p:sp>
          <p:nvSpPr>
            <p:cNvPr id="13" name="Rounded Rectangle 12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7562" y="1185743"/>
              <a:ext cx="2434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tệp</a:t>
              </a:r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7" y="1514300"/>
            <a:ext cx="7148453" cy="337431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50245" y="1615500"/>
            <a:ext cx="914200" cy="340854"/>
            <a:chOff x="967562" y="1185743"/>
            <a:chExt cx="2434858" cy="340854"/>
          </a:xfrm>
        </p:grpSpPr>
        <p:sp>
          <p:nvSpPr>
            <p:cNvPr id="20" name="Rounded Rectangle 19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7562" y="1185743"/>
              <a:ext cx="2434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Tên</a:t>
              </a:r>
              <a:r>
                <a:rPr lang="en-US" dirty="0" smtClean="0"/>
                <a:t> </a:t>
              </a:r>
              <a:r>
                <a:rPr lang="en-US" dirty="0" err="1" smtClean="0"/>
                <a:t>tệp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172584" y="1387620"/>
            <a:ext cx="290456" cy="5057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09314" y="2378832"/>
            <a:ext cx="2656522" cy="1112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325762" y="1397000"/>
            <a:ext cx="670481" cy="9818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96299" y="2378832"/>
            <a:ext cx="2771659" cy="1112523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660585" y="1370604"/>
            <a:ext cx="518959" cy="1034624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497079" y="3203938"/>
            <a:ext cx="720762" cy="21515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943557" y="1919452"/>
            <a:ext cx="2747726" cy="1832250"/>
            <a:chOff x="4943557" y="1919452"/>
            <a:chExt cx="2747726" cy="1832250"/>
          </a:xfrm>
        </p:grpSpPr>
        <p:cxnSp>
          <p:nvCxnSpPr>
            <p:cNvPr id="31" name="Straight Arrow Connector 30"/>
            <p:cNvCxnSpPr/>
            <p:nvPr/>
          </p:nvCxnSpPr>
          <p:spPr>
            <a:xfrm flipH="1" flipV="1">
              <a:off x="4943557" y="3419092"/>
              <a:ext cx="274284" cy="332609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213040" y="3637525"/>
              <a:ext cx="2175923" cy="114177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7389501" y="1919452"/>
              <a:ext cx="301782" cy="1723262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910560" y="3637524"/>
            <a:ext cx="3159012" cy="1505976"/>
            <a:chOff x="5910560" y="3637524"/>
            <a:chExt cx="3159012" cy="1505976"/>
          </a:xfrm>
        </p:grpSpPr>
        <p:sp>
          <p:nvSpPr>
            <p:cNvPr id="42" name="Cloud 41"/>
            <p:cNvSpPr/>
            <p:nvPr/>
          </p:nvSpPr>
          <p:spPr>
            <a:xfrm>
              <a:off x="5910560" y="3637524"/>
              <a:ext cx="3159012" cy="1505976"/>
            </a:xfrm>
            <a:prstGeom prst="cloud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60289" y="3848055"/>
              <a:ext cx="23799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32" y="2504589"/>
            <a:ext cx="807669" cy="66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37" y="2484801"/>
            <a:ext cx="796721" cy="7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6056" y="518834"/>
            <a:ext cx="8648852" cy="698500"/>
          </a:xfrm>
        </p:spPr>
        <p:txBody>
          <a:bodyPr/>
          <a:lstStyle/>
          <a:p>
            <a:r>
              <a:rPr lang="en-US" sz="2200" dirty="0" smtClean="0"/>
              <a:t>a)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4E"/>
                </a:solidFill>
              </a:rPr>
              <a:t>HOCTAP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 err="1">
                <a:solidFill>
                  <a:srgbClr val="C0004E"/>
                </a:solidFill>
              </a:rPr>
              <a:t>Ve</a:t>
            </a:r>
            <a:r>
              <a:rPr lang="en-US" sz="2200" dirty="0" smtClean="0"/>
              <a:t>, </a:t>
            </a:r>
            <a:r>
              <a:rPr lang="en-US" sz="2200" dirty="0" err="1">
                <a:solidFill>
                  <a:srgbClr val="C0004E"/>
                </a:solidFill>
              </a:rPr>
              <a:t>Soanthao</a:t>
            </a:r>
            <a:r>
              <a:rPr lang="en-US" sz="2200" dirty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>
                <a:solidFill>
                  <a:srgbClr val="C0004E"/>
                </a:solidFill>
              </a:rPr>
              <a:t>Trinhchieu</a:t>
            </a:r>
            <a:endParaRPr lang="en-US" sz="2200" dirty="0">
              <a:solidFill>
                <a:srgbClr val="C0004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6056" y="41836"/>
            <a:ext cx="6640799" cy="591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32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056" y="995833"/>
            <a:ext cx="8455215" cy="1833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200" dirty="0" err="1" smtClean="0"/>
              <a:t>Ngoài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còn</a:t>
            </a:r>
            <a:r>
              <a:rPr lang="en-US" sz="2200" dirty="0" smtClean="0"/>
              <a:t> </a:t>
            </a:r>
            <a:r>
              <a:rPr lang="en-US" sz="2200" dirty="0" err="1" smtClean="0"/>
              <a:t>thấy</a:t>
            </a:r>
            <a:r>
              <a:rPr lang="en-US" sz="2200" dirty="0" smtClean="0"/>
              <a:t> </a:t>
            </a:r>
            <a:r>
              <a:rPr lang="en-US" sz="2200" dirty="0" err="1" smtClean="0"/>
              <a:t>biểu</a:t>
            </a:r>
            <a:r>
              <a:rPr lang="en-US" sz="2200" dirty="0" smtClean="0"/>
              <a:t> </a:t>
            </a:r>
            <a:r>
              <a:rPr lang="en-US" sz="2200" dirty="0" err="1" smtClean="0"/>
              <a:t>tượng</a:t>
            </a:r>
            <a:r>
              <a:rPr lang="en-US" sz="2200" dirty="0" smtClean="0"/>
              <a:t>       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lưu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soạn</a:t>
            </a:r>
            <a:r>
              <a:rPr lang="en-US" sz="2200" dirty="0" smtClean="0"/>
              <a:t>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văn</a:t>
            </a:r>
            <a:r>
              <a:rPr lang="en-US" sz="2200" dirty="0" smtClean="0"/>
              <a:t> </a:t>
            </a:r>
            <a:r>
              <a:rPr lang="en-US" sz="2200" dirty="0" err="1" smtClean="0"/>
              <a:t>bản</a:t>
            </a:r>
            <a:r>
              <a:rPr lang="en-US" sz="2200" dirty="0" smtClean="0"/>
              <a:t>,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gọi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>
                <a:solidFill>
                  <a:srgbClr val="C0004E"/>
                </a:solidFill>
              </a:rPr>
              <a:t>tệp</a:t>
            </a:r>
            <a:r>
              <a:rPr lang="en-US" sz="2200" dirty="0" smtClean="0"/>
              <a:t>.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,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r>
              <a:rPr lang="en-US" sz="2200" dirty="0" smtClean="0"/>
              <a:t> </a:t>
            </a:r>
            <a:r>
              <a:rPr lang="en-US" sz="2200" dirty="0" err="1" smtClean="0"/>
              <a:t>bao</a:t>
            </a:r>
            <a:r>
              <a:rPr lang="en-US" sz="2200" dirty="0" smtClean="0"/>
              <a:t> </a:t>
            </a:r>
            <a:r>
              <a:rPr lang="en-US" sz="2200" dirty="0" err="1" smtClean="0"/>
              <a:t>gồm</a:t>
            </a:r>
            <a:r>
              <a:rPr lang="en-US" sz="2200" dirty="0" smtClean="0"/>
              <a:t>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mở</a:t>
            </a:r>
            <a:r>
              <a:rPr lang="en-US" sz="2200" dirty="0" smtClean="0"/>
              <a:t> </a:t>
            </a:r>
            <a:r>
              <a:rPr lang="en-US" sz="2200" dirty="0" err="1" smtClean="0"/>
              <a:t>rộng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cách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bởi</a:t>
            </a:r>
            <a:r>
              <a:rPr lang="en-US" sz="2200" dirty="0" smtClean="0"/>
              <a:t> </a:t>
            </a:r>
            <a:r>
              <a:rPr lang="en-US" sz="2200" dirty="0" err="1" smtClean="0"/>
              <a:t>dấu</a:t>
            </a:r>
            <a:r>
              <a:rPr lang="en-US" sz="2200" dirty="0" smtClean="0"/>
              <a:t> </a:t>
            </a:r>
            <a:r>
              <a:rPr lang="en-US" sz="2200" dirty="0" err="1" smtClean="0"/>
              <a:t>chấm</a:t>
            </a:r>
            <a:r>
              <a:rPr lang="en-US" sz="2200" dirty="0" smtClean="0"/>
              <a:t>.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do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tự</a:t>
            </a:r>
            <a:r>
              <a:rPr lang="en-US" sz="2200" dirty="0" smtClean="0"/>
              <a:t> </a:t>
            </a:r>
            <a:r>
              <a:rPr lang="en-US" sz="2200" dirty="0" err="1" smtClean="0"/>
              <a:t>đặt</a:t>
            </a:r>
            <a:r>
              <a:rPr lang="en-US" sz="2200" dirty="0" smtClean="0"/>
              <a:t>,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mở</a:t>
            </a:r>
            <a:r>
              <a:rPr lang="en-US" sz="2200" dirty="0" smtClean="0"/>
              <a:t> </a:t>
            </a:r>
            <a:r>
              <a:rPr lang="en-US" sz="2200" dirty="0" err="1" smtClean="0"/>
              <a:t>rộng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tự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thêm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35" y="925102"/>
            <a:ext cx="516068" cy="584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341" y="3307408"/>
            <a:ext cx="1123923" cy="2754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65" y="3306260"/>
            <a:ext cx="627322" cy="2766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9341" y="3016121"/>
            <a:ext cx="2662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Baisoan.docx</a:t>
            </a:r>
            <a:endParaRPr lang="en-US" sz="2200" dirty="0"/>
          </a:p>
        </p:txBody>
      </p:sp>
      <p:sp>
        <p:nvSpPr>
          <p:cNvPr id="22" name="Freeform 21"/>
          <p:cNvSpPr/>
          <p:nvPr/>
        </p:nvSpPr>
        <p:spPr>
          <a:xfrm>
            <a:off x="4922874" y="3519377"/>
            <a:ext cx="1212112" cy="542260"/>
          </a:xfrm>
          <a:custGeom>
            <a:avLst/>
            <a:gdLst>
              <a:gd name="connsiteX0" fmla="*/ 0 w 1212112"/>
              <a:gd name="connsiteY0" fmla="*/ 0 h 542260"/>
              <a:gd name="connsiteX1" fmla="*/ 372140 w 1212112"/>
              <a:gd name="connsiteY1" fmla="*/ 542260 h 542260"/>
              <a:gd name="connsiteX2" fmla="*/ 871870 w 1212112"/>
              <a:gd name="connsiteY2" fmla="*/ 287079 h 542260"/>
              <a:gd name="connsiteX3" fmla="*/ 1212112 w 1212112"/>
              <a:gd name="connsiteY3" fmla="*/ 478465 h 542260"/>
              <a:gd name="connsiteX4" fmla="*/ 1212112 w 1212112"/>
              <a:gd name="connsiteY4" fmla="*/ 478465 h 5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112" h="542260">
                <a:moveTo>
                  <a:pt x="0" y="0"/>
                </a:moveTo>
                <a:lnTo>
                  <a:pt x="372140" y="542260"/>
                </a:lnTo>
                <a:lnTo>
                  <a:pt x="871870" y="287079"/>
                </a:lnTo>
                <a:lnTo>
                  <a:pt x="1212112" y="478465"/>
                </a:lnTo>
                <a:lnTo>
                  <a:pt x="1212112" y="478465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09014" y="3551274"/>
            <a:ext cx="1020726" cy="478466"/>
          </a:xfrm>
          <a:custGeom>
            <a:avLst/>
            <a:gdLst>
              <a:gd name="connsiteX0" fmla="*/ 1020726 w 1020726"/>
              <a:gd name="connsiteY0" fmla="*/ 0 h 478466"/>
              <a:gd name="connsiteX1" fmla="*/ 925033 w 1020726"/>
              <a:gd name="connsiteY1" fmla="*/ 180754 h 478466"/>
              <a:gd name="connsiteX2" fmla="*/ 212651 w 1020726"/>
              <a:gd name="connsiteY2" fmla="*/ 170121 h 478466"/>
              <a:gd name="connsiteX3" fmla="*/ 0 w 1020726"/>
              <a:gd name="connsiteY3" fmla="*/ 478466 h 4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726" h="478466">
                <a:moveTo>
                  <a:pt x="1020726" y="0"/>
                </a:moveTo>
                <a:lnTo>
                  <a:pt x="925033" y="180754"/>
                </a:lnTo>
                <a:lnTo>
                  <a:pt x="212651" y="170121"/>
                </a:lnTo>
                <a:lnTo>
                  <a:pt x="0" y="47846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18374" y="4029740"/>
            <a:ext cx="1088146" cy="340854"/>
            <a:chOff x="967562" y="1185743"/>
            <a:chExt cx="2434858" cy="340854"/>
          </a:xfrm>
        </p:grpSpPr>
        <p:sp>
          <p:nvSpPr>
            <p:cNvPr id="25" name="Rounded Rectangle 24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7562" y="1185743"/>
              <a:ext cx="2434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</a:t>
              </a:r>
              <a:r>
                <a:rPr lang="en-US" sz="1600" dirty="0" err="1" smtClean="0"/>
                <a:t>Phần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tên</a:t>
              </a:r>
              <a:endParaRPr lang="en-US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39973" y="4025362"/>
            <a:ext cx="1547349" cy="340854"/>
            <a:chOff x="967561" y="1185743"/>
            <a:chExt cx="2434859" cy="340854"/>
          </a:xfrm>
        </p:grpSpPr>
        <p:sp>
          <p:nvSpPr>
            <p:cNvPr id="28" name="Rounded Rectangle 27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7561" y="1185743"/>
              <a:ext cx="2434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</a:t>
              </a:r>
              <a:r>
                <a:rPr lang="en-US" sz="1600" dirty="0" err="1" smtClean="0"/>
                <a:t>Phần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mở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rộng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6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66056" y="518834"/>
            <a:ext cx="8648852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smtClean="0"/>
              <a:t>b) </a:t>
            </a:r>
            <a:r>
              <a:rPr lang="en-US" sz="2200" dirty="0" err="1" smtClean="0"/>
              <a:t>Điền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con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C0004E"/>
                </a:solidFill>
              </a:rPr>
              <a:t>HOCTAP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bảng</a:t>
            </a:r>
            <a:r>
              <a:rPr lang="en-US" sz="2200" dirty="0" smtClean="0"/>
              <a:t> </a:t>
            </a:r>
            <a:r>
              <a:rPr lang="en-US" sz="2200" dirty="0" err="1" smtClean="0"/>
              <a:t>dưới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6056" y="41835"/>
            <a:ext cx="6640799" cy="649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32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37474"/>
              </p:ext>
            </p:extLst>
          </p:nvPr>
        </p:nvGraphicFramePr>
        <p:xfrm>
          <a:off x="1020727" y="1339702"/>
          <a:ext cx="7102546" cy="2743200"/>
        </p:xfrm>
        <a:graphic>
          <a:graphicData uri="http://schemas.openxmlformats.org/drawingml/2006/table">
            <a:tbl>
              <a:tblPr firstRow="1" bandRow="1">
                <a:tableStyleId>{0A0010F9-A540-4365-A674-49318B6ACA38}</a:tableStyleId>
              </a:tblPr>
              <a:tblGrid>
                <a:gridCol w="3551273">
                  <a:extLst>
                    <a:ext uri="{9D8B030D-6E8A-4147-A177-3AD203B41FA5}">
                      <a16:colId xmlns:a16="http://schemas.microsoft.com/office/drawing/2014/main" val="3006629762"/>
                    </a:ext>
                  </a:extLst>
                </a:gridCol>
                <a:gridCol w="3551273">
                  <a:extLst>
                    <a:ext uri="{9D8B030D-6E8A-4147-A177-3AD203B41FA5}">
                      <a16:colId xmlns:a16="http://schemas.microsoft.com/office/drawing/2014/main" val="291028393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Tệp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795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07981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07031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18525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0308" y="2158410"/>
            <a:ext cx="171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Soanthao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308" y="2905212"/>
            <a:ext cx="171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Trinhchieu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308" y="3594529"/>
            <a:ext cx="171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726" y="2133546"/>
            <a:ext cx="171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Baisoan.docx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2726" y="2750234"/>
            <a:ext cx="1913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Gioithieu.pptx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2725" y="3529472"/>
            <a:ext cx="2115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Hinhvuong.png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34024" y="2115414"/>
            <a:ext cx="6275950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0000"/>
              </a:lnSpc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- </a:t>
            </a:r>
            <a:r>
              <a:rPr lang="vi-VN" sz="2200" b="1" dirty="0" smtClean="0">
                <a:solidFill>
                  <a:srgbClr val="006600"/>
                </a:solidFill>
              </a:rPr>
              <a:t>Mỗi </a:t>
            </a:r>
            <a:r>
              <a:rPr lang="vi-VN" sz="2200" b="1" dirty="0">
                <a:solidFill>
                  <a:srgbClr val="006600"/>
                </a:solidFill>
              </a:rPr>
              <a:t>tệp đều được đặt tên riêng.</a:t>
            </a:r>
          </a:p>
          <a:p>
            <a:pPr lvl="0">
              <a:lnSpc>
                <a:spcPct val="130000"/>
              </a:lnSpc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- </a:t>
            </a:r>
            <a:r>
              <a:rPr lang="vi-VN" sz="2200" b="1" dirty="0" smtClean="0">
                <a:solidFill>
                  <a:srgbClr val="006600"/>
                </a:solidFill>
              </a:rPr>
              <a:t>Tên </a:t>
            </a:r>
            <a:r>
              <a:rPr lang="vi-VN" sz="2200" b="1" dirty="0">
                <a:solidFill>
                  <a:srgbClr val="006600"/>
                </a:solidFill>
              </a:rPr>
              <a:t>tệp gồm hai phần, phần tên và phần mở rộng, được cách nhau bởi dấu chấm.</a:t>
            </a:r>
          </a:p>
          <a:p>
            <a:pPr lvl="0">
              <a:lnSpc>
                <a:spcPct val="130000"/>
              </a:lnSpc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- </a:t>
            </a:r>
            <a:r>
              <a:rPr lang="vi-VN" sz="2200" b="1" dirty="0" smtClean="0">
                <a:solidFill>
                  <a:srgbClr val="006600"/>
                </a:solidFill>
              </a:rPr>
              <a:t>Mỗi </a:t>
            </a:r>
            <a:r>
              <a:rPr lang="vi-VN" sz="2200" b="1" dirty="0">
                <a:solidFill>
                  <a:srgbClr val="006600"/>
                </a:solidFill>
              </a:rPr>
              <a:t>loại tệp có một biểu tượng khác nhau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Em cần ghi nhớ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1399023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75150" y="1507150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 smtClean="0"/>
              <a:t>Thanks!</a:t>
            </a:r>
            <a:endParaRPr lang="en" sz="60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1275150" y="2389078"/>
            <a:ext cx="6593700" cy="14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" dirty="0"/>
              <a:t>You can send to me: tranantieuhoc@gmail.com</a:t>
            </a:r>
          </a:p>
        </p:txBody>
      </p:sp>
    </p:spTree>
    <p:extLst>
      <p:ext uri="{BB962C8B-B14F-4D97-AF65-F5344CB8AC3E}">
        <p14:creationId xmlns:p14="http://schemas.microsoft.com/office/powerpoint/2010/main" val="879430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1087431" y="1285478"/>
            <a:ext cx="6996696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200" dirty="0" smtClean="0"/>
              <a:t>CHỦ ĐỀ 1: KHÁM PHÁ MÁY TÍNH</a:t>
            </a:r>
            <a:br>
              <a:rPr lang="en" sz="3200" dirty="0" smtClean="0"/>
            </a:br>
            <a:r>
              <a:rPr lang="en" sz="3200" dirty="0" smtClean="0"/>
              <a:t>BÀI 3: LÀM QUEN VỚI TỆP (Tiết 2)</a:t>
            </a:r>
            <a:br>
              <a:rPr lang="en" sz="3200" dirty="0" smtClean="0"/>
            </a:br>
            <a:r>
              <a:rPr lang="en" sz="3200" dirty="0" smtClean="0"/>
              <a:t>(SGK trang 16)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7276130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F8D8F2-35AF-4C10-BDD4-5B2EB57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579" y="810213"/>
            <a:ext cx="7011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EE412-717E-4C32-81C4-155CE5A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1" y="1580091"/>
            <a:ext cx="735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E4B5C-E65C-46A7-9C98-E84BAAC3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80" y="2221249"/>
            <a:ext cx="7048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38813-A104-4035-B1DF-18E2975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80" y="2880632"/>
            <a:ext cx="7175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79947-A2B9-453A-9217-CADE4BB6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1" y="3616650"/>
            <a:ext cx="7620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251600" y="2271278"/>
            <a:ext cx="6275950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006600"/>
                </a:solidFill>
              </a:rPr>
              <a:t>Làm quen với tệp, phân biệt được tệp và thư mục</a:t>
            </a:r>
            <a:endParaRPr lang="en" sz="3200" dirty="0">
              <a:solidFill>
                <a:srgbClr val="00660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Mục tiêu bài học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36385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36" y="230415"/>
            <a:ext cx="6640799" cy="953999"/>
          </a:xfrm>
        </p:spPr>
        <p:txBody>
          <a:bodyPr/>
          <a:lstStyle/>
          <a:p>
            <a:r>
              <a:rPr lang="en-US" dirty="0" smtClean="0"/>
              <a:t>B. HOẠT ĐỘNG THỰC HÀNH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822" y="1022200"/>
            <a:ext cx="8081942" cy="698500"/>
          </a:xfrm>
        </p:spPr>
        <p:txBody>
          <a:bodyPr/>
          <a:lstStyle/>
          <a:p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mở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HOCTAP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tạo</a:t>
            </a:r>
            <a:r>
              <a:rPr lang="en-US" sz="2200" dirty="0" smtClean="0"/>
              <a:t> ở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1, </a:t>
            </a:r>
            <a:r>
              <a:rPr lang="en-US" sz="2200" dirty="0" err="1" smtClean="0"/>
              <a:t>mục</a:t>
            </a:r>
            <a:r>
              <a:rPr lang="en-US" sz="2200" dirty="0" smtClean="0"/>
              <a:t> A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yêu</a:t>
            </a:r>
            <a:r>
              <a:rPr lang="en-US" sz="2200" dirty="0" smtClean="0"/>
              <a:t> </a:t>
            </a:r>
            <a:r>
              <a:rPr lang="en-US" sz="2200" dirty="0" err="1" smtClean="0"/>
              <a:t>cầu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17822" y="1720700"/>
            <a:ext cx="8081942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smtClean="0"/>
              <a:t>a) </a:t>
            </a:r>
            <a:r>
              <a:rPr lang="en-US" sz="2200" dirty="0" err="1" smtClean="0"/>
              <a:t>Nháy</a:t>
            </a:r>
            <a:r>
              <a:rPr lang="en-US" sz="2200" dirty="0" smtClean="0"/>
              <a:t> </a:t>
            </a:r>
            <a:r>
              <a:rPr lang="en-US" sz="2200" dirty="0" err="1" smtClean="0"/>
              <a:t>đúp</a:t>
            </a:r>
            <a:r>
              <a:rPr lang="en-US" sz="2200" dirty="0" smtClean="0"/>
              <a:t> </a:t>
            </a:r>
            <a:r>
              <a:rPr lang="en-US" sz="2200" dirty="0" err="1" smtClean="0"/>
              <a:t>chuột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biểu</a:t>
            </a:r>
            <a:r>
              <a:rPr lang="en-US" sz="2200" dirty="0" smtClean="0"/>
              <a:t> </a:t>
            </a:r>
            <a:r>
              <a:rPr lang="en-US" sz="2200" dirty="0" err="1" smtClean="0"/>
              <a:t>tượng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r>
              <a:rPr lang="en-US" sz="2200" dirty="0" smtClean="0"/>
              <a:t>, </a:t>
            </a:r>
            <a:r>
              <a:rPr lang="en-US" sz="2200" dirty="0" err="1" smtClean="0"/>
              <a:t>quan</a:t>
            </a:r>
            <a:r>
              <a:rPr lang="en-US" sz="2200" dirty="0" smtClean="0"/>
              <a:t> </a:t>
            </a:r>
            <a:r>
              <a:rPr lang="en-US" sz="2200" dirty="0" err="1" smtClean="0"/>
              <a:t>sát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đánh</a:t>
            </a:r>
            <a:r>
              <a:rPr lang="en-US" sz="2200" dirty="0" smtClean="0"/>
              <a:t> </a:t>
            </a:r>
            <a:r>
              <a:rPr lang="en-US" sz="2200" dirty="0" err="1" smtClean="0"/>
              <a:t>dấu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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smtClean="0">
                <a:sym typeface="Webdings" panose="05030102010509060703" pitchFamily="18" charset="2"/>
              </a:rPr>
              <a:t></a:t>
            </a:r>
            <a:r>
              <a:rPr lang="en-US" sz="2200" dirty="0" smtClean="0"/>
              <a:t> ở </a:t>
            </a:r>
            <a:r>
              <a:rPr lang="en-US" sz="2200" dirty="0" err="1" smtClean="0"/>
              <a:t>cuối</a:t>
            </a:r>
            <a:r>
              <a:rPr lang="en-US" sz="2200" dirty="0" smtClean="0"/>
              <a:t> </a:t>
            </a:r>
            <a:r>
              <a:rPr lang="en-US" sz="2200" dirty="0" err="1" smtClean="0"/>
              <a:t>câu</a:t>
            </a:r>
            <a:r>
              <a:rPr lang="en-US" sz="2200" dirty="0" smtClean="0"/>
              <a:t> </a:t>
            </a:r>
            <a:r>
              <a:rPr lang="en-US" sz="2200" dirty="0" err="1" smtClean="0"/>
              <a:t>đúng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05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004536"/>
              </p:ext>
            </p:extLst>
          </p:nvPr>
        </p:nvGraphicFramePr>
        <p:xfrm>
          <a:off x="431800" y="88900"/>
          <a:ext cx="8229600" cy="463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 tượng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 ra chương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trình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7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7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71525"/>
            <a:ext cx="13112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2108200"/>
            <a:ext cx="1066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79800"/>
            <a:ext cx="1295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166100" y="630738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166100" y="1083197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166100" y="1559969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166100" y="2034653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166100" y="2491853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8166100" y="294322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8166100" y="3394597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8166100" y="3845969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191500" y="4312694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166100" y="630738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66100" y="2491853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91500" y="4312694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36" y="128815"/>
            <a:ext cx="6640799" cy="953999"/>
          </a:xfrm>
        </p:spPr>
        <p:txBody>
          <a:bodyPr/>
          <a:lstStyle/>
          <a:p>
            <a:r>
              <a:rPr lang="en-US" dirty="0" smtClean="0"/>
              <a:t>B. HOẠT ĐỘNG THỰC HÀNH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3346" y="672446"/>
            <a:ext cx="9005578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smtClean="0"/>
              <a:t>b)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viết</a:t>
            </a:r>
            <a:r>
              <a:rPr lang="en-US" sz="2200" dirty="0" smtClean="0"/>
              <a:t>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mở</a:t>
            </a:r>
            <a:r>
              <a:rPr lang="en-US" sz="2200" dirty="0" smtClean="0"/>
              <a:t> </a:t>
            </a:r>
            <a:r>
              <a:rPr lang="en-US" sz="2200" dirty="0" err="1" smtClean="0"/>
              <a:t>rộng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r>
              <a:rPr lang="en-US" sz="2200" dirty="0" smtClean="0"/>
              <a:t> </a:t>
            </a:r>
            <a:r>
              <a:rPr lang="en-US" sz="2200" dirty="0" err="1" smtClean="0"/>
              <a:t>tương</a:t>
            </a:r>
            <a:r>
              <a:rPr lang="en-US" sz="2200" dirty="0" smtClean="0"/>
              <a:t> </a:t>
            </a:r>
            <a:r>
              <a:rPr lang="en-US" sz="2200" dirty="0" err="1" smtClean="0"/>
              <a:t>ứng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bảng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95300"/>
              </p:ext>
            </p:extLst>
          </p:nvPr>
        </p:nvGraphicFramePr>
        <p:xfrm>
          <a:off x="736599" y="1370946"/>
          <a:ext cx="8089900" cy="362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440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 tệp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Hinhvuong.png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Baisoan.docx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Gioithieu.pptx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41">
                <a:tc>
                  <a:txBody>
                    <a:bodyPr/>
                    <a:lstStyle/>
                    <a:p>
                      <a:pPr algn="ctr"/>
                      <a:endParaRPr lang="en-GB" sz="2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tên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607">
                <a:tc>
                  <a:txBody>
                    <a:bodyPr/>
                    <a:lstStyle/>
                    <a:p>
                      <a:pPr algn="ctr"/>
                      <a:endParaRPr lang="en-GB" sz="2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mở</a:t>
                      </a:r>
                      <a:r>
                        <a:rPr lang="en-GB" sz="2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2435" r="23738" b="37247"/>
          <a:stretch/>
        </p:blipFill>
        <p:spPr bwMode="auto">
          <a:xfrm>
            <a:off x="7500938" y="1419363"/>
            <a:ext cx="736600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" b="14575"/>
          <a:stretch/>
        </p:blipFill>
        <p:spPr bwMode="auto">
          <a:xfrm>
            <a:off x="5346009" y="1419363"/>
            <a:ext cx="896732" cy="80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8804" r="26124" b="39023"/>
          <a:stretch/>
        </p:blipFill>
        <p:spPr bwMode="auto">
          <a:xfrm>
            <a:off x="3074988" y="1528321"/>
            <a:ext cx="1244600" cy="77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51165" y="3039020"/>
            <a:ext cx="1608138" cy="4619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hinhvuong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83176" y="3039020"/>
            <a:ext cx="1298575" cy="4619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Baisoan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29438" y="2999332"/>
            <a:ext cx="1333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gioithieu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73438" y="4066132"/>
            <a:ext cx="698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76876" y="4139157"/>
            <a:ext cx="681037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doc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51701" y="4013745"/>
            <a:ext cx="612775" cy="4619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11975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49" y="282369"/>
            <a:ext cx="7683765" cy="953999"/>
          </a:xfrm>
        </p:spPr>
        <p:txBody>
          <a:bodyPr/>
          <a:lstStyle/>
          <a:p>
            <a:r>
              <a:rPr lang="en-US" dirty="0"/>
              <a:t>C. HOẠT ĐỘNG ỨNG DỤNG MỞ RỘNG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9549" y="1371450"/>
            <a:ext cx="7478713" cy="102768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1.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tệp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,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29549" y="2399131"/>
            <a:ext cx="7478713" cy="1570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smtClean="0"/>
              <a:t>2.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66"/>
                </a:solidFill>
              </a:rPr>
              <a:t>Soanthao</a:t>
            </a:r>
            <a:r>
              <a:rPr lang="en-US" dirty="0" smtClean="0"/>
              <a:t>,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, </a:t>
            </a:r>
            <a:r>
              <a:rPr lang="en-US" dirty="0" err="1" smtClean="0"/>
              <a:t>chọn</a:t>
            </a:r>
            <a:r>
              <a:rPr lang="en-US" dirty="0" smtClean="0"/>
              <a:t> New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        . </a:t>
            </a:r>
            <a:r>
              <a:rPr lang="en-US" dirty="0" err="1" smtClean="0"/>
              <a:t>Quan</a:t>
            </a:r>
            <a:r>
              <a:rPr lang="en-US" dirty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Soanthao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3" b="15349"/>
          <a:stretch/>
        </p:blipFill>
        <p:spPr bwMode="auto">
          <a:xfrm>
            <a:off x="3304310" y="2912971"/>
            <a:ext cx="540326" cy="5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473" y="0"/>
            <a:ext cx="86598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34024" y="2115414"/>
            <a:ext cx="6275950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0000"/>
              </a:lnSpc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- </a:t>
            </a:r>
            <a:r>
              <a:rPr lang="vi-VN" sz="2200" b="1" dirty="0" smtClean="0">
                <a:solidFill>
                  <a:srgbClr val="006600"/>
                </a:solidFill>
              </a:rPr>
              <a:t>Mỗi </a:t>
            </a:r>
            <a:r>
              <a:rPr lang="vi-VN" sz="2200" b="1" dirty="0">
                <a:solidFill>
                  <a:srgbClr val="006600"/>
                </a:solidFill>
              </a:rPr>
              <a:t>tệp đều được đặt tên riêng.</a:t>
            </a:r>
          </a:p>
          <a:p>
            <a:pPr lvl="0">
              <a:lnSpc>
                <a:spcPct val="130000"/>
              </a:lnSpc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- </a:t>
            </a:r>
            <a:r>
              <a:rPr lang="vi-VN" sz="2200" b="1" dirty="0" smtClean="0">
                <a:solidFill>
                  <a:srgbClr val="006600"/>
                </a:solidFill>
              </a:rPr>
              <a:t>Tên </a:t>
            </a:r>
            <a:r>
              <a:rPr lang="vi-VN" sz="2200" b="1" dirty="0">
                <a:solidFill>
                  <a:srgbClr val="006600"/>
                </a:solidFill>
              </a:rPr>
              <a:t>tệp gồm hai phần, phần tên và phần mở rộng, được cách nhau bởi dấu chấm.</a:t>
            </a:r>
          </a:p>
          <a:p>
            <a:pPr lvl="0">
              <a:lnSpc>
                <a:spcPct val="130000"/>
              </a:lnSpc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- </a:t>
            </a:r>
            <a:r>
              <a:rPr lang="vi-VN" sz="2200" b="1" dirty="0" smtClean="0">
                <a:solidFill>
                  <a:srgbClr val="006600"/>
                </a:solidFill>
              </a:rPr>
              <a:t>Mỗi </a:t>
            </a:r>
            <a:r>
              <a:rPr lang="vi-VN" sz="2200" b="1" dirty="0">
                <a:solidFill>
                  <a:srgbClr val="006600"/>
                </a:solidFill>
              </a:rPr>
              <a:t>loại tệp có một biểu tượng khác nhau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Em cần ghi nhớ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1321171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75150" y="1507150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/>
              <a:t>Thanks!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1275150" y="2389078"/>
            <a:ext cx="6593700" cy="14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dirty="0"/>
              <a:t>You can </a:t>
            </a:r>
            <a:r>
              <a:rPr lang="en" dirty="0" smtClean="0"/>
              <a:t>send to me: tranantieuhoc@gmail.com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059873" y="334894"/>
            <a:ext cx="6573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99" y="2041922"/>
            <a:ext cx="1186354" cy="95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62" y="2041922"/>
            <a:ext cx="815578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99" y="2060973"/>
            <a:ext cx="968757" cy="85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6"/>
          <p:cNvSpPr>
            <a:spLocks noChangeArrowheads="1"/>
          </p:cNvSpPr>
          <p:nvPr/>
        </p:nvSpPr>
        <p:spPr bwMode="auto">
          <a:xfrm>
            <a:off x="1658088" y="1085694"/>
            <a:ext cx="5376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1: Đâu là biểu tượng của thư mục?</a:t>
            </a:r>
            <a:endParaRPr lang="vi-VN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Rectangle 27"/>
          <p:cNvSpPr>
            <a:spLocks noChangeArrowheads="1"/>
          </p:cNvSpPr>
          <p:nvPr/>
        </p:nvSpPr>
        <p:spPr bwMode="auto">
          <a:xfrm>
            <a:off x="2114550" y="2744830"/>
            <a:ext cx="52129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. </a:t>
            </a:r>
            <a:endParaRPr lang="en-US" altLang="en-US" sz="135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29" descr="Capturef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1993107"/>
            <a:ext cx="1046560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1396117" y="3229280"/>
            <a:ext cx="475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Box 31"/>
          <p:cNvSpPr txBox="1">
            <a:spLocks noChangeArrowheads="1"/>
          </p:cNvSpPr>
          <p:nvPr/>
        </p:nvSpPr>
        <p:spPr bwMode="auto">
          <a:xfrm>
            <a:off x="3466723" y="3250087"/>
            <a:ext cx="475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Box 32"/>
          <p:cNvSpPr txBox="1">
            <a:spLocks noChangeArrowheads="1"/>
          </p:cNvSpPr>
          <p:nvPr/>
        </p:nvSpPr>
        <p:spPr bwMode="auto">
          <a:xfrm>
            <a:off x="5648919" y="3234692"/>
            <a:ext cx="475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TextBox 33"/>
          <p:cNvSpPr txBox="1">
            <a:spLocks noChangeArrowheads="1"/>
          </p:cNvSpPr>
          <p:nvPr/>
        </p:nvSpPr>
        <p:spPr bwMode="auto">
          <a:xfrm>
            <a:off x="7593585" y="3174298"/>
            <a:ext cx="4750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96117" y="3300867"/>
            <a:ext cx="467916" cy="452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04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4" y="1885816"/>
            <a:ext cx="107513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30" y="1867957"/>
            <a:ext cx="1085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75" y="1885816"/>
            <a:ext cx="1088231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60813"/>
            <a:ext cx="1129904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49391" y="369839"/>
            <a:ext cx="81024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Biểu </a:t>
            </a:r>
            <a:r>
              <a:rPr lang="nl-NL" alt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 </a:t>
            </a:r>
            <a:r>
              <a:rPr lang="nl-NL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 sau đây là biểu tượng của phần mềm soạn thảo?</a:t>
            </a:r>
            <a:endParaRPr lang="vi-VN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485901" y="2237602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3406379" y="3314700"/>
            <a:ext cx="475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1257301" y="3350837"/>
            <a:ext cx="45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5686425" y="3350837"/>
            <a:ext cx="4750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7642622" y="3314700"/>
            <a:ext cx="475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6425" y="3416260"/>
            <a:ext cx="467916" cy="452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8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8927" y="384463"/>
            <a:ext cx="798021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3. Để lưu văn bản, ta thực hiện thao tác nào sau đây?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A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Ctrl + O  	                </a:t>
            </a:r>
            <a:endParaRPr lang="en-US" altLang="en-US" sz="24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Ctrl + S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C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Ctrl + B	            	       </a:t>
            </a:r>
            <a:endParaRPr lang="en-US" altLang="en-US" sz="24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Ctrl + N</a:t>
            </a:r>
            <a:endParaRPr lang="vi-VN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35108" y="1866404"/>
            <a:ext cx="467916" cy="452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1087431" y="1285478"/>
            <a:ext cx="6996696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200" dirty="0" smtClean="0"/>
              <a:t>CHỦ ĐỀ 1: KHÁM PHÁ MÁY TÍNH</a:t>
            </a:r>
            <a:br>
              <a:rPr lang="en" sz="3200" dirty="0" smtClean="0"/>
            </a:br>
            <a:r>
              <a:rPr lang="en" sz="3200" dirty="0" smtClean="0"/>
              <a:t>BÀI 3: LÀM QUEN VỚI TỆP (Tiết 1)</a:t>
            </a:r>
            <a:br>
              <a:rPr lang="en" sz="3200" dirty="0" smtClean="0"/>
            </a:br>
            <a:r>
              <a:rPr lang="en" sz="3200" dirty="0" smtClean="0"/>
              <a:t>(SGK trang 15)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251600" y="2271278"/>
            <a:ext cx="6275950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006600"/>
                </a:solidFill>
              </a:rPr>
              <a:t>Làm quen với tệp, phân biệt được tệp và thư mục</a:t>
            </a:r>
            <a:endParaRPr lang="en" sz="3200" dirty="0">
              <a:solidFill>
                <a:srgbClr val="00660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Mục tiêu bài học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480" y="160253"/>
            <a:ext cx="6640799" cy="953999"/>
          </a:xfrm>
        </p:spPr>
        <p:txBody>
          <a:bodyPr/>
          <a:lstStyle/>
          <a:p>
            <a:r>
              <a:rPr lang="en-US" dirty="0"/>
              <a:t>A. HOẠT ĐỘNG CƠ BẢN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8586" y="765002"/>
            <a:ext cx="7478713" cy="698500"/>
          </a:xfrm>
        </p:spPr>
        <p:txBody>
          <a:bodyPr/>
          <a:lstStyle/>
          <a:p>
            <a:r>
              <a:rPr lang="en-US" sz="2200" dirty="0" smtClean="0"/>
              <a:t>1.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endParaRPr lang="en-US" sz="2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36050" y="765002"/>
            <a:ext cx="7478713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yêu</a:t>
            </a:r>
            <a:r>
              <a:rPr lang="en-US" sz="2200" dirty="0" smtClean="0"/>
              <a:t> </a:t>
            </a:r>
            <a:r>
              <a:rPr lang="en-US" sz="2200" dirty="0" err="1" smtClean="0"/>
              <a:t>cầu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8586" y="1182737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smtClean="0"/>
              <a:t>a)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4E"/>
                </a:solidFill>
              </a:rPr>
              <a:t>HOCTAP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son </a:t>
            </a:r>
            <a:r>
              <a:rPr lang="en-US" sz="2200" dirty="0" err="1">
                <a:solidFill>
                  <a:srgbClr val="C0004E"/>
                </a:solidFill>
              </a:rPr>
              <a:t>Soanthao</a:t>
            </a:r>
            <a:r>
              <a:rPr lang="en-US" sz="2200" dirty="0" smtClean="0"/>
              <a:t>, </a:t>
            </a:r>
            <a:r>
              <a:rPr lang="en-US" sz="2200" dirty="0" err="1">
                <a:solidFill>
                  <a:srgbClr val="C0004E"/>
                </a:solidFill>
              </a:rPr>
              <a:t>trinhchieu</a:t>
            </a:r>
            <a:r>
              <a:rPr lang="en-US" sz="2200" dirty="0" smtClean="0"/>
              <a:t>, </a:t>
            </a:r>
            <a:r>
              <a:rPr lang="en-US" sz="2200" dirty="0" err="1">
                <a:solidFill>
                  <a:srgbClr val="C0004E"/>
                </a:solidFill>
              </a:rPr>
              <a:t>Ve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sz="2200" dirty="0" smtClean="0"/>
              <a:t>b) </a:t>
            </a:r>
            <a:r>
              <a:rPr lang="en-US" sz="2200" dirty="0" err="1" smtClean="0"/>
              <a:t>Khởi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chương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soạn</a:t>
            </a:r>
            <a:r>
              <a:rPr lang="en-US" sz="2200" dirty="0" smtClean="0"/>
              <a:t>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văn</a:t>
            </a:r>
            <a:r>
              <a:rPr lang="en-US" sz="2200" dirty="0" smtClean="0"/>
              <a:t> </a:t>
            </a:r>
            <a:r>
              <a:rPr lang="en-US" sz="2200" dirty="0" err="1" smtClean="0"/>
              <a:t>bản</a:t>
            </a:r>
            <a:r>
              <a:rPr lang="en-US" sz="2200" dirty="0" smtClean="0"/>
              <a:t> Word, </a:t>
            </a:r>
            <a:r>
              <a:rPr lang="en-US" sz="2200" dirty="0" err="1" smtClean="0"/>
              <a:t>soạn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bày</a:t>
            </a:r>
            <a:r>
              <a:rPr lang="en-US" sz="2200" dirty="0" smtClean="0"/>
              <a:t> </a:t>
            </a:r>
            <a:r>
              <a:rPr lang="en-US" sz="2200" dirty="0" err="1" smtClean="0"/>
              <a:t>nội</a:t>
            </a:r>
            <a:r>
              <a:rPr lang="en-US" sz="2200" dirty="0" smtClean="0"/>
              <a:t> dung </a:t>
            </a:r>
            <a:r>
              <a:rPr lang="en-US" sz="2200" dirty="0" err="1" smtClean="0"/>
              <a:t>sau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trang</a:t>
            </a:r>
            <a:r>
              <a:rPr lang="en-US" sz="2200" dirty="0" smtClean="0"/>
              <a:t> </a:t>
            </a:r>
            <a:r>
              <a:rPr lang="en-US" sz="2200" dirty="0" err="1" smtClean="0"/>
              <a:t>soạn</a:t>
            </a:r>
            <a:r>
              <a:rPr lang="en-US" sz="2200" dirty="0" smtClean="0"/>
              <a:t>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lưu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C0004E"/>
                </a:solidFill>
              </a:rPr>
              <a:t>HOCTAP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>
                <a:solidFill>
                  <a:srgbClr val="C0004E"/>
                </a:solidFill>
              </a:rPr>
              <a:t>Baisoan</a:t>
            </a:r>
            <a:r>
              <a:rPr lang="en-US" sz="2200" dirty="0" smtClean="0"/>
              <a:t>.</a:t>
            </a:r>
          </a:p>
          <a:p>
            <a:pPr marL="2336800"/>
            <a:r>
              <a:rPr lang="en-US" sz="2200" i="1" dirty="0" err="1" smtClean="0"/>
              <a:t>Không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có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việc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gì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khó</a:t>
            </a:r>
            <a:endParaRPr lang="en-US" sz="2200" i="1" dirty="0" smtClean="0"/>
          </a:p>
          <a:p>
            <a:pPr marL="2336800"/>
            <a:r>
              <a:rPr lang="en-US" sz="2200" i="1" dirty="0" err="1" smtClean="0"/>
              <a:t>Chỉ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sợ</a:t>
            </a:r>
            <a:r>
              <a:rPr lang="en-US" sz="2200" i="1" dirty="0" smtClean="0"/>
              <a:t> long </a:t>
            </a:r>
            <a:r>
              <a:rPr lang="en-US" sz="2200" i="1" dirty="0" err="1" smtClean="0"/>
              <a:t>không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bền</a:t>
            </a:r>
            <a:endParaRPr lang="en-US" sz="2200" i="1" dirty="0" smtClean="0"/>
          </a:p>
          <a:p>
            <a:pPr marL="2336800"/>
            <a:r>
              <a:rPr lang="en-US" sz="2200" i="1" dirty="0" err="1" smtClean="0"/>
              <a:t>Đào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núi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và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lập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biển</a:t>
            </a:r>
            <a:endParaRPr lang="en-US" sz="2200" i="1" dirty="0" smtClean="0"/>
          </a:p>
          <a:p>
            <a:pPr marL="2336800"/>
            <a:r>
              <a:rPr lang="en-US" sz="2200" i="1" dirty="0" err="1" smtClean="0"/>
              <a:t>Quyết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chí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ắt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làm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nên</a:t>
            </a:r>
            <a:endParaRPr lang="en-US" sz="2200" i="1" dirty="0" smtClean="0"/>
          </a:p>
          <a:p>
            <a:pPr marL="2336800"/>
            <a:r>
              <a:rPr lang="en-US" sz="2200" dirty="0" smtClean="0"/>
              <a:t>          (</a:t>
            </a:r>
            <a:r>
              <a:rPr lang="en-US" sz="2200" dirty="0" err="1" smtClean="0"/>
              <a:t>Hồ</a:t>
            </a:r>
            <a:r>
              <a:rPr lang="en-US" sz="2200" dirty="0" smtClean="0"/>
              <a:t> </a:t>
            </a:r>
            <a:r>
              <a:rPr lang="en-US" sz="2200" dirty="0" err="1" smtClean="0"/>
              <a:t>Chí</a:t>
            </a:r>
            <a:r>
              <a:rPr lang="en-US" sz="2200" dirty="0" smtClean="0"/>
              <a:t> Minh)</a:t>
            </a:r>
          </a:p>
        </p:txBody>
      </p:sp>
    </p:spTree>
    <p:extLst>
      <p:ext uri="{BB962C8B-B14F-4D97-AF65-F5344CB8AC3E}">
        <p14:creationId xmlns:p14="http://schemas.microsoft.com/office/powerpoint/2010/main" val="2084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480" y="160253"/>
            <a:ext cx="6640799" cy="953999"/>
          </a:xfrm>
        </p:spPr>
        <p:txBody>
          <a:bodyPr/>
          <a:lstStyle/>
          <a:p>
            <a:r>
              <a:rPr lang="en-US" dirty="0"/>
              <a:t>A. HOẠT ĐỘNG CƠ BẢN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8586" y="765002"/>
            <a:ext cx="7478713" cy="698500"/>
          </a:xfrm>
        </p:spPr>
        <p:txBody>
          <a:bodyPr/>
          <a:lstStyle/>
          <a:p>
            <a:r>
              <a:rPr lang="en-US" sz="2200" dirty="0" smtClean="0"/>
              <a:t>1.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tệp</a:t>
            </a:r>
            <a:endParaRPr lang="en-US" sz="2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36050" y="765002"/>
            <a:ext cx="7478713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yêu</a:t>
            </a:r>
            <a:r>
              <a:rPr lang="en-US" sz="2200" dirty="0" smtClean="0"/>
              <a:t> </a:t>
            </a:r>
            <a:r>
              <a:rPr lang="en-US" sz="2200" dirty="0" err="1" smtClean="0"/>
              <a:t>cầu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8586" y="1220837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200" dirty="0" smtClean="0"/>
              <a:t>c) </a:t>
            </a:r>
            <a:r>
              <a:rPr lang="en-US" sz="2200" dirty="0" err="1"/>
              <a:t>Khởi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chương</a:t>
            </a:r>
            <a:r>
              <a:rPr lang="en-US" sz="2200" dirty="0"/>
              <a:t> </a:t>
            </a:r>
            <a:r>
              <a:rPr lang="en-US" sz="2200" dirty="0" err="1"/>
              <a:t>trình</a:t>
            </a:r>
            <a:r>
              <a:rPr lang="en-US" sz="2200" dirty="0"/>
              <a:t> Paint,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lưu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thư</a:t>
            </a:r>
            <a:r>
              <a:rPr lang="en-US" sz="2200" dirty="0"/>
              <a:t> </a:t>
            </a:r>
            <a:r>
              <a:rPr lang="en-US" sz="2200" dirty="0" err="1"/>
              <a:t>mục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4E"/>
                </a:solidFill>
              </a:rPr>
              <a:t>HOCTAP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C0004E"/>
                </a:solidFill>
              </a:rPr>
              <a:t>Hinhvuong</a:t>
            </a:r>
            <a:r>
              <a:rPr lang="en-US" sz="2200" dirty="0" smtClean="0"/>
              <a:t>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8586" y="2068251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200" dirty="0" smtClean="0"/>
              <a:t>d) </a:t>
            </a:r>
            <a:r>
              <a:rPr lang="en-US" sz="2200" dirty="0" err="1"/>
              <a:t>Khởi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chương</a:t>
            </a:r>
            <a:r>
              <a:rPr lang="en-US" sz="2200" dirty="0"/>
              <a:t> </a:t>
            </a: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smtClean="0"/>
              <a:t>PowerPoint,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chiếu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 </a:t>
            </a:r>
            <a:r>
              <a:rPr lang="en-US" sz="2200" dirty="0" err="1" smtClean="0"/>
              <a:t>trang</a:t>
            </a:r>
            <a:r>
              <a:rPr lang="en-US" sz="2200" dirty="0" smtClean="0"/>
              <a:t>, </a:t>
            </a:r>
            <a:r>
              <a:rPr lang="en-US" sz="2200" dirty="0" err="1" smtClean="0"/>
              <a:t>gõ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, </a:t>
            </a:r>
            <a:r>
              <a:rPr lang="en-US" sz="2200" dirty="0" err="1" smtClean="0"/>
              <a:t>ngày</a:t>
            </a:r>
            <a:r>
              <a:rPr lang="en-US" sz="2200" dirty="0" smtClean="0"/>
              <a:t>, </a:t>
            </a:r>
            <a:r>
              <a:rPr lang="en-US" sz="2200" dirty="0" err="1" smtClean="0"/>
              <a:t>tháng</a:t>
            </a:r>
            <a:r>
              <a:rPr lang="en-US" sz="2200" dirty="0" smtClean="0"/>
              <a:t>, </a:t>
            </a:r>
            <a:r>
              <a:rPr lang="en-US" sz="2200" dirty="0" err="1" smtClean="0"/>
              <a:t>năm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trang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chiếu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lưu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thư</a:t>
            </a:r>
            <a:r>
              <a:rPr lang="en-US" sz="2200" dirty="0" smtClean="0"/>
              <a:t> 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C0004E"/>
                </a:solidFill>
              </a:rPr>
              <a:t>HOCTAP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>
                <a:solidFill>
                  <a:srgbClr val="C0004E"/>
                </a:solidFill>
              </a:rPr>
              <a:t>Gioithieu</a:t>
            </a:r>
            <a:endParaRPr lang="en-US" sz="2200" dirty="0">
              <a:solidFill>
                <a:srgbClr val="C00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955</Words>
  <Application>Microsoft Office PowerPoint</Application>
  <PresentationFormat>On-screen Show (16:9)</PresentationFormat>
  <Paragraphs>131</Paragraphs>
  <Slides>27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Playfair Display</vt:lpstr>
      <vt:lpstr>Wingdings</vt:lpstr>
      <vt:lpstr>Webdings</vt:lpstr>
      <vt:lpstr>Arial</vt:lpstr>
      <vt:lpstr>Times New Roman</vt:lpstr>
      <vt:lpstr>Tinos</vt:lpstr>
      <vt:lpstr>Constance template</vt:lpstr>
      <vt:lpstr>MÔN TIN HỌC LỚP 4</vt:lpstr>
      <vt:lpstr>PowerPoint Presentation</vt:lpstr>
      <vt:lpstr>PowerPoint Presentation</vt:lpstr>
      <vt:lpstr>PowerPoint Presentation</vt:lpstr>
      <vt:lpstr>PowerPoint Presentation</vt:lpstr>
      <vt:lpstr>CHỦ ĐỀ 1: KHÁM PHÁ MÁY TÍNH BÀI 3: LÀM QUEN VỚI TỆP (Tiết 1) (SGK trang 15)</vt:lpstr>
      <vt:lpstr>Mục tiêu bài học</vt:lpstr>
      <vt:lpstr>A. HOẠT ĐỘNG CƠ BẢN</vt:lpstr>
      <vt:lpstr>A. HOẠT ĐỘNG CƠ BẢN</vt:lpstr>
      <vt:lpstr>Video hướng dẫn (Khi thu âm, để full màn hình)</vt:lpstr>
      <vt:lpstr>Video hướng dẫn (Khi thu âm, để full màn hình)</vt:lpstr>
      <vt:lpstr>Video hướng dẫn (Khi thu âm, để full màn hình)</vt:lpstr>
      <vt:lpstr>Video hướng dẫn (Khi thu âm, để full màn hình)</vt:lpstr>
      <vt:lpstr>2. Phân biệt tệp và thư mục</vt:lpstr>
      <vt:lpstr>PowerPoint Presentation</vt:lpstr>
      <vt:lpstr>PowerPoint Presentation</vt:lpstr>
      <vt:lpstr>Em cần ghi nhớ</vt:lpstr>
      <vt:lpstr>Thanks!</vt:lpstr>
      <vt:lpstr>CHỦ ĐỀ 1: KHÁM PHÁ MÁY TÍNH BÀI 3: LÀM QUEN VỚI TỆP (Tiết 2) (SGK trang 16)</vt:lpstr>
      <vt:lpstr>Mục tiêu bài học</vt:lpstr>
      <vt:lpstr>B. HOẠT ĐỘNG THỰC HÀNH</vt:lpstr>
      <vt:lpstr>PowerPoint Presentation</vt:lpstr>
      <vt:lpstr>B. HOẠT ĐỘNG THỰC HÀNH</vt:lpstr>
      <vt:lpstr>C. HOẠT ĐỘNG ỨNG DỤNG MỞ RỘNG</vt:lpstr>
      <vt:lpstr>PowerPoint Presentation</vt:lpstr>
      <vt:lpstr>Em cần ghi nhớ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</dc:title>
  <dc:creator>Admin</dc:creator>
  <cp:lastModifiedBy>Admin</cp:lastModifiedBy>
  <cp:revision>40</cp:revision>
  <dcterms:modified xsi:type="dcterms:W3CDTF">2021-09-08T09:31:53Z</dcterms:modified>
</cp:coreProperties>
</file>