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0"/>
  </p:notesMasterIdLst>
  <p:sldIdLst>
    <p:sldId id="257" r:id="rId3"/>
    <p:sldId id="258" r:id="rId4"/>
    <p:sldId id="262" r:id="rId5"/>
    <p:sldId id="259" r:id="rId6"/>
    <p:sldId id="260" r:id="rId7"/>
    <p:sldId id="261" r:id="rId8"/>
    <p:sldId id="265" r:id="rId9"/>
    <p:sldId id="268" r:id="rId10"/>
    <p:sldId id="269" r:id="rId11"/>
    <p:sldId id="270" r:id="rId12"/>
    <p:sldId id="280" r:id="rId13"/>
    <p:sldId id="272" r:id="rId14"/>
    <p:sldId id="273" r:id="rId15"/>
    <p:sldId id="277" r:id="rId16"/>
    <p:sldId id="281" r:id="rId17"/>
    <p:sldId id="278" r:id="rId18"/>
    <p:sldId id="27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-9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817ABA-F3D7-48E9-881B-C894F9FAC8EC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B4F0C1-9F4F-478E-8A99-AB953623A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913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7BF2FF-AB26-42B1-B18B-19F5B70C603D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37587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797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2F486-1EC7-4266-BCC8-038988F75F6E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A8E5C-FBBD-4703-9413-D414D4A989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025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2F486-1EC7-4266-BCC8-038988F75F6E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A8E5C-FBBD-4703-9413-D414D4A989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163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2F486-1EC7-4266-BCC8-038988F75F6E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A8E5C-FBBD-4703-9413-D414D4A989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3452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9DFC4-FDED-4B41-982D-8052FC63661B}" type="datetimeFigureOut">
              <a:rPr lang="zh-CN" altLang="en-US" smtClean="0"/>
              <a:pPr/>
              <a:t>2021/11/17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FFF5A-79EA-4B61-A2E3-443713E8203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784541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43082-495A-4423-B039-B1D991BA0F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065A0-CE78-45CE-99F3-953A8D16F5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7507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43082-495A-4423-B039-B1D991BA0F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065A0-CE78-45CE-99F3-953A8D16F5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7065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43082-495A-4423-B039-B1D991BA0F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065A0-CE78-45CE-99F3-953A8D16F5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4337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43082-495A-4423-B039-B1D991BA0F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065A0-CE78-45CE-99F3-953A8D16F5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2375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43082-495A-4423-B039-B1D991BA0F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065A0-CE78-45CE-99F3-953A8D16F5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0840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43082-495A-4423-B039-B1D991BA0F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065A0-CE78-45CE-99F3-953A8D16F5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2736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43082-495A-4423-B039-B1D991BA0F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065A0-CE78-45CE-99F3-953A8D16F5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345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2F486-1EC7-4266-BCC8-038988F75F6E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A8E5C-FBBD-4703-9413-D414D4A989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6779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43082-495A-4423-B039-B1D991BA0F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065A0-CE78-45CE-99F3-953A8D16F5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9637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43082-495A-4423-B039-B1D991BA0F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065A0-CE78-45CE-99F3-953A8D16F5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1058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43082-495A-4423-B039-B1D991BA0F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065A0-CE78-45CE-99F3-953A8D16F5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3448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43082-495A-4423-B039-B1D991BA0F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065A0-CE78-45CE-99F3-953A8D16F5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0779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9DFC4-FDED-4B41-982D-8052FC63661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FFF5A-79EA-4B61-A2E3-443713E820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61204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2F486-1EC7-4266-BCC8-038988F75F6E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A8E5C-FBBD-4703-9413-D414D4A989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070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2F486-1EC7-4266-BCC8-038988F75F6E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A8E5C-FBBD-4703-9413-D414D4A989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882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2F486-1EC7-4266-BCC8-038988F75F6E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A8E5C-FBBD-4703-9413-D414D4A989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509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2F486-1EC7-4266-BCC8-038988F75F6E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A8E5C-FBBD-4703-9413-D414D4A989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232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2F486-1EC7-4266-BCC8-038988F75F6E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A8E5C-FBBD-4703-9413-D414D4A989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519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2F486-1EC7-4266-BCC8-038988F75F6E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A8E5C-FBBD-4703-9413-D414D4A989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871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2F486-1EC7-4266-BCC8-038988F75F6E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A8E5C-FBBD-4703-9413-D414D4A989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895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92F486-1EC7-4266-BCC8-038988F75F6E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EA8E5C-FBBD-4703-9413-D414D4A989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034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143082-495A-4423-B039-B1D991BA0F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2065A0-CE78-45CE-99F3-953A8D16F5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805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Paint.lnk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0"/>
            <a:ext cx="12192001" cy="685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1315" y="4120301"/>
            <a:ext cx="5120216" cy="279580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802399" y="332216"/>
            <a:ext cx="9171485" cy="2421112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333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CHÀO MỪNG CÁC EM ĐẾN VỚI </a:t>
            </a:r>
          </a:p>
          <a:p>
            <a:pPr algn="ctr"/>
            <a:r>
              <a:rPr lang="en-US" sz="5333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MÔN TIN HỌC LỚP 3</a:t>
            </a:r>
          </a:p>
          <a:p>
            <a:pPr algn="ctr"/>
            <a:endParaRPr lang="en-US" sz="4267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47564" y="2199393"/>
            <a:ext cx="3020250" cy="1107996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defTabSz="1219170">
              <a:defRPr/>
            </a:pPr>
            <a:r>
              <a:rPr lang="en-US" sz="6400" b="1" kern="0" spc="67">
                <a:ln w="11430"/>
                <a:gradFill>
                  <a:gsLst>
                    <a:gs pos="25000">
                      <a:srgbClr val="3333CC">
                        <a:satMod val="155000"/>
                      </a:srgbClr>
                    </a:gs>
                    <a:gs pos="100000">
                      <a:srgbClr val="3333CC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Tuần </a:t>
            </a:r>
            <a:r>
              <a:rPr lang="en-US" sz="6400" b="1" kern="0" spc="67" smtClean="0">
                <a:ln w="11430"/>
                <a:gradFill>
                  <a:gsLst>
                    <a:gs pos="25000">
                      <a:srgbClr val="3333CC">
                        <a:satMod val="155000"/>
                      </a:srgbClr>
                    </a:gs>
                    <a:gs pos="100000">
                      <a:srgbClr val="3333CC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12</a:t>
            </a:r>
            <a:endParaRPr lang="en-US" sz="6400" b="1" kern="0" spc="67">
              <a:ln w="11430"/>
              <a:gradFill>
                <a:gsLst>
                  <a:gs pos="25000">
                    <a:srgbClr val="3333CC">
                      <a:satMod val="155000"/>
                    </a:srgbClr>
                  </a:gs>
                  <a:gs pos="100000">
                    <a:srgbClr val="3333CC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0886662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1" objId="2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8"/>
          <p:cNvSpPr txBox="1">
            <a:spLocks noChangeArrowheads="1"/>
          </p:cNvSpPr>
          <p:nvPr/>
        </p:nvSpPr>
        <p:spPr bwMode="auto">
          <a:xfrm>
            <a:off x="318294" y="1593849"/>
            <a:ext cx="115554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3 – SGK 50: </a:t>
            </a:r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 hình ngôi nhà, cây và hoa theo mẫu dưới đây.</a:t>
            </a:r>
            <a:endParaRPr lang="en-US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65098" y="1009074"/>
            <a:ext cx="88417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Thực hành: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75114" y="157783"/>
            <a:ext cx="785343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kern="0">
                <a:ln w="11430"/>
                <a:gradFill>
                  <a:gsLst>
                    <a:gs pos="0">
                      <a:srgbClr val="ED7D31">
                        <a:tint val="70000"/>
                        <a:satMod val="245000"/>
                      </a:srgbClr>
                    </a:gs>
                    <a:gs pos="75000">
                      <a:srgbClr val="ED7D31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D7D31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A. </a:t>
            </a:r>
            <a:r>
              <a:rPr lang="en-US" sz="3600" b="1" kern="0" smtClean="0">
                <a:ln w="11430"/>
                <a:gradFill>
                  <a:gsLst>
                    <a:gs pos="0">
                      <a:srgbClr val="ED7D31">
                        <a:tint val="70000"/>
                        <a:satMod val="245000"/>
                      </a:srgbClr>
                    </a:gs>
                    <a:gs pos="75000">
                      <a:srgbClr val="ED7D31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D7D31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SAO CHÉP CHI TIẾT TRANH VẼ</a:t>
            </a:r>
            <a:endParaRPr lang="en-US" sz="3600" b="1" kern="0">
              <a:ln w="11430"/>
              <a:gradFill>
                <a:gsLst>
                  <a:gs pos="0">
                    <a:srgbClr val="ED7D31">
                      <a:tint val="70000"/>
                      <a:satMod val="245000"/>
                    </a:srgbClr>
                  </a:gs>
                  <a:gs pos="75000">
                    <a:srgbClr val="ED7D31">
                      <a:tint val="90000"/>
                      <a:shade val="60000"/>
                      <a:satMod val="240000"/>
                    </a:srgbClr>
                  </a:gs>
                  <a:gs pos="100000">
                    <a:srgbClr val="ED7D31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9" name="Picture 2" descr="D:\dạy chuyên đề\khu vu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6782" y="2304007"/>
            <a:ext cx="4498435" cy="4084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9263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E8A2E27-12A6-4C30-A9A0-CB901BB8DC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2874" y="780047"/>
            <a:ext cx="5660788" cy="999065"/>
          </a:xfrm>
          <a:solidFill>
            <a:srgbClr val="FFFF99"/>
          </a:solidFill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n-US" sz="36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 CẦN GHI NHỚ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07172" y="1800159"/>
            <a:ext cx="9369721" cy="742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tabLst>
                <a:tab pos="58738" algn="l"/>
              </a:tabLst>
            </a:pPr>
            <a:r>
              <a:rPr lang="en-GB" sz="3200" b="1" i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di chuyển chi tiết tranh vẽ em thực hiện các bước:</a:t>
            </a:r>
            <a:endParaRPr lang="en-GB" sz="3200" b="1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67"/>
          <p:cNvSpPr txBox="1">
            <a:spLocks noChangeArrowheads="1"/>
          </p:cNvSpPr>
          <p:nvPr/>
        </p:nvSpPr>
        <p:spPr bwMode="auto">
          <a:xfrm>
            <a:off x="1907171" y="3524566"/>
            <a:ext cx="8412194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indent="-457200" algn="just" fontAlgn="base">
              <a:spcBef>
                <a:spcPct val="50000"/>
              </a:spcBef>
              <a:spcAft>
                <a:spcPct val="0"/>
              </a:spcAft>
              <a:buFontTx/>
              <a:buChar char="-"/>
            </a:pPr>
            <a:r>
              <a:rPr lang="en-US" altLang="zh-CN" smtClean="0">
                <a:solidFill>
                  <a:prstClr val="black"/>
                </a:solidFill>
                <a:latin typeface="Times New Roman" panose="02020603050405020304" pitchFamily="18" charset="0"/>
              </a:rPr>
              <a:t>Dùng chuột để kéo thả hoặc </a:t>
            </a:r>
            <a:r>
              <a:rPr lang="en-US" altLang="zh-CN" smtClean="0">
                <a:solidFill>
                  <a:prstClr val="black"/>
                </a:solidFill>
                <a:latin typeface="Times New Roman" panose="02020603050405020304" pitchFamily="18" charset="0"/>
              </a:rPr>
              <a:t>dùng </a:t>
            </a:r>
            <a:r>
              <a:rPr lang="en-US" altLang="zh-CN" smtClean="0">
                <a:solidFill>
                  <a:prstClr val="black"/>
                </a:solidFill>
                <a:latin typeface="Times New Roman" panose="02020603050405020304" pitchFamily="18" charset="0"/>
              </a:rPr>
              <a:t>các phím           </a:t>
            </a:r>
          </a:p>
          <a:p>
            <a:pPr algn="just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zh-CN">
                <a:solidFill>
                  <a:prstClr val="black"/>
                </a:solidFill>
                <a:latin typeface="Times New Roman" panose="02020603050405020304" pitchFamily="18" charset="0"/>
              </a:rPr>
              <a:t>t</a:t>
            </a:r>
            <a:r>
              <a:rPr lang="en-US" altLang="zh-CN" smtClean="0">
                <a:solidFill>
                  <a:prstClr val="black"/>
                </a:solidFill>
                <a:latin typeface="Times New Roman" panose="02020603050405020304" pitchFamily="18" charset="0"/>
              </a:rPr>
              <a:t>rên bàn phím máy tính để di chuyển chi tiết tranh vẽ đến vị trí mới.  </a:t>
            </a:r>
            <a:endParaRPr lang="en-US" altLang="zh-CN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907171" y="2553040"/>
            <a:ext cx="9369721" cy="873091"/>
            <a:chOff x="1907171" y="2553040"/>
            <a:chExt cx="9369721" cy="873091"/>
          </a:xfrm>
        </p:grpSpPr>
        <p:sp>
          <p:nvSpPr>
            <p:cNvPr id="13" name="Rectangle 12"/>
            <p:cNvSpPr/>
            <p:nvPr/>
          </p:nvSpPr>
          <p:spPr>
            <a:xfrm>
              <a:off x="1907171" y="2595134"/>
              <a:ext cx="9369721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tabLst>
                  <a:tab pos="58738" algn="l"/>
                </a:tabLst>
              </a:pPr>
              <a:r>
                <a:rPr lang="en-GB" sz="320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</a:t>
              </a:r>
              <a:r>
                <a:rPr lang="en-GB" sz="320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Chọn </a:t>
              </a:r>
              <a:r>
                <a:rPr lang="en-GB" sz="320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chi tiết tranh vẽ bằng công cụ Select      .  </a:t>
              </a:r>
              <a:endParaRPr lang="en-GB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4" name="Picture 1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81983" y="2553040"/>
              <a:ext cx="533400" cy="8080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3565" y="3546990"/>
            <a:ext cx="1371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3065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33065" y="1752432"/>
            <a:ext cx="9377357" cy="2831544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algn="ctr"/>
            <a:r>
              <a:rPr lang="en-US" sz="4400" b="1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CHỦ ĐỀ 2: EM TẬP VẼ</a:t>
            </a:r>
            <a:endParaRPr lang="en-US" sz="4400" b="1" i="1">
              <a:ln w="1905"/>
              <a:solidFill>
                <a:srgbClr val="0000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en-US" sz="4400" b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BÀI 5: SAO CHÉP, DI CHUYỂN CHI TIẾT TRANH VẼ </a:t>
            </a:r>
            <a:r>
              <a:rPr lang="en-US" sz="4400" b="1" i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(Tiết </a:t>
            </a:r>
            <a:r>
              <a:rPr lang="en-US" sz="4400" b="1" i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2) </a:t>
            </a:r>
            <a:endParaRPr lang="en-US" sz="4400" b="1" i="1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en-US" sz="4400" b="1" i="1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(SGK Trang 49)</a:t>
            </a:r>
          </a:p>
        </p:txBody>
      </p:sp>
      <p:pic>
        <p:nvPicPr>
          <p:cNvPr id="3" name="图片 10244" descr="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9409" y="3768539"/>
            <a:ext cx="3242026" cy="3018142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86407043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3"/>
          <p:cNvSpPr/>
          <p:nvPr/>
        </p:nvSpPr>
        <p:spPr>
          <a:xfrm>
            <a:off x="822995" y="1691487"/>
            <a:ext cx="5571067" cy="795867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zh-CN" altLang="en-US">
              <a:solidFill>
                <a:prstClr val="white"/>
              </a:solidFill>
              <a:latin typeface="等线"/>
              <a:ea typeface="微软雅黑"/>
            </a:endParaRPr>
          </a:p>
        </p:txBody>
      </p:sp>
      <p:grpSp>
        <p:nvGrpSpPr>
          <p:cNvPr id="9" name="组合 6"/>
          <p:cNvGrpSpPr/>
          <p:nvPr/>
        </p:nvGrpSpPr>
        <p:grpSpPr>
          <a:xfrm>
            <a:off x="883715" y="1749022"/>
            <a:ext cx="707565" cy="707566"/>
            <a:chOff x="1330341" y="1191167"/>
            <a:chExt cx="530674" cy="530674"/>
          </a:xfrm>
        </p:grpSpPr>
        <p:sp>
          <p:nvSpPr>
            <p:cNvPr id="10" name="椭圆 4"/>
            <p:cNvSpPr/>
            <p:nvPr/>
          </p:nvSpPr>
          <p:spPr>
            <a:xfrm>
              <a:off x="1330341" y="1191167"/>
              <a:ext cx="530674" cy="530674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zh-CN" altLang="en-US" sz="1867">
                <a:solidFill>
                  <a:prstClr val="white"/>
                </a:solidFill>
                <a:latin typeface="等线"/>
                <a:ea typeface="微软雅黑"/>
              </a:endParaRPr>
            </a:p>
          </p:txBody>
        </p:sp>
        <p:sp>
          <p:nvSpPr>
            <p:cNvPr id="11" name="文本框 5"/>
            <p:cNvSpPr txBox="1"/>
            <p:nvPr/>
          </p:nvSpPr>
          <p:spPr>
            <a:xfrm>
              <a:off x="1406541" y="1210867"/>
              <a:ext cx="138548" cy="4385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7">
                <a:defRPr/>
              </a:pPr>
              <a:endParaRPr lang="zh-CN" altLang="en-US" sz="3200" b="1">
                <a:solidFill>
                  <a:prstClr val="white"/>
                </a:solidFill>
                <a:latin typeface="等线"/>
                <a:ea typeface="微软雅黑"/>
              </a:endParaRPr>
            </a:p>
          </p:txBody>
        </p:sp>
      </p:grpSp>
      <p:sp>
        <p:nvSpPr>
          <p:cNvPr id="21" name="文本框 10"/>
          <p:cNvSpPr txBox="1"/>
          <p:nvPr/>
        </p:nvSpPr>
        <p:spPr>
          <a:xfrm>
            <a:off x="1741978" y="1760541"/>
            <a:ext cx="39709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>
              <a:defRPr/>
            </a:pPr>
            <a:r>
              <a:rPr lang="en-US" altLang="zh-CN" sz="3600" b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Mục tiêu bài học</a:t>
            </a:r>
            <a:endParaRPr lang="zh-CN" altLang="en-US" sz="3600" b="1">
              <a:solidFill>
                <a:prstClr val="black"/>
              </a:solidFill>
              <a:latin typeface="Tahoma" pitchFamily="34" charset="0"/>
              <a:ea typeface="微软雅黑"/>
              <a:cs typeface="Tahoma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170045" y="2872242"/>
            <a:ext cx="10686033" cy="1215664"/>
            <a:chOff x="1080665" y="3087336"/>
            <a:chExt cx="10686033" cy="1215664"/>
          </a:xfrm>
        </p:grpSpPr>
        <p:sp>
          <p:nvSpPr>
            <p:cNvPr id="6" name="圆角矩形 29"/>
            <p:cNvSpPr/>
            <p:nvPr/>
          </p:nvSpPr>
          <p:spPr>
            <a:xfrm>
              <a:off x="1080665" y="3087336"/>
              <a:ext cx="10686033" cy="1215664"/>
            </a:xfrm>
            <a:prstGeom prst="round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zh-CN" altLang="en-US" sz="2800">
                <a:solidFill>
                  <a:prstClr val="white"/>
                </a:solidFill>
                <a:latin typeface="等线"/>
                <a:ea typeface="微软雅黑"/>
              </a:endParaRPr>
            </a:p>
          </p:txBody>
        </p:sp>
        <p:grpSp>
          <p:nvGrpSpPr>
            <p:cNvPr id="12" name="组合 7"/>
            <p:cNvGrpSpPr/>
            <p:nvPr/>
          </p:nvGrpSpPr>
          <p:grpSpPr>
            <a:xfrm>
              <a:off x="1339945" y="3302602"/>
              <a:ext cx="707565" cy="707566"/>
              <a:chOff x="1294153" y="2026287"/>
              <a:chExt cx="530674" cy="530674"/>
            </a:xfrm>
          </p:grpSpPr>
          <p:sp>
            <p:nvSpPr>
              <p:cNvPr id="13" name="椭圆 33"/>
              <p:cNvSpPr/>
              <p:nvPr/>
            </p:nvSpPr>
            <p:spPr>
              <a:xfrm>
                <a:off x="1294153" y="2026287"/>
                <a:ext cx="530674" cy="530674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:endParaRPr lang="zh-CN" altLang="en-US" sz="2800">
                  <a:solidFill>
                    <a:prstClr val="white"/>
                  </a:solidFill>
                  <a:latin typeface="等线"/>
                  <a:ea typeface="微软雅黑"/>
                </a:endParaRPr>
              </a:p>
            </p:txBody>
          </p:sp>
          <p:sp>
            <p:nvSpPr>
              <p:cNvPr id="14" name="文本框 37"/>
              <p:cNvSpPr txBox="1"/>
              <p:nvPr/>
            </p:nvSpPr>
            <p:spPr>
              <a:xfrm>
                <a:off x="1366528" y="2088829"/>
                <a:ext cx="458299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>
                  <a:defRPr/>
                </a:pPr>
                <a:r>
                  <a:rPr lang="en-US" altLang="zh-CN" sz="3000" b="1">
                    <a:solidFill>
                      <a:prstClr val="white"/>
                    </a:solidFill>
                    <a:latin typeface="等线"/>
                    <a:ea typeface="微软雅黑"/>
                  </a:rPr>
                  <a:t>01</a:t>
                </a:r>
                <a:endParaRPr lang="zh-CN" altLang="en-US" sz="3000" b="1">
                  <a:solidFill>
                    <a:prstClr val="white"/>
                  </a:solidFill>
                  <a:latin typeface="等线"/>
                  <a:ea typeface="微软雅黑"/>
                </a:endParaRPr>
              </a:p>
            </p:txBody>
          </p:sp>
        </p:grpSp>
        <p:sp>
          <p:nvSpPr>
            <p:cNvPr id="22" name="文本框 45"/>
            <p:cNvSpPr txBox="1"/>
            <p:nvPr/>
          </p:nvSpPr>
          <p:spPr>
            <a:xfrm>
              <a:off x="2159993" y="3211752"/>
              <a:ext cx="883100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altLang="zh-CN" sz="280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Biết cách sao chép, thay đổi kích thước của chi tiết đã vẽ trên bức tranh.</a:t>
              </a:r>
              <a:endParaRPr lang="zh-CN" altLang="en-US" sz="2800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170046" y="4472794"/>
            <a:ext cx="10686032" cy="1008530"/>
            <a:chOff x="1080665" y="4004372"/>
            <a:chExt cx="10686032" cy="1264254"/>
          </a:xfrm>
        </p:grpSpPr>
        <p:sp>
          <p:nvSpPr>
            <p:cNvPr id="7" name="圆角矩形 30"/>
            <p:cNvSpPr/>
            <p:nvPr/>
          </p:nvSpPr>
          <p:spPr>
            <a:xfrm>
              <a:off x="1080665" y="4004372"/>
              <a:ext cx="10686032" cy="1264254"/>
            </a:xfrm>
            <a:prstGeom prst="round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zh-CN" altLang="en-US" sz="2800">
                <a:solidFill>
                  <a:prstClr val="white"/>
                </a:solidFill>
                <a:latin typeface="等线"/>
                <a:ea typeface="微软雅黑"/>
              </a:endParaRPr>
            </a:p>
          </p:txBody>
        </p:sp>
        <p:grpSp>
          <p:nvGrpSpPr>
            <p:cNvPr id="15" name="组合 8"/>
            <p:cNvGrpSpPr/>
            <p:nvPr/>
          </p:nvGrpSpPr>
          <p:grpSpPr>
            <a:xfrm>
              <a:off x="1388196" y="4240154"/>
              <a:ext cx="707565" cy="897810"/>
              <a:chOff x="1330341" y="2577061"/>
              <a:chExt cx="530674" cy="673358"/>
            </a:xfrm>
          </p:grpSpPr>
          <p:sp>
            <p:nvSpPr>
              <p:cNvPr id="16" name="椭圆 34"/>
              <p:cNvSpPr/>
              <p:nvPr/>
            </p:nvSpPr>
            <p:spPr>
              <a:xfrm>
                <a:off x="1330341" y="2577061"/>
                <a:ext cx="530674" cy="673358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:endParaRPr lang="zh-CN" altLang="en-US" sz="2800">
                  <a:solidFill>
                    <a:prstClr val="white"/>
                  </a:solidFill>
                  <a:latin typeface="等线"/>
                  <a:ea typeface="微软雅黑"/>
                </a:endParaRPr>
              </a:p>
            </p:txBody>
          </p:sp>
          <p:sp>
            <p:nvSpPr>
              <p:cNvPr id="17" name="文本框 38"/>
              <p:cNvSpPr txBox="1"/>
              <p:nvPr/>
            </p:nvSpPr>
            <p:spPr>
              <a:xfrm>
                <a:off x="1376820" y="2661313"/>
                <a:ext cx="479938" cy="5208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>
                  <a:defRPr/>
                </a:pPr>
                <a:r>
                  <a:rPr lang="en-US" altLang="zh-CN" sz="3000" b="1">
                    <a:solidFill>
                      <a:prstClr val="white"/>
                    </a:solidFill>
                    <a:latin typeface="等线"/>
                    <a:ea typeface="微软雅黑"/>
                  </a:rPr>
                  <a:t>02</a:t>
                </a:r>
                <a:endParaRPr lang="zh-CN" altLang="en-US" sz="3000" b="1">
                  <a:solidFill>
                    <a:prstClr val="white"/>
                  </a:solidFill>
                  <a:latin typeface="等线"/>
                  <a:ea typeface="微软雅黑"/>
                </a:endParaRPr>
              </a:p>
            </p:txBody>
          </p:sp>
        </p:grpSp>
        <p:sp>
          <p:nvSpPr>
            <p:cNvPr id="23" name="文本框 46"/>
            <p:cNvSpPr txBox="1"/>
            <p:nvPr/>
          </p:nvSpPr>
          <p:spPr>
            <a:xfrm>
              <a:off x="2159992" y="4391071"/>
              <a:ext cx="9354673" cy="655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altLang="en-US" sz="280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Biết cách di chuyển chi tiết đã vẽ đến vị trí mới</a:t>
              </a:r>
              <a:r>
                <a:rPr lang="en-US" altLang="zh-CN" sz="2800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rPr>
                <a:t>.</a:t>
              </a:r>
              <a:endParaRPr lang="zh-CN" altLang="en-US" sz="28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pic>
        <p:nvPicPr>
          <p:cNvPr id="25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5129" y="-126982"/>
            <a:ext cx="8342219" cy="1900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356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8"/>
          <p:cNvSpPr txBox="1"/>
          <p:nvPr/>
        </p:nvSpPr>
        <p:spPr>
          <a:xfrm>
            <a:off x="675192" y="1526943"/>
            <a:ext cx="11102826" cy="13849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vi-VN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Sử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dụng công cụ chọn và 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sao </a:t>
            </a:r>
            <a:r>
              <a:rPr lang="vi-VN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 đó di chuyển các cây và hoa </a:t>
            </a:r>
            <a:r>
              <a:rPr lang="vi-VN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tạo ra 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khu </a:t>
            </a:r>
            <a:r>
              <a:rPr lang="vi-VN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vườn,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đặt tên cho bài vẽ là 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 vuon cua em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rồi lưu vào thư mục trên máy tính.</a:t>
            </a:r>
            <a:endParaRPr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459" name="TextBox 1"/>
          <p:cNvSpPr txBox="1"/>
          <p:nvPr/>
        </p:nvSpPr>
        <p:spPr>
          <a:xfrm>
            <a:off x="1742587" y="6067425"/>
            <a:ext cx="13716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 1</a:t>
            </a:r>
          </a:p>
        </p:txBody>
      </p:sp>
      <p:sp>
        <p:nvSpPr>
          <p:cNvPr id="19460" name="TextBox 4"/>
          <p:cNvSpPr txBox="1"/>
          <p:nvPr/>
        </p:nvSpPr>
        <p:spPr>
          <a:xfrm>
            <a:off x="8385537" y="6017578"/>
            <a:ext cx="13716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 2</a:t>
            </a:r>
          </a:p>
        </p:txBody>
      </p:sp>
      <p:pic>
        <p:nvPicPr>
          <p:cNvPr id="19461" name="Picture 40" descr="j019538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1200" y="0"/>
            <a:ext cx="1066800" cy="990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4" name="Picture 2" descr="D:\dạy chuyên đề\khu vu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052" y="2959101"/>
            <a:ext cx="3446780" cy="3129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D:\dạy chuyên đề\khu vuon cua em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195" y="2864220"/>
            <a:ext cx="4662805" cy="3201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ight Arrow 1"/>
          <p:cNvSpPr/>
          <p:nvPr/>
        </p:nvSpPr>
        <p:spPr>
          <a:xfrm>
            <a:off x="5170992" y="4572000"/>
            <a:ext cx="671512" cy="3810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907502" y="157783"/>
            <a:ext cx="658866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kern="0" smtClean="0">
                <a:ln w="11430"/>
                <a:gradFill>
                  <a:gsLst>
                    <a:gs pos="0">
                      <a:srgbClr val="ED7D31">
                        <a:tint val="70000"/>
                        <a:satMod val="245000"/>
                      </a:srgbClr>
                    </a:gs>
                    <a:gs pos="75000">
                      <a:srgbClr val="ED7D31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D7D31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B. </a:t>
            </a:r>
            <a:r>
              <a:rPr lang="en-US" sz="3600" b="1" kern="0" smtClean="0">
                <a:ln w="11430"/>
                <a:gradFill>
                  <a:gsLst>
                    <a:gs pos="0">
                      <a:srgbClr val="ED7D31">
                        <a:tint val="70000"/>
                        <a:satMod val="245000"/>
                      </a:srgbClr>
                    </a:gs>
                    <a:gs pos="75000">
                      <a:srgbClr val="ED7D31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D7D31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HOẠT ĐỘNG THỰC HÀNH</a:t>
            </a:r>
            <a:endParaRPr lang="en-US" sz="3600" b="1" kern="0">
              <a:ln w="11430"/>
              <a:gradFill>
                <a:gsLst>
                  <a:gs pos="0">
                    <a:srgbClr val="ED7D31">
                      <a:tint val="70000"/>
                      <a:satMod val="245000"/>
                    </a:srgbClr>
                  </a:gs>
                  <a:gs pos="75000">
                    <a:srgbClr val="ED7D31">
                      <a:tint val="90000"/>
                      <a:shade val="60000"/>
                      <a:satMod val="240000"/>
                    </a:srgbClr>
                  </a:gs>
                  <a:gs pos="100000">
                    <a:srgbClr val="ED7D31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75192" y="961897"/>
            <a:ext cx="88417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3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– SGK 50: </a:t>
            </a:r>
            <a:r>
              <a:rPr lang="en-US" sz="32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6144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19459" grpId="0"/>
      <p:bldP spid="19460" grpId="0"/>
      <p:bldP spid="2" grpId="0" animBg="1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852405" y="4075702"/>
            <a:ext cx="10264776" cy="1292662"/>
            <a:chOff x="490310" y="3613065"/>
            <a:chExt cx="10264776" cy="1292662"/>
          </a:xfrm>
        </p:grpSpPr>
        <p:sp>
          <p:nvSpPr>
            <p:cNvPr id="3" name="TextBox 2"/>
            <p:cNvSpPr txBox="1"/>
            <p:nvPr/>
          </p:nvSpPr>
          <p:spPr>
            <a:xfrm>
              <a:off x="1320801" y="3613065"/>
              <a:ext cx="9434285" cy="129266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2000" dirty="0">
                  <a:solidFill>
                    <a:srgbClr val="44546A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26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26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6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thể</a:t>
              </a:r>
              <a:r>
                <a:rPr lang="en-US" sz="26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sao</a:t>
              </a:r>
              <a:r>
                <a:rPr lang="en-US" sz="26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chép</a:t>
              </a:r>
              <a:r>
                <a:rPr lang="en-US" sz="26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26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bằng</a:t>
              </a:r>
              <a:r>
                <a:rPr lang="en-US" sz="26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cách</a:t>
              </a:r>
              <a:r>
                <a:rPr lang="en-US" sz="26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khác</a:t>
              </a:r>
              <a:r>
                <a:rPr lang="en-US" sz="26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như</a:t>
              </a:r>
              <a:r>
                <a:rPr lang="en-US" sz="26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sau</a:t>
              </a:r>
              <a:r>
                <a:rPr lang="en-US" sz="26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  <a:p>
              <a:pPr indent="465138">
                <a:buFontTx/>
                <a:buAutoNum type="arabicPeriod"/>
                <a:defRPr/>
              </a:pPr>
              <a:r>
                <a:rPr lang="en-US" sz="26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Chọn</a:t>
              </a:r>
              <a:r>
                <a:rPr lang="en-US" sz="26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26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cần</a:t>
              </a:r>
              <a:r>
                <a:rPr lang="en-US" sz="26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sao</a:t>
              </a:r>
              <a:r>
                <a:rPr lang="en-US" sz="260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chép.</a:t>
              </a:r>
              <a:endPara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indent="465138">
                <a:buFontTx/>
                <a:buAutoNum type="arabicPeriod"/>
                <a:defRPr/>
              </a:pPr>
              <a:r>
                <a:rPr lang="en-US" sz="260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Nhấn </a:t>
              </a:r>
              <a:r>
                <a:rPr lang="en-US" sz="260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giữ phím </a:t>
              </a:r>
              <a:r>
                <a:rPr lang="en-US" sz="2600" b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Ctrl</a:t>
              </a:r>
              <a:r>
                <a:rPr lang="en-US" sz="260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trong khi kéo </a:t>
              </a:r>
              <a:r>
                <a:rPr lang="en-US" sz="26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thả</a:t>
              </a:r>
              <a:r>
                <a:rPr lang="en-US" sz="26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26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đã</a:t>
              </a:r>
              <a:r>
                <a:rPr lang="en-US" sz="26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chọn</a:t>
              </a:r>
              <a:r>
                <a:rPr lang="en-US" sz="26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đến</a:t>
              </a:r>
              <a:r>
                <a:rPr lang="en-US" sz="26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vị</a:t>
              </a:r>
              <a:r>
                <a:rPr lang="en-US" sz="26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trí</a:t>
              </a:r>
              <a:r>
                <a:rPr lang="en-US" sz="260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mới. </a:t>
              </a:r>
              <a:endPara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Notched Right Arrow 20">
              <a:hlinkClick r:id="rId2" action="ppaction://hlinkfile"/>
            </p:cNvPr>
            <p:cNvSpPr/>
            <p:nvPr/>
          </p:nvSpPr>
          <p:spPr>
            <a:xfrm>
              <a:off x="490310" y="3703635"/>
              <a:ext cx="453118" cy="319315"/>
            </a:xfrm>
            <a:prstGeom prst="notched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898525" y="5506953"/>
            <a:ext cx="10814504" cy="913016"/>
            <a:chOff x="506639" y="5438775"/>
            <a:chExt cx="10814504" cy="913016"/>
          </a:xfrm>
        </p:grpSpPr>
        <p:grpSp>
          <p:nvGrpSpPr>
            <p:cNvPr id="9" name="Group 8"/>
            <p:cNvGrpSpPr/>
            <p:nvPr/>
          </p:nvGrpSpPr>
          <p:grpSpPr>
            <a:xfrm>
              <a:off x="1320801" y="5438775"/>
              <a:ext cx="10000342" cy="913016"/>
              <a:chOff x="1320801" y="5084936"/>
              <a:chExt cx="10000342" cy="913016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1320801" y="5105400"/>
                <a:ext cx="10000342" cy="8925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en-US" sz="260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 thể sử dụng các phím mũi tên                   để </a:t>
                </a:r>
                <a:r>
                  <a:rPr lang="en-US" sz="26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 </a:t>
                </a:r>
                <a:r>
                  <a:rPr lang="en-US" sz="26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chuyển</a:t>
                </a:r>
                <a:r>
                  <a:rPr lang="en-US" sz="26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6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26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vị</a:t>
                </a:r>
                <a:r>
                  <a:rPr lang="en-US" sz="26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trí</a:t>
                </a:r>
                <a:r>
                  <a:rPr lang="en-US" sz="260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mới.</a:t>
                </a:r>
                <a:endParaRPr lang="en-US" sz="26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7182" name="Picture 14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8605" y="5084936"/>
                <a:ext cx="1371600" cy="5334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22" name="Notched Right Arrow 21">
              <a:hlinkClick r:id="rId2" action="ppaction://hlinkfile"/>
            </p:cNvPr>
            <p:cNvSpPr/>
            <p:nvPr/>
          </p:nvSpPr>
          <p:spPr>
            <a:xfrm>
              <a:off x="506639" y="5525914"/>
              <a:ext cx="420460" cy="359122"/>
            </a:xfrm>
            <a:prstGeom prst="notched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852405" y="1786945"/>
            <a:ext cx="10406518" cy="892552"/>
            <a:chOff x="490310" y="1369902"/>
            <a:chExt cx="10406518" cy="892552"/>
          </a:xfrm>
        </p:grpSpPr>
        <p:sp>
          <p:nvSpPr>
            <p:cNvPr id="6" name="Notched Right Arrow 5">
              <a:hlinkClick r:id="rId2" action="ppaction://hlinkfile"/>
            </p:cNvPr>
            <p:cNvSpPr/>
            <p:nvPr/>
          </p:nvSpPr>
          <p:spPr>
            <a:xfrm>
              <a:off x="490310" y="1525078"/>
              <a:ext cx="420912" cy="285156"/>
            </a:xfrm>
            <a:prstGeom prst="notched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317400" y="1369902"/>
              <a:ext cx="9579428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 thể nháy nút Copy 1 lần nhưng nháy nút Paste nhiều lần để tạo ra nhiều hình giống nhau.</a:t>
              </a:r>
              <a:endParaRPr lang="en-US" sz="26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838757" y="2652937"/>
            <a:ext cx="9999468" cy="1342914"/>
            <a:chOff x="461735" y="2197778"/>
            <a:chExt cx="9999468" cy="1342914"/>
          </a:xfrm>
        </p:grpSpPr>
        <p:sp>
          <p:nvSpPr>
            <p:cNvPr id="20" name="Notched Right Arrow 19">
              <a:hlinkClick r:id="rId2" action="ppaction://hlinkfile"/>
            </p:cNvPr>
            <p:cNvSpPr/>
            <p:nvPr/>
          </p:nvSpPr>
          <p:spPr>
            <a:xfrm>
              <a:off x="461735" y="2481161"/>
              <a:ext cx="420460" cy="315959"/>
            </a:xfrm>
            <a:prstGeom prst="notched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1317400" y="2197778"/>
              <a:ext cx="9143803" cy="1342914"/>
              <a:chOff x="1317400" y="2197778"/>
              <a:chExt cx="9143803" cy="1342914"/>
            </a:xfrm>
          </p:grpSpPr>
          <p:sp>
            <p:nvSpPr>
              <p:cNvPr id="2" name="TextBox 1"/>
              <p:cNvSpPr txBox="1"/>
              <p:nvPr/>
            </p:nvSpPr>
            <p:spPr>
              <a:xfrm>
                <a:off x="1317400" y="2197778"/>
                <a:ext cx="9143803" cy="12207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60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 sao chép, để hình ở trên không che khuất hình ở dưới em thực hiện thao tác chọn        , rồi chọn </a:t>
                </a:r>
                <a:endParaRPr lang="en-US" sz="260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26" name="Picture 1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90057" y="2732654"/>
                <a:ext cx="533400" cy="8080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7" name="Picture 13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9301" y="2934220"/>
                <a:ext cx="2689225" cy="50006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sp>
        <p:nvSpPr>
          <p:cNvPr id="16" name="TextBox 15"/>
          <p:cNvSpPr txBox="1"/>
          <p:nvPr/>
        </p:nvSpPr>
        <p:spPr>
          <a:xfrm>
            <a:off x="590694" y="1086374"/>
            <a:ext cx="13643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 ý:</a:t>
            </a:r>
            <a:endParaRPr lang="en-US" sz="3200" b="1" u="sng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275114" y="157783"/>
            <a:ext cx="785343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kern="0">
                <a:ln w="11430"/>
                <a:gradFill>
                  <a:gsLst>
                    <a:gs pos="0">
                      <a:srgbClr val="ED7D31">
                        <a:tint val="70000"/>
                        <a:satMod val="245000"/>
                      </a:srgbClr>
                    </a:gs>
                    <a:gs pos="75000">
                      <a:srgbClr val="ED7D31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D7D31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A. </a:t>
            </a:r>
            <a:r>
              <a:rPr lang="en-US" sz="3600" b="1" kern="0" smtClean="0">
                <a:ln w="11430"/>
                <a:gradFill>
                  <a:gsLst>
                    <a:gs pos="0">
                      <a:srgbClr val="ED7D31">
                        <a:tint val="70000"/>
                        <a:satMod val="245000"/>
                      </a:srgbClr>
                    </a:gs>
                    <a:gs pos="75000">
                      <a:srgbClr val="ED7D31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D7D31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SAO CHÉP CHI TIẾT TRANH VẼ</a:t>
            </a:r>
            <a:endParaRPr lang="en-US" sz="3600" b="1" kern="0">
              <a:ln w="11430"/>
              <a:gradFill>
                <a:gsLst>
                  <a:gs pos="0">
                    <a:srgbClr val="ED7D31">
                      <a:tint val="70000"/>
                      <a:satMod val="245000"/>
                    </a:srgbClr>
                  </a:gs>
                  <a:gs pos="75000">
                    <a:srgbClr val="ED7D31">
                      <a:tint val="90000"/>
                      <a:shade val="60000"/>
                      <a:satMod val="240000"/>
                    </a:srgbClr>
                  </a:gs>
                  <a:gs pos="100000">
                    <a:srgbClr val="ED7D31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4571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81813" y="1169313"/>
            <a:ext cx="10729616" cy="1527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hãy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vẽ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đầu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tàu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sau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đó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vẽ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thêm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toa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tàu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rồi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sao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chép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toa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tàu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thành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nhiều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toa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tàu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khác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rồi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di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chuyển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toa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tàu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lại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để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vẽ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như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sau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1173" y="3033485"/>
            <a:ext cx="8907463" cy="249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6324600" y="2833918"/>
            <a:ext cx="4343400" cy="289387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4128986" y="2833283"/>
            <a:ext cx="2216727" cy="289387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1760856" y="2834096"/>
            <a:ext cx="2254885" cy="289369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543800" y="5865055"/>
            <a:ext cx="2362200" cy="533401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Vẽ đầu tàu</a:t>
            </a:r>
          </a:p>
        </p:txBody>
      </p:sp>
      <p:sp>
        <p:nvSpPr>
          <p:cNvPr id="17" name="Oval 16"/>
          <p:cNvSpPr/>
          <p:nvPr/>
        </p:nvSpPr>
        <p:spPr>
          <a:xfrm>
            <a:off x="4228980" y="5926545"/>
            <a:ext cx="2116733" cy="439883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Vẽ </a:t>
            </a:r>
            <a:r>
              <a:rPr lang="en-US" b="1" smtClean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 toa </a:t>
            </a:r>
            <a:r>
              <a:rPr lang="en-US" b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tàu</a:t>
            </a:r>
          </a:p>
        </p:txBody>
      </p:sp>
      <p:sp>
        <p:nvSpPr>
          <p:cNvPr id="18" name="Oval 17"/>
          <p:cNvSpPr/>
          <p:nvPr/>
        </p:nvSpPr>
        <p:spPr>
          <a:xfrm>
            <a:off x="1928024" y="5808114"/>
            <a:ext cx="1852797" cy="685800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Sao chép toa tàu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723687" y="157783"/>
            <a:ext cx="895629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kern="0" smtClean="0">
                <a:ln w="11430"/>
                <a:gradFill>
                  <a:gsLst>
                    <a:gs pos="0">
                      <a:srgbClr val="ED7D31">
                        <a:tint val="70000"/>
                        <a:satMod val="245000"/>
                      </a:srgbClr>
                    </a:gs>
                    <a:gs pos="75000">
                      <a:srgbClr val="ED7D31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D7D31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C. HOẠT ĐỘNG ỨNG DỤNG, MỞ RỘNG</a:t>
            </a:r>
            <a:endParaRPr lang="en-US" sz="3600" b="1" kern="0">
              <a:ln w="11430"/>
              <a:gradFill>
                <a:gsLst>
                  <a:gs pos="0">
                    <a:srgbClr val="ED7D31">
                      <a:tint val="70000"/>
                      <a:satMod val="245000"/>
                    </a:srgbClr>
                  </a:gs>
                  <a:gs pos="75000">
                    <a:srgbClr val="ED7D31">
                      <a:tint val="90000"/>
                      <a:shade val="60000"/>
                      <a:satMod val="240000"/>
                    </a:srgbClr>
                  </a:gs>
                  <a:gs pos="100000">
                    <a:srgbClr val="ED7D31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8370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15" grpId="0" animBg="1"/>
      <p:bldP spid="6" grpId="0" animBg="1"/>
      <p:bldP spid="17" grpId="0" animBg="1"/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2874" y="780047"/>
            <a:ext cx="5660788" cy="999065"/>
          </a:xfrm>
          <a:solidFill>
            <a:srgbClr val="FFFF99"/>
          </a:solidFill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n-US" sz="36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 CẦN GHI NHỚ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07172" y="1800159"/>
            <a:ext cx="93697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tabLst>
                <a:tab pos="58738" algn="l"/>
              </a:tabLst>
            </a:pPr>
            <a:r>
              <a:rPr lang="en-GB" sz="3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di chuyển chi tiết tranh vẽ em thực hiện các bước:</a:t>
            </a:r>
            <a:endParaRPr lang="en-GB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67"/>
          <p:cNvSpPr txBox="1">
            <a:spLocks noChangeArrowheads="1"/>
          </p:cNvSpPr>
          <p:nvPr/>
        </p:nvSpPr>
        <p:spPr bwMode="auto">
          <a:xfrm>
            <a:off x="1907171" y="3524566"/>
            <a:ext cx="8412194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indent="-457200" algn="just" fontAlgn="base">
              <a:spcBef>
                <a:spcPct val="50000"/>
              </a:spcBef>
              <a:spcAft>
                <a:spcPct val="0"/>
              </a:spcAft>
              <a:buFontTx/>
              <a:buChar char="-"/>
            </a:pPr>
            <a:r>
              <a:rPr lang="en-US" altLang="zh-CN" smtClean="0">
                <a:solidFill>
                  <a:prstClr val="black"/>
                </a:solidFill>
                <a:latin typeface="Times New Roman" panose="02020603050405020304" pitchFamily="18" charset="0"/>
              </a:rPr>
              <a:t>Dùng chuột để kéo thả hoặc </a:t>
            </a:r>
            <a:r>
              <a:rPr lang="en-US" altLang="zh-CN" smtClean="0">
                <a:solidFill>
                  <a:prstClr val="black"/>
                </a:solidFill>
                <a:latin typeface="Times New Roman" panose="02020603050405020304" pitchFamily="18" charset="0"/>
              </a:rPr>
              <a:t>dùng </a:t>
            </a:r>
            <a:r>
              <a:rPr lang="en-US" altLang="zh-CN" smtClean="0">
                <a:solidFill>
                  <a:prstClr val="black"/>
                </a:solidFill>
                <a:latin typeface="Times New Roman" panose="02020603050405020304" pitchFamily="18" charset="0"/>
              </a:rPr>
              <a:t>các phím           </a:t>
            </a:r>
          </a:p>
          <a:p>
            <a:pPr algn="just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zh-CN">
                <a:solidFill>
                  <a:prstClr val="black"/>
                </a:solidFill>
                <a:latin typeface="Times New Roman" panose="02020603050405020304" pitchFamily="18" charset="0"/>
              </a:rPr>
              <a:t>t</a:t>
            </a:r>
            <a:r>
              <a:rPr lang="en-US" altLang="zh-CN" smtClean="0">
                <a:solidFill>
                  <a:prstClr val="black"/>
                </a:solidFill>
                <a:latin typeface="Times New Roman" panose="02020603050405020304" pitchFamily="18" charset="0"/>
              </a:rPr>
              <a:t>rên bàn phím máy tính để di chuyển chi tiết tranh vẽ đến vị trí mới.  </a:t>
            </a:r>
            <a:endParaRPr lang="en-US" altLang="zh-CN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907171" y="2553040"/>
            <a:ext cx="9369721" cy="873091"/>
            <a:chOff x="1907171" y="2553040"/>
            <a:chExt cx="9369721" cy="873091"/>
          </a:xfrm>
        </p:grpSpPr>
        <p:sp>
          <p:nvSpPr>
            <p:cNvPr id="13" name="Rectangle 12"/>
            <p:cNvSpPr/>
            <p:nvPr/>
          </p:nvSpPr>
          <p:spPr>
            <a:xfrm>
              <a:off x="1907171" y="2595134"/>
              <a:ext cx="9369721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tabLst>
                  <a:tab pos="58738" algn="l"/>
                </a:tabLst>
              </a:pPr>
              <a:r>
                <a:rPr lang="en-GB" sz="320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Chọn chi tiết tranh vẽ bằng công cụ Select      .  </a:t>
              </a:r>
              <a:endParaRPr lang="en-GB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4" name="Picture 1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86555" y="2553040"/>
              <a:ext cx="533400" cy="8080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3565" y="3546990"/>
            <a:ext cx="1371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5005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2">
            <a:extLst>
              <a:ext uri="{FF2B5EF4-FFF2-40B4-BE49-F238E27FC236}">
                <a16:creationId xmlns:a16="http://schemas.microsoft.com/office/drawing/2014/main" xmlns="" id="{2176E562-305D-40B2-9A81-8EF92101EF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6585" y="177341"/>
            <a:ext cx="1057275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09585" eaLnBrk="1" hangingPunct="1"/>
            <a:r>
              <a:rPr lang="en-US" alt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NHỮNG ĐIỀU CẦN LƯU Ý</a:t>
            </a:r>
            <a:endParaRPr lang="en-US" alt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BFAAF212-7B02-4992-A99C-8EBFED6E13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400" y="1464735"/>
            <a:ext cx="10058400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09585" eaLnBrk="1" hangingPunct="1"/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04DF3713-83F3-4DA2-AA28-02688269AE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400" y="2580747"/>
            <a:ext cx="10464800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09585" eaLnBrk="1" hangingPunct="1"/>
            <a:r>
              <a:rPr lang="en-US" altLang="en-US" sz="3733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Nhấn nút “</a:t>
            </a:r>
            <a:r>
              <a:rPr lang="en-US" altLang="en-US" sz="3733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 dừng</a:t>
            </a:r>
            <a:r>
              <a:rPr lang="en-US" altLang="en-US" sz="3733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khi phải trả lời câu </a:t>
            </a:r>
            <a:r>
              <a:rPr lang="en-US" altLang="en-US" sz="3733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hỏi.</a:t>
            </a:r>
            <a:endParaRPr lang="en-US" altLang="en-US" sz="3733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5EEA4318-D6A6-41C6-A533-FCF96F8E1D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400" y="3750735"/>
            <a:ext cx="10668000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09585" eaLnBrk="1" hangingPunct="1"/>
            <a:r>
              <a:rPr lang="en-US" altLang="en-US" sz="3733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Nhấn nút “</a:t>
            </a:r>
            <a:r>
              <a:rPr lang="en-US" altLang="en-US" sz="3733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 tục</a:t>
            </a:r>
            <a:r>
              <a:rPr lang="en-US" altLang="en-US" sz="3733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khi đã tìm được câu trả </a:t>
            </a:r>
            <a:r>
              <a:rPr lang="en-US" altLang="en-US" sz="3733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lời.</a:t>
            </a:r>
            <a:endParaRPr lang="en-US" altLang="en-US" sz="3733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0BBBBF53-0725-429F-8261-BD12BF610F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654" y="4893737"/>
            <a:ext cx="11780962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09585" eaLnBrk="1" hangingPunct="1"/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nghiêm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túc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06638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990" y="1168958"/>
            <a:ext cx="9078826" cy="5108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9758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33065" y="1752432"/>
            <a:ext cx="9377357" cy="2831544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algn="ctr"/>
            <a:r>
              <a:rPr lang="en-US" sz="4400" b="1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CHỦ ĐỀ 2: EM TẬP VẼ</a:t>
            </a:r>
            <a:endParaRPr lang="en-US" sz="4400" b="1" i="1" smtClean="0">
              <a:ln w="1905"/>
              <a:solidFill>
                <a:srgbClr val="0000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en-US" sz="4400" b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BÀI 5: SAO CHÉP, DI CHUYỂN CHI TIẾT TRANH VẼ </a:t>
            </a:r>
            <a:r>
              <a:rPr lang="en-US" sz="4400" b="1" i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(Tiết 1) </a:t>
            </a:r>
            <a:endParaRPr lang="en-US" sz="4400" b="1" i="1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en-US" sz="4400" b="1" i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(SGK Trang </a:t>
            </a:r>
            <a:r>
              <a:rPr lang="en-US" sz="4400" b="1" i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49)</a:t>
            </a:r>
            <a:endParaRPr lang="en-US" sz="4400" b="1" i="1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" name="图片 10244" descr="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9409" y="3768539"/>
            <a:ext cx="3242026" cy="3018142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52923619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3"/>
          <p:cNvSpPr/>
          <p:nvPr/>
        </p:nvSpPr>
        <p:spPr>
          <a:xfrm>
            <a:off x="822995" y="1691487"/>
            <a:ext cx="5571067" cy="795867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zh-CN" altLang="en-US">
              <a:solidFill>
                <a:prstClr val="white"/>
              </a:solidFill>
              <a:latin typeface="等线"/>
              <a:ea typeface="微软雅黑"/>
            </a:endParaRPr>
          </a:p>
        </p:txBody>
      </p:sp>
      <p:grpSp>
        <p:nvGrpSpPr>
          <p:cNvPr id="9" name="组合 6"/>
          <p:cNvGrpSpPr/>
          <p:nvPr/>
        </p:nvGrpSpPr>
        <p:grpSpPr>
          <a:xfrm>
            <a:off x="883715" y="1749022"/>
            <a:ext cx="707565" cy="707566"/>
            <a:chOff x="1330341" y="1191167"/>
            <a:chExt cx="530674" cy="530674"/>
          </a:xfrm>
        </p:grpSpPr>
        <p:sp>
          <p:nvSpPr>
            <p:cNvPr id="10" name="椭圆 4"/>
            <p:cNvSpPr/>
            <p:nvPr/>
          </p:nvSpPr>
          <p:spPr>
            <a:xfrm>
              <a:off x="1330341" y="1191167"/>
              <a:ext cx="530674" cy="530674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zh-CN" altLang="en-US" sz="1867">
                <a:solidFill>
                  <a:prstClr val="white"/>
                </a:solidFill>
                <a:latin typeface="等线"/>
                <a:ea typeface="微软雅黑"/>
              </a:endParaRPr>
            </a:p>
          </p:txBody>
        </p:sp>
        <p:sp>
          <p:nvSpPr>
            <p:cNvPr id="11" name="文本框 5"/>
            <p:cNvSpPr txBox="1"/>
            <p:nvPr/>
          </p:nvSpPr>
          <p:spPr>
            <a:xfrm>
              <a:off x="1406541" y="1210867"/>
              <a:ext cx="138548" cy="4385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7">
                <a:defRPr/>
              </a:pPr>
              <a:endParaRPr lang="zh-CN" altLang="en-US" sz="3200" b="1">
                <a:solidFill>
                  <a:prstClr val="white"/>
                </a:solidFill>
                <a:latin typeface="等线"/>
                <a:ea typeface="微软雅黑"/>
              </a:endParaRPr>
            </a:p>
          </p:txBody>
        </p:sp>
      </p:grpSp>
      <p:sp>
        <p:nvSpPr>
          <p:cNvPr id="21" name="文本框 10"/>
          <p:cNvSpPr txBox="1"/>
          <p:nvPr/>
        </p:nvSpPr>
        <p:spPr>
          <a:xfrm>
            <a:off x="1741978" y="1760541"/>
            <a:ext cx="39709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>
              <a:defRPr/>
            </a:pPr>
            <a:r>
              <a:rPr lang="en-US" altLang="zh-CN" sz="3600" b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Mục tiêu bài học</a:t>
            </a:r>
            <a:endParaRPr lang="zh-CN" altLang="en-US" sz="3600" b="1">
              <a:solidFill>
                <a:prstClr val="black"/>
              </a:solidFill>
              <a:latin typeface="Tahoma" pitchFamily="34" charset="0"/>
              <a:ea typeface="微软雅黑"/>
              <a:cs typeface="Tahoma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170045" y="2872242"/>
            <a:ext cx="10686033" cy="1215664"/>
            <a:chOff x="1080665" y="3087336"/>
            <a:chExt cx="10686033" cy="1215664"/>
          </a:xfrm>
        </p:grpSpPr>
        <p:sp>
          <p:nvSpPr>
            <p:cNvPr id="6" name="圆角矩形 29"/>
            <p:cNvSpPr/>
            <p:nvPr/>
          </p:nvSpPr>
          <p:spPr>
            <a:xfrm>
              <a:off x="1080665" y="3087336"/>
              <a:ext cx="10686033" cy="1215664"/>
            </a:xfrm>
            <a:prstGeom prst="round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zh-CN" altLang="en-US" sz="2800">
                <a:solidFill>
                  <a:prstClr val="white"/>
                </a:solidFill>
                <a:latin typeface="等线"/>
                <a:ea typeface="微软雅黑"/>
              </a:endParaRPr>
            </a:p>
          </p:txBody>
        </p:sp>
        <p:grpSp>
          <p:nvGrpSpPr>
            <p:cNvPr id="12" name="组合 7"/>
            <p:cNvGrpSpPr/>
            <p:nvPr/>
          </p:nvGrpSpPr>
          <p:grpSpPr>
            <a:xfrm>
              <a:off x="1339945" y="3302602"/>
              <a:ext cx="707565" cy="707566"/>
              <a:chOff x="1294153" y="2026287"/>
              <a:chExt cx="530674" cy="530674"/>
            </a:xfrm>
          </p:grpSpPr>
          <p:sp>
            <p:nvSpPr>
              <p:cNvPr id="13" name="椭圆 33"/>
              <p:cNvSpPr/>
              <p:nvPr/>
            </p:nvSpPr>
            <p:spPr>
              <a:xfrm>
                <a:off x="1294153" y="2026287"/>
                <a:ext cx="530674" cy="530674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:endParaRPr lang="zh-CN" altLang="en-US" sz="2800">
                  <a:solidFill>
                    <a:prstClr val="white"/>
                  </a:solidFill>
                  <a:latin typeface="等线"/>
                  <a:ea typeface="微软雅黑"/>
                </a:endParaRPr>
              </a:p>
            </p:txBody>
          </p:sp>
          <p:sp>
            <p:nvSpPr>
              <p:cNvPr id="14" name="文本框 37"/>
              <p:cNvSpPr txBox="1"/>
              <p:nvPr/>
            </p:nvSpPr>
            <p:spPr>
              <a:xfrm>
                <a:off x="1366528" y="2088829"/>
                <a:ext cx="458299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>
                  <a:defRPr/>
                </a:pPr>
                <a:r>
                  <a:rPr lang="en-US" altLang="zh-CN" sz="3000" b="1">
                    <a:solidFill>
                      <a:prstClr val="white"/>
                    </a:solidFill>
                    <a:latin typeface="等线"/>
                    <a:ea typeface="微软雅黑"/>
                  </a:rPr>
                  <a:t>01</a:t>
                </a:r>
                <a:endParaRPr lang="zh-CN" altLang="en-US" sz="3000" b="1">
                  <a:solidFill>
                    <a:prstClr val="white"/>
                  </a:solidFill>
                  <a:latin typeface="等线"/>
                  <a:ea typeface="微软雅黑"/>
                </a:endParaRPr>
              </a:p>
            </p:txBody>
          </p:sp>
        </p:grpSp>
        <p:sp>
          <p:nvSpPr>
            <p:cNvPr id="22" name="文本框 45"/>
            <p:cNvSpPr txBox="1"/>
            <p:nvPr/>
          </p:nvSpPr>
          <p:spPr>
            <a:xfrm>
              <a:off x="2159993" y="3211752"/>
              <a:ext cx="883100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altLang="zh-CN" sz="280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Biết cách sao chép, thay đổi kích thước của chi tiết đã vẽ trên bức tranh</a:t>
              </a:r>
              <a:r>
                <a:rPr lang="en-US" altLang="zh-CN" sz="2800" smtClean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  <a:endParaRPr lang="zh-CN" altLang="en-US" sz="2800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170046" y="4472794"/>
            <a:ext cx="10686032" cy="1008530"/>
            <a:chOff x="1080665" y="4004372"/>
            <a:chExt cx="10686032" cy="1264254"/>
          </a:xfrm>
        </p:grpSpPr>
        <p:sp>
          <p:nvSpPr>
            <p:cNvPr id="7" name="圆角矩形 30"/>
            <p:cNvSpPr/>
            <p:nvPr/>
          </p:nvSpPr>
          <p:spPr>
            <a:xfrm>
              <a:off x="1080665" y="4004372"/>
              <a:ext cx="10686032" cy="1264254"/>
            </a:xfrm>
            <a:prstGeom prst="round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zh-CN" altLang="en-US" sz="2800">
                <a:solidFill>
                  <a:prstClr val="white"/>
                </a:solidFill>
                <a:latin typeface="等线"/>
                <a:ea typeface="微软雅黑"/>
              </a:endParaRPr>
            </a:p>
          </p:txBody>
        </p:sp>
        <p:grpSp>
          <p:nvGrpSpPr>
            <p:cNvPr id="15" name="组合 8"/>
            <p:cNvGrpSpPr/>
            <p:nvPr/>
          </p:nvGrpSpPr>
          <p:grpSpPr>
            <a:xfrm>
              <a:off x="1388196" y="4240154"/>
              <a:ext cx="707565" cy="897810"/>
              <a:chOff x="1330341" y="2577061"/>
              <a:chExt cx="530674" cy="673358"/>
            </a:xfrm>
          </p:grpSpPr>
          <p:sp>
            <p:nvSpPr>
              <p:cNvPr id="16" name="椭圆 34"/>
              <p:cNvSpPr/>
              <p:nvPr/>
            </p:nvSpPr>
            <p:spPr>
              <a:xfrm>
                <a:off x="1330341" y="2577061"/>
                <a:ext cx="530674" cy="673358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:endParaRPr lang="zh-CN" altLang="en-US" sz="2800">
                  <a:solidFill>
                    <a:prstClr val="white"/>
                  </a:solidFill>
                  <a:latin typeface="等线"/>
                  <a:ea typeface="微软雅黑"/>
                </a:endParaRPr>
              </a:p>
            </p:txBody>
          </p:sp>
          <p:sp>
            <p:nvSpPr>
              <p:cNvPr id="17" name="文本框 38"/>
              <p:cNvSpPr txBox="1"/>
              <p:nvPr/>
            </p:nvSpPr>
            <p:spPr>
              <a:xfrm>
                <a:off x="1376820" y="2661313"/>
                <a:ext cx="479938" cy="5208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>
                  <a:defRPr/>
                </a:pPr>
                <a:r>
                  <a:rPr lang="en-US" altLang="zh-CN" sz="3000" b="1">
                    <a:solidFill>
                      <a:prstClr val="white"/>
                    </a:solidFill>
                    <a:latin typeface="等线"/>
                    <a:ea typeface="微软雅黑"/>
                  </a:rPr>
                  <a:t>02</a:t>
                </a:r>
                <a:endParaRPr lang="zh-CN" altLang="en-US" sz="3000" b="1">
                  <a:solidFill>
                    <a:prstClr val="white"/>
                  </a:solidFill>
                  <a:latin typeface="等线"/>
                  <a:ea typeface="微软雅黑"/>
                </a:endParaRPr>
              </a:p>
            </p:txBody>
          </p:sp>
        </p:grpSp>
        <p:sp>
          <p:nvSpPr>
            <p:cNvPr id="23" name="文本框 46"/>
            <p:cNvSpPr txBox="1"/>
            <p:nvPr/>
          </p:nvSpPr>
          <p:spPr>
            <a:xfrm>
              <a:off x="2159992" y="4391071"/>
              <a:ext cx="9354673" cy="655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altLang="en-US" sz="280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Biết cách di chuyển chi tiết đã vẽ đến vị trí mới</a:t>
              </a:r>
              <a:r>
                <a:rPr lang="en-US" altLang="zh-CN" sz="2800" smtClean="0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rPr>
                <a:t>.</a:t>
              </a:r>
              <a:endParaRPr lang="zh-CN" altLang="en-US" sz="28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pic>
        <p:nvPicPr>
          <p:cNvPr id="25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5129" y="-126982"/>
            <a:ext cx="8342219" cy="1900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96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75114" y="157783"/>
            <a:ext cx="785343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kern="0">
                <a:ln w="11430"/>
                <a:gradFill>
                  <a:gsLst>
                    <a:gs pos="0">
                      <a:srgbClr val="ED7D31">
                        <a:tint val="70000"/>
                        <a:satMod val="245000"/>
                      </a:srgbClr>
                    </a:gs>
                    <a:gs pos="75000">
                      <a:srgbClr val="ED7D31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D7D31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A. </a:t>
            </a:r>
            <a:r>
              <a:rPr lang="en-US" sz="3600" b="1" kern="0" smtClean="0">
                <a:ln w="11430"/>
                <a:gradFill>
                  <a:gsLst>
                    <a:gs pos="0">
                      <a:srgbClr val="ED7D31">
                        <a:tint val="70000"/>
                        <a:satMod val="245000"/>
                      </a:srgbClr>
                    </a:gs>
                    <a:gs pos="75000">
                      <a:srgbClr val="ED7D31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D7D31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SAO CHÉP CHI TIẾT TRANH VẼ</a:t>
            </a:r>
            <a:endParaRPr lang="en-US" sz="3600" b="1" kern="0">
              <a:ln w="11430"/>
              <a:gradFill>
                <a:gsLst>
                  <a:gs pos="0">
                    <a:srgbClr val="ED7D31">
                      <a:tint val="70000"/>
                      <a:satMod val="245000"/>
                    </a:srgbClr>
                  </a:gs>
                  <a:gs pos="75000">
                    <a:srgbClr val="ED7D31">
                      <a:tint val="90000"/>
                      <a:shade val="60000"/>
                      <a:satMod val="240000"/>
                    </a:srgbClr>
                  </a:gs>
                  <a:gs pos="100000">
                    <a:srgbClr val="ED7D31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21555" y="1179195"/>
            <a:ext cx="88417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Công cụ </a:t>
            </a:r>
            <a:r>
              <a:rPr lang="en-US" sz="32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 </a:t>
            </a:r>
            <a:r>
              <a:rPr lang="en-US" sz="32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chép </a:t>
            </a:r>
            <a:r>
              <a:rPr lang="en-US" sz="32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dán chi tiết tranh vẽ: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7371" y="2003198"/>
            <a:ext cx="4375367" cy="2554288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3307763" y="2289843"/>
            <a:ext cx="1385047" cy="1614500"/>
            <a:chOff x="3711388" y="3321424"/>
            <a:chExt cx="1385047" cy="1021976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3711388" y="3334871"/>
              <a:ext cx="0" cy="100852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3711388" y="3321424"/>
              <a:ext cx="1385047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5096435" y="3334871"/>
              <a:ext cx="0" cy="100852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3711388" y="4343400"/>
              <a:ext cx="1385047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Rounded Rectangular Callout 11"/>
          <p:cNvSpPr/>
          <p:nvPr/>
        </p:nvSpPr>
        <p:spPr>
          <a:xfrm>
            <a:off x="343307" y="3508086"/>
            <a:ext cx="1881541" cy="1519089"/>
          </a:xfrm>
          <a:prstGeom prst="wedgeRoundRectCallout">
            <a:avLst>
              <a:gd name="adj1" fmla="val 108151"/>
              <a:gd name="adj2" fmla="val -65615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Công cụ </a:t>
            </a:r>
            <a:r>
              <a:rPr lang="en-US" sz="28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dán tranh vẽ</a:t>
            </a:r>
            <a:endParaRPr lang="en-US" sz="28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4816783" y="2707342"/>
            <a:ext cx="1961388" cy="800744"/>
            <a:chOff x="3711388" y="3321424"/>
            <a:chExt cx="1385047" cy="1021976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3711388" y="3334871"/>
              <a:ext cx="0" cy="100852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3711388" y="3321424"/>
              <a:ext cx="1385047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096435" y="3334871"/>
              <a:ext cx="0" cy="100852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3711388" y="4343400"/>
              <a:ext cx="1385047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Rounded Rectangular Callout 17"/>
          <p:cNvSpPr/>
          <p:nvPr/>
        </p:nvSpPr>
        <p:spPr>
          <a:xfrm>
            <a:off x="7518401" y="3655132"/>
            <a:ext cx="2846150" cy="1224996"/>
          </a:xfrm>
          <a:prstGeom prst="wedgeRoundRectCallout">
            <a:avLst>
              <a:gd name="adj1" fmla="val -74587"/>
              <a:gd name="adj2" fmla="val -68579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Công cụ </a:t>
            </a:r>
            <a:r>
              <a:rPr lang="en-US" sz="28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sao chép tranh vẽ</a:t>
            </a:r>
            <a:endParaRPr lang="en-US" sz="28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5111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962250" y="1431056"/>
            <a:ext cx="10679290" cy="955675"/>
            <a:chOff x="962251" y="1820149"/>
            <a:chExt cx="9166295" cy="955675"/>
          </a:xfrm>
        </p:grpSpPr>
        <p:sp>
          <p:nvSpPr>
            <p:cNvPr id="5" name="TextBox 4"/>
            <p:cNvSpPr txBox="1">
              <a:spLocks noChangeArrowheads="1"/>
            </p:cNvSpPr>
            <p:nvPr/>
          </p:nvSpPr>
          <p:spPr bwMode="auto">
            <a:xfrm>
              <a:off x="962251" y="1820149"/>
              <a:ext cx="9166295" cy="955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514350" indent="-5143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marL="0" indent="0" algn="just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Bước 1:</a:t>
              </a:r>
              <a:r>
                <a:rPr lang="en-US" altLang="en-US" sz="2800" b="1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Nháy chuột lên công cụ chọn        để chọn hình cần sao </a:t>
              </a:r>
              <a:r>
                <a:rPr lang="en-US" altLang="en-US" sz="280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chép.</a:t>
              </a:r>
              <a:endParaRPr lang="en-US" altLang="en-US" sz="28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8" name="Picture 1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3185" y="1864234"/>
              <a:ext cx="519112" cy="4143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5" name="Group 14"/>
          <p:cNvGrpSpPr/>
          <p:nvPr/>
        </p:nvGrpSpPr>
        <p:grpSpPr>
          <a:xfrm>
            <a:off x="943839" y="2033313"/>
            <a:ext cx="8115300" cy="523875"/>
            <a:chOff x="962251" y="2871789"/>
            <a:chExt cx="8115300" cy="523875"/>
          </a:xfrm>
        </p:grpSpPr>
        <p:sp>
          <p:nvSpPr>
            <p:cNvPr id="4" name="TextBox 3"/>
            <p:cNvSpPr txBox="1">
              <a:spLocks noChangeArrowheads="1"/>
            </p:cNvSpPr>
            <p:nvPr/>
          </p:nvSpPr>
          <p:spPr bwMode="auto">
            <a:xfrm>
              <a:off x="962251" y="2871789"/>
              <a:ext cx="81153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514350" indent="-5143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just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Bước 2:</a:t>
              </a:r>
              <a:r>
                <a:rPr lang="en-US" altLang="en-US" sz="2800" b="1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Nháy chọn Copy                 để sao </a:t>
              </a:r>
              <a:r>
                <a:rPr lang="en-US" altLang="en-US" sz="280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chép.</a:t>
              </a:r>
              <a:endParaRPr lang="en-US" altLang="en-US" sz="28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9" name="Picture 1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0445" y="2894784"/>
              <a:ext cx="1038225" cy="4794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6" name="Group 15"/>
          <p:cNvGrpSpPr/>
          <p:nvPr/>
        </p:nvGrpSpPr>
        <p:grpSpPr>
          <a:xfrm>
            <a:off x="936873" y="2703340"/>
            <a:ext cx="8458200" cy="1262279"/>
            <a:chOff x="894011" y="3381273"/>
            <a:chExt cx="8458200" cy="1262279"/>
          </a:xfrm>
        </p:grpSpPr>
        <p:sp>
          <p:nvSpPr>
            <p:cNvPr id="7" name="Text Box 17"/>
            <p:cNvSpPr txBox="1">
              <a:spLocks noChangeArrowheads="1"/>
            </p:cNvSpPr>
            <p:nvPr/>
          </p:nvSpPr>
          <p:spPr bwMode="auto">
            <a:xfrm>
              <a:off x="894011" y="3413239"/>
              <a:ext cx="8458200" cy="12303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3200" b="1">
                  <a:latin typeface="Times New Roman" panose="02020603050405020304" pitchFamily="18" charset="0"/>
                </a:rPr>
                <a:t>Bước 3:</a:t>
              </a:r>
              <a:r>
                <a:rPr lang="en-US" altLang="en-US">
                  <a:solidFill>
                    <a:prstClr val="black"/>
                  </a:solidFill>
                </a:rPr>
                <a:t> </a:t>
              </a:r>
              <a:r>
                <a:rPr lang="en-US" altLang="en-US" sz="2800">
                  <a:solidFill>
                    <a:prstClr val="black"/>
                  </a:solidFill>
                  <a:latin typeface="Times New Roman" panose="02020603050405020304" pitchFamily="18" charset="0"/>
                </a:rPr>
                <a:t>Chọn Paste            để dán hình vào trang vẽ</a:t>
              </a:r>
            </a:p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</a:pPr>
              <a:endParaRPr lang="en-US" altLang="en-US" sz="2800" b="1">
                <a:solidFill>
                  <a:prstClr val="black"/>
                </a:solidFill>
                <a:latin typeface="Times New Roman" panose="02020603050405020304" pitchFamily="18" charset="0"/>
              </a:endParaRPr>
            </a:p>
          </p:txBody>
        </p:sp>
        <p:pic>
          <p:nvPicPr>
            <p:cNvPr id="10" name="Picture 1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3770" y="3381273"/>
              <a:ext cx="860424" cy="1058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962249" y="3687759"/>
            <a:ext cx="1005409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latin typeface="Times New Roman" panose="02020603050405020304" pitchFamily="18" charset="0"/>
              </a:rPr>
              <a:t>Bước 4</a:t>
            </a:r>
            <a:r>
              <a:rPr lang="en-US" altLang="en-US" sz="2400">
                <a:solidFill>
                  <a:prstClr val="black"/>
                </a:solidFill>
              </a:rPr>
              <a:t>: </a:t>
            </a:r>
            <a:r>
              <a:rPr lang="en-US" altLang="en-US" sz="28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 con trỏ chuột vào vị trí bất kì trong </a:t>
            </a:r>
            <a:r>
              <a:rPr lang="en-US" altLang="en-US" sz="28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 nét </a:t>
            </a:r>
            <a:r>
              <a:rPr lang="en-US" altLang="en-US" sz="28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đứt xung quanh hình vừa chọn, kéo thả chuột </a:t>
            </a:r>
            <a:r>
              <a:rPr lang="en-US" altLang="en-US" sz="28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</a:t>
            </a:r>
            <a:r>
              <a:rPr lang="en-US" altLang="en-US" sz="28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 chuyển hình đến vị trí </a:t>
            </a:r>
            <a:r>
              <a:rPr lang="en-US" altLang="en-US" sz="28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mới. </a:t>
            </a:r>
            <a:endParaRPr lang="en-US" altLang="en-US" sz="2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21554" y="911017"/>
            <a:ext cx="88417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Các bước thực hiện: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275114" y="157783"/>
            <a:ext cx="785343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kern="0">
                <a:ln w="11430"/>
                <a:gradFill>
                  <a:gsLst>
                    <a:gs pos="0">
                      <a:srgbClr val="ED7D31">
                        <a:tint val="70000"/>
                        <a:satMod val="245000"/>
                      </a:srgbClr>
                    </a:gs>
                    <a:gs pos="75000">
                      <a:srgbClr val="ED7D31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D7D31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A. </a:t>
            </a:r>
            <a:r>
              <a:rPr lang="en-US" sz="3600" b="1" kern="0" smtClean="0">
                <a:ln w="11430"/>
                <a:gradFill>
                  <a:gsLst>
                    <a:gs pos="0">
                      <a:srgbClr val="ED7D31">
                        <a:tint val="70000"/>
                        <a:satMod val="245000"/>
                      </a:srgbClr>
                    </a:gs>
                    <a:gs pos="75000">
                      <a:srgbClr val="ED7D31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D7D31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SAO CHÉP CHI TIẾT TRANH VẼ</a:t>
            </a:r>
            <a:endParaRPr lang="en-US" sz="3600" b="1" kern="0">
              <a:ln w="11430"/>
              <a:gradFill>
                <a:gsLst>
                  <a:gs pos="0">
                    <a:srgbClr val="ED7D31">
                      <a:tint val="70000"/>
                      <a:satMod val="245000"/>
                    </a:srgbClr>
                  </a:gs>
                  <a:gs pos="75000">
                    <a:srgbClr val="ED7D31">
                      <a:tint val="90000"/>
                      <a:shade val="60000"/>
                      <a:satMod val="240000"/>
                    </a:srgbClr>
                  </a:gs>
                  <a:gs pos="100000">
                    <a:srgbClr val="ED7D31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962249" y="4688679"/>
            <a:ext cx="10531058" cy="1815882"/>
            <a:chOff x="962249" y="4688679"/>
            <a:chExt cx="10531058" cy="1815882"/>
          </a:xfrm>
        </p:grpSpPr>
        <p:sp>
          <p:nvSpPr>
            <p:cNvPr id="18" name="TextBox 11"/>
            <p:cNvSpPr txBox="1">
              <a:spLocks noChangeArrowheads="1"/>
            </p:cNvSpPr>
            <p:nvPr/>
          </p:nvSpPr>
          <p:spPr bwMode="auto">
            <a:xfrm>
              <a:off x="962249" y="4688679"/>
              <a:ext cx="10531058" cy="18158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just"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2800" b="1">
                  <a:latin typeface="Times New Roman" panose="02020603050405020304" pitchFamily="18" charset="0"/>
                  <a:cs typeface="Arial" panose="020B0604020202020204" pitchFamily="34" charset="0"/>
                </a:rPr>
                <a:t>Bước 5:</a:t>
              </a:r>
              <a:r>
                <a:rPr lang="en-US" altLang="en-US" sz="2800">
                  <a:latin typeface="Times New Roman" panose="02020603050405020304" pitchFamily="18" charset="0"/>
                  <a:cs typeface="Arial" panose="020B0604020202020204" pitchFamily="34" charset="0"/>
                </a:rPr>
                <a:t> Đưa con trỏ chuột vào góc bất kì trên nét đứt bao quanh </a:t>
              </a:r>
              <a:r>
                <a:rPr lang="en-US" altLang="en-US" sz="2800" smtClean="0">
                  <a:latin typeface="Times New Roman" panose="02020603050405020304" pitchFamily="18" charset="0"/>
                  <a:cs typeface="Arial" panose="020B0604020202020204" pitchFamily="34" charset="0"/>
                </a:rPr>
                <a:t>hình đã chọn, </a:t>
              </a:r>
              <a:r>
                <a:rPr lang="en-US" altLang="en-US" sz="2800">
                  <a:latin typeface="Times New Roman" panose="02020603050405020304" pitchFamily="18" charset="0"/>
                  <a:cs typeface="Arial" panose="020B0604020202020204" pitchFamily="34" charset="0"/>
                </a:rPr>
                <a:t>con trỏ chuột sẽ chuyển sang hình      </a:t>
              </a:r>
              <a:r>
                <a:rPr lang="en-US" altLang="en-US" sz="2800" smtClean="0">
                  <a:latin typeface="Times New Roman" panose="02020603050405020304" pitchFamily="18" charset="0"/>
                  <a:cs typeface="Arial" panose="020B0604020202020204" pitchFamily="34" charset="0"/>
                </a:rPr>
                <a:t>hoặc      . </a:t>
              </a:r>
              <a:r>
                <a:rPr lang="en-US" altLang="en-US" sz="2800">
                  <a:latin typeface="Times New Roman" panose="02020603050405020304" pitchFamily="18" charset="0"/>
                  <a:cs typeface="Arial" panose="020B0604020202020204" pitchFamily="34" charset="0"/>
                </a:rPr>
                <a:t>Nhấn giữ nút trái chuột và kéo để thu nhỏ </a:t>
              </a:r>
              <a:r>
                <a:rPr lang="en-US" altLang="en-US" sz="2800" smtClean="0">
                  <a:latin typeface="Times New Roman" panose="02020603050405020304" pitchFamily="18" charset="0"/>
                  <a:cs typeface="Arial" panose="020B0604020202020204" pitchFamily="34" charset="0"/>
                </a:rPr>
                <a:t>hình, </a:t>
              </a:r>
              <a:r>
                <a:rPr lang="en-US" altLang="en-US" sz="2800">
                  <a:latin typeface="Times New Roman" panose="02020603050405020304" pitchFamily="18" charset="0"/>
                  <a:cs typeface="Arial" panose="020B0604020202020204" pitchFamily="34" charset="0"/>
                </a:rPr>
                <a:t>sau đó thả nút chuột để kết thúc thao tác. </a:t>
              </a:r>
            </a:p>
          </p:txBody>
        </p:sp>
        <p:sp>
          <p:nvSpPr>
            <p:cNvPr id="2" name="Up-Down Arrow 1"/>
            <p:cNvSpPr/>
            <p:nvPr/>
          </p:nvSpPr>
          <p:spPr>
            <a:xfrm rot="2792987">
              <a:off x="7537121" y="5108648"/>
              <a:ext cx="210274" cy="553803"/>
            </a:xfrm>
            <a:prstGeom prst="upDownArrow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Up-Down Arrow 20"/>
            <p:cNvSpPr/>
            <p:nvPr/>
          </p:nvSpPr>
          <p:spPr>
            <a:xfrm rot="19213846">
              <a:off x="8837536" y="5102737"/>
              <a:ext cx="186379" cy="537381"/>
            </a:xfrm>
            <a:prstGeom prst="upDownArrow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51024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75114" y="157783"/>
            <a:ext cx="785343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kern="0">
                <a:ln w="11430"/>
                <a:gradFill>
                  <a:gsLst>
                    <a:gs pos="0">
                      <a:srgbClr val="ED7D31">
                        <a:tint val="70000"/>
                        <a:satMod val="245000"/>
                      </a:srgbClr>
                    </a:gs>
                    <a:gs pos="75000">
                      <a:srgbClr val="ED7D31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D7D31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A. </a:t>
            </a:r>
            <a:r>
              <a:rPr lang="en-US" sz="3600" b="1" kern="0" smtClean="0">
                <a:ln w="11430"/>
                <a:gradFill>
                  <a:gsLst>
                    <a:gs pos="0">
                      <a:srgbClr val="ED7D31">
                        <a:tint val="70000"/>
                        <a:satMod val="245000"/>
                      </a:srgbClr>
                    </a:gs>
                    <a:gs pos="75000">
                      <a:srgbClr val="ED7D31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D7D31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SAO CHÉP CHI TIẾT TRANH VẼ</a:t>
            </a:r>
            <a:endParaRPr lang="en-US" sz="3600" b="1" kern="0">
              <a:ln w="11430"/>
              <a:gradFill>
                <a:gsLst>
                  <a:gs pos="0">
                    <a:srgbClr val="ED7D31">
                      <a:tint val="70000"/>
                      <a:satMod val="245000"/>
                    </a:srgbClr>
                  </a:gs>
                  <a:gs pos="75000">
                    <a:srgbClr val="ED7D31">
                      <a:tint val="90000"/>
                      <a:shade val="60000"/>
                      <a:satMod val="240000"/>
                    </a:srgbClr>
                  </a:gs>
                  <a:gs pos="100000">
                    <a:srgbClr val="ED7D31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71429" y="1179194"/>
            <a:ext cx="88417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Thực hành: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71429" y="1875477"/>
            <a:ext cx="10189030" cy="115522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alt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1 – SGK 49</a:t>
            </a:r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zh-CN" sz="2800" smtClean="0">
                <a:latin typeface="Times New Roman" panose="02020603050405020304" pitchFamily="18" charset="0"/>
                <a:ea typeface="SimSun" panose="02010600030101010101" pitchFamily="2" charset="-122"/>
              </a:rPr>
              <a:t>Em vẽ </a:t>
            </a:r>
            <a:r>
              <a:rPr lang="en-US" sz="2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chiếc thuyền như hình dưới và lưu bài vẽ  có tên là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thuyen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4205" y="2416757"/>
            <a:ext cx="4664250" cy="3703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3182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6499" y="2684045"/>
            <a:ext cx="6478842" cy="3614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75114" y="157783"/>
            <a:ext cx="785343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kern="0">
                <a:ln w="11430"/>
                <a:gradFill>
                  <a:gsLst>
                    <a:gs pos="0">
                      <a:srgbClr val="ED7D31">
                        <a:tint val="70000"/>
                        <a:satMod val="245000"/>
                      </a:srgbClr>
                    </a:gs>
                    <a:gs pos="75000">
                      <a:srgbClr val="ED7D31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D7D31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A. </a:t>
            </a:r>
            <a:r>
              <a:rPr lang="en-US" sz="3600" b="1" kern="0" smtClean="0">
                <a:ln w="11430"/>
                <a:gradFill>
                  <a:gsLst>
                    <a:gs pos="0">
                      <a:srgbClr val="ED7D31">
                        <a:tint val="70000"/>
                        <a:satMod val="245000"/>
                      </a:srgbClr>
                    </a:gs>
                    <a:gs pos="75000">
                      <a:srgbClr val="ED7D31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D7D31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SAO CHÉP CHI TIẾT TRANH VẼ</a:t>
            </a:r>
            <a:endParaRPr lang="en-US" sz="3600" b="1" kern="0">
              <a:ln w="11430"/>
              <a:gradFill>
                <a:gsLst>
                  <a:gs pos="0">
                    <a:srgbClr val="ED7D31">
                      <a:tint val="70000"/>
                      <a:satMod val="245000"/>
                    </a:srgbClr>
                  </a:gs>
                  <a:gs pos="75000">
                    <a:srgbClr val="ED7D31">
                      <a:tint val="90000"/>
                      <a:shade val="60000"/>
                      <a:satMod val="240000"/>
                    </a:srgbClr>
                  </a:gs>
                  <a:gs pos="100000">
                    <a:srgbClr val="ED7D31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21555" y="1056363"/>
            <a:ext cx="88417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Thực hành: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14398" y="1618414"/>
            <a:ext cx="10904561" cy="175599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alt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2 – SGK 49</a:t>
            </a:r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zh-CN" sz="2800" smtClean="0">
                <a:latin typeface="Times New Roman" panose="02020603050405020304" pitchFamily="18" charset="0"/>
                <a:ea typeface="SimSun" panose="02010600030101010101" pitchFamily="2" charset="-122"/>
              </a:rPr>
              <a:t>Em hãy mở file </a:t>
            </a:r>
            <a:r>
              <a:rPr lang="en-US" altLang="zh-CN" sz="2800" b="1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thuyen</a:t>
            </a:r>
            <a:r>
              <a:rPr lang="en-US" altLang="zh-CN" sz="2800" smtClean="0">
                <a:latin typeface="Times New Roman" panose="02020603050405020304" pitchFamily="18" charset="0"/>
                <a:ea typeface="SimSun" panose="02010600030101010101" pitchFamily="2" charset="-122"/>
              </a:rPr>
              <a:t> đã lưu ở bài 1, sau đó thực hiện sao chép chiếc thuyền đó để được 2 chiếc </a:t>
            </a:r>
            <a:r>
              <a:rPr lang="en-US" altLang="zh-CN" sz="2800" smtClean="0">
                <a:latin typeface="Times New Roman" panose="02020603050405020304" pitchFamily="18" charset="0"/>
                <a:ea typeface="SimSun" panose="02010600030101010101" pitchFamily="2" charset="-122"/>
              </a:rPr>
              <a:t>thuyền có kích thước khác nhau như hình dưới đây.</a:t>
            </a:r>
            <a:endParaRPr lang="en-US" sz="2800" b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8098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835</Words>
  <Application>Microsoft Office PowerPoint</Application>
  <PresentationFormat>Custom</PresentationFormat>
  <Paragraphs>73</Paragraphs>
  <Slides>17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EM CẦN GHI NHỚ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EM CẦN GHI NHỚ</vt:lpstr>
    </vt:vector>
  </TitlesOfParts>
  <Company>Windows 10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MTC</cp:lastModifiedBy>
  <cp:revision>19</cp:revision>
  <dcterms:created xsi:type="dcterms:W3CDTF">2021-11-17T08:08:01Z</dcterms:created>
  <dcterms:modified xsi:type="dcterms:W3CDTF">2021-11-17T17:00:42Z</dcterms:modified>
</cp:coreProperties>
</file>