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6" r:id="rId4"/>
    <p:sldMasterId id="2147483699" r:id="rId5"/>
    <p:sldMasterId id="2147483713" r:id="rId6"/>
  </p:sldMasterIdLst>
  <p:notesMasterIdLst>
    <p:notesMasterId r:id="rId28"/>
  </p:notesMasterIdLst>
  <p:sldIdLst>
    <p:sldId id="257" r:id="rId7"/>
    <p:sldId id="258" r:id="rId8"/>
    <p:sldId id="259" r:id="rId9"/>
    <p:sldId id="260" r:id="rId10"/>
    <p:sldId id="262" r:id="rId11"/>
    <p:sldId id="263" r:id="rId12"/>
    <p:sldId id="261" r:id="rId13"/>
    <p:sldId id="264" r:id="rId14"/>
    <p:sldId id="265" r:id="rId15"/>
    <p:sldId id="266" r:id="rId16"/>
    <p:sldId id="279" r:id="rId17"/>
    <p:sldId id="267" r:id="rId18"/>
    <p:sldId id="268" r:id="rId19"/>
    <p:sldId id="278" r:id="rId20"/>
    <p:sldId id="270" r:id="rId21"/>
    <p:sldId id="271" r:id="rId22"/>
    <p:sldId id="272" r:id="rId23"/>
    <p:sldId id="273" r:id="rId24"/>
    <p:sldId id="275" r:id="rId25"/>
    <p:sldId id="277" r:id="rId26"/>
    <p:sldId id="27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F25F8-42D5-41C4-B726-2A31E94D347B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A7357-EFEB-48A1-90CF-0CAB022B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74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9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53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2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2021/11/13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5833941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768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2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94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85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541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035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7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3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42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83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0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11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31387"/>
      </p:ext>
    </p:extLst>
  </p:cSld>
  <p:clrMapOvr>
    <a:masterClrMapping/>
  </p:clrMapOvr>
  <p:transition spd="slow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45AA450-E61D-4E43-93C1-3CE33890932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8103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9DB196A-B0BB-4DB4-93B9-261B5A88EE5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95392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4C1346C-ADE0-4FDA-AFEF-D028399173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9851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5CE7F3-2CDA-4138-A82C-FC21C3467E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684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8D9102D-505D-428F-9CA9-9C865FC587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104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0993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A7B0A2-EB7D-4708-90EC-047E154918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12001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8E65F8F-462B-46C4-80D0-4764137AA13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01244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4020C3-41BB-44EE-9A0F-B19C6539EB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076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E6B16AE-76C1-4048-B1C6-EB1910065D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058465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25E3B77-179C-4232-BEEB-939848050D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020580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DD02CF5-F054-48EF-AE5A-0B1DCAE0FE5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63734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62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32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77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0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734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49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9721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93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011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5459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74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1955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40294"/>
      </p:ext>
    </p:extLst>
  </p:cSld>
  <p:clrMapOvr>
    <a:masterClrMapping/>
  </p:clrMapOvr>
  <p:transition spd="slow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2356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63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40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10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795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385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051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7696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9554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590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814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5813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 panose="020B0604020202020204" charset="-122"/>
              </a:rPr>
              <a:pPr>
                <a:defRPr/>
              </a:pPr>
              <a:t>2021/11/13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  <a:ea typeface="等线" panose="020B0604020202020204" charset="-122"/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ea typeface="等线" panose="020B0604020202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2143232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132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defTabSz="457200">
              <a:defRPr/>
            </a:pPr>
            <a:fld id="{846CE7D5-CF57-46EF-B807-FDD0502418D4}" type="datetimeFigureOut">
              <a:rPr lang="en-US" sz="1000" smtClean="0">
                <a:solidFill>
                  <a:prstClr val="black"/>
                </a:solidFill>
                <a:latin typeface="Trebuchet MS"/>
              </a:rPr>
              <a:pPr algn="r" defTabSz="457200">
                <a:defRPr/>
              </a:pPr>
              <a:t>11/13/2021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 defTabSz="457200">
              <a:defRPr/>
            </a:pPr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30EA680-D336-4FF7-8B7A-9848BB0A1C32}" type="slidenum">
              <a:rPr lang="en-US" sz="1000" smtClean="0">
                <a:solidFill>
                  <a:prstClr val="black"/>
                </a:solidFill>
                <a:latin typeface="Trebuchet MS"/>
              </a:rPr>
              <a:pPr defTabSz="457200">
                <a:defRPr/>
              </a:pPr>
              <a:t>‹#›</a:t>
            </a:fld>
            <a:endParaRPr lang="en-US" sz="1000">
              <a:solidFill>
                <a:prstClr val="black"/>
              </a:solidFill>
              <a:latin typeface="Trebuchet MS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828800"/>
            <a:ext cx="10515600" cy="3886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2861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255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513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165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094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315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47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747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5512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1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7650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831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45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2021/11/13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728633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3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ACD5-732A-42A6-8103-646CC77752B8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8F88-3D0C-4B81-8BF3-91AF72D93E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6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400">
                <a:solidFill>
                  <a:srgbClr val="000000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383BA-7E87-4456-A162-EE078D194C33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50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43082-495A-4423-B039-B1D991BA0F8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065A0-CE78-45CE-99F3-953A8D16F59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11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9424C-07BD-4F37-B39C-5C82F0CE678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4BFB3-03B4-4D94-8C6F-CCB60B9F0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8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3ACD5-732A-42A6-8103-646CC77752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8F88-3D0C-4B81-8BF3-91AF72D93E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2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1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30541" y="236966"/>
            <a:ext cx="10296152" cy="318042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en-US" sz="6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>
              <a:lnSpc>
                <a:spcPct val="130000"/>
              </a:lnSpc>
            </a:pPr>
            <a:r>
              <a:rPr lang="en-US" sz="6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61298" y="2798961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11</a:t>
            </a:r>
          </a:p>
        </p:txBody>
      </p:sp>
    </p:spTree>
    <p:extLst>
      <p:ext uri="{BB962C8B-B14F-4D97-AF65-F5344CB8AC3E}">
        <p14:creationId xmlns:p14="http://schemas.microsoft.com/office/powerpoint/2010/main" val="616977043"/>
      </p:ext>
    </p:extLst>
  </p:cSld>
  <p:clrMapOvr>
    <a:masterClrMapping/>
  </p:clrMapOvr>
  <p:transition spd="slow">
    <p:randomBar dir="vert"/>
  </p:transition>
  <p:extLst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570263" y="1524912"/>
            <a:ext cx="99795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Bài 3– SGK 48: </a:t>
            </a: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Em hãy </a:t>
            </a:r>
            <a:r>
              <a:rPr lang="nl-NL">
                <a:effectLst/>
                <a:latin typeface="Times New Roman" pitchFamily="18" charset="0"/>
                <a:cs typeface="Times New Roman" pitchFamily="18" charset="0"/>
              </a:rPr>
              <a:t>vẽ chiếc điện thoại như hình bên, lưu bài vẽ vào thư mục trên máy tính có tên </a:t>
            </a:r>
            <a:r>
              <a:rPr lang="nl-NL" b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dienthoai</a:t>
            </a:r>
            <a:r>
              <a:rPr lang="nl-NL"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0719935" y="5280026"/>
            <a:ext cx="1733550" cy="1311275"/>
            <a:chOff x="432" y="1536"/>
            <a:chExt cx="796" cy="792"/>
          </a:xfrm>
        </p:grpSpPr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9" name="Picture 13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4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5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6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48205" y="940137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43" y="2602130"/>
            <a:ext cx="2631232" cy="4199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0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687474" y="1492250"/>
            <a:ext cx="1088041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 – SGK 48: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Mở bài vẽ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dienthoai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xóa bỏ một vài chi tiết và vẽ thêm các chi tiết khác để được chiếc điện thoại như hình bên. Lưu lại bài vẽ trong thư mục của em.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36243" y="6139190"/>
            <a:ext cx="31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647543" y="6139190"/>
            <a:ext cx="3127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Thực hành: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82" y="2978629"/>
            <a:ext cx="5457825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0" y="4503557"/>
            <a:ext cx="609600" cy="1588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253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855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488" y="943412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8722" y="2720127"/>
            <a:ext cx="840560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58738" algn="l"/>
              </a:tabLst>
            </a:pPr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Em sử dụng công cụ            để tẩy các chi tiết nhỏ trên bức tranh.</a:t>
            </a: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704" y="2812133"/>
            <a:ext cx="907846" cy="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67"/>
          <p:cNvSpPr txBox="1">
            <a:spLocks noChangeArrowheads="1"/>
          </p:cNvSpPr>
          <p:nvPr/>
        </p:nvSpPr>
        <p:spPr bwMode="auto">
          <a:xfrm>
            <a:off x="1786530" y="4482858"/>
            <a:ext cx="841219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- Để thay đổi kích thước của     , em chọn công cụ</a:t>
            </a:r>
          </a:p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>
                <a:latin typeface="Times New Roman" panose="02020603050405020304" pitchFamily="18" charset="0"/>
              </a:rPr>
              <a:t>rồi chọn kích thước trong nút lệnh      .  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33" y="4526631"/>
            <a:ext cx="416117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135" y="4431314"/>
            <a:ext cx="529604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47" y="5056654"/>
            <a:ext cx="47759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843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56894"/>
            <a:ext cx="11816986" cy="333257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8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48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TẨY, XÓA CHI TIẾT TRANH VẼ </a:t>
            </a:r>
            <a:r>
              <a:rPr lang="en-US" sz="48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2) </a:t>
            </a:r>
          </a:p>
          <a:p>
            <a:pPr algn="ctr">
              <a:lnSpc>
                <a:spcPct val="150000"/>
              </a:lnSpc>
            </a:pPr>
            <a:r>
              <a:rPr lang="en-US" sz="4800" b="1" i="1">
                <a:ln w="1905"/>
                <a:solidFill>
                  <a:prstClr val="black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47)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61968696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76681" y="1940095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719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tẩy để tẩy, xóa chi tiết tranh vẽ</a:t>
              </a: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49976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chọn hình vuông, chọn hình tự do để chọn chi tiết tranh muốn xóa 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90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Các công cụ: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09" y="2742916"/>
            <a:ext cx="42068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43" y="3848584"/>
            <a:ext cx="3359150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12" y="4991100"/>
            <a:ext cx="18510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023257" y="1596937"/>
            <a:ext cx="1066800" cy="838200"/>
            <a:chOff x="2590800" y="3200400"/>
            <a:chExt cx="1066800" cy="838200"/>
          </a:xfrm>
        </p:grpSpPr>
        <p:pic>
          <p:nvPicPr>
            <p:cNvPr id="18441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1" y="3276600"/>
              <a:ext cx="7667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ounded Rectangle 12"/>
            <p:cNvSpPr/>
            <p:nvPr/>
          </p:nvSpPr>
          <p:spPr>
            <a:xfrm>
              <a:off x="2590800" y="3200400"/>
              <a:ext cx="10668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3342" y="2612287"/>
            <a:ext cx="4564842" cy="1066800"/>
            <a:chOff x="2590800" y="4060371"/>
            <a:chExt cx="3124200" cy="1066800"/>
          </a:xfrm>
        </p:grpSpPr>
        <p:pic>
          <p:nvPicPr>
            <p:cNvPr id="1844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950" y="4060371"/>
              <a:ext cx="299085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ounded Rectangle 13"/>
            <p:cNvSpPr/>
            <p:nvPr/>
          </p:nvSpPr>
          <p:spPr>
            <a:xfrm>
              <a:off x="2590800" y="4114800"/>
              <a:ext cx="3124200" cy="9144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990599" y="3869587"/>
            <a:ext cx="4174525" cy="838200"/>
            <a:chOff x="2590800" y="5105400"/>
            <a:chExt cx="3124200" cy="838200"/>
          </a:xfrm>
        </p:grpSpPr>
        <p:pic>
          <p:nvPicPr>
            <p:cNvPr id="18442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8900" y="5195613"/>
              <a:ext cx="3048000" cy="641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ounded Rectangle 19"/>
            <p:cNvSpPr/>
            <p:nvPr/>
          </p:nvSpPr>
          <p:spPr>
            <a:xfrm>
              <a:off x="2590800" y="5105400"/>
              <a:ext cx="31242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90600" y="4928956"/>
            <a:ext cx="3048000" cy="838200"/>
            <a:chOff x="990600" y="4928956"/>
            <a:chExt cx="3048000" cy="838200"/>
          </a:xfrm>
        </p:grpSpPr>
        <p:sp>
          <p:nvSpPr>
            <p:cNvPr id="22" name="Rounded Rectangle 21"/>
            <p:cNvSpPr/>
            <p:nvPr/>
          </p:nvSpPr>
          <p:spPr>
            <a:xfrm>
              <a:off x="990600" y="4928956"/>
              <a:ext cx="3048000" cy="838200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Text Box 67"/>
            <p:cNvSpPr txBox="1">
              <a:spLocks noChangeArrowheads="1"/>
            </p:cNvSpPr>
            <p:nvPr/>
          </p:nvSpPr>
          <p:spPr bwMode="auto">
            <a:xfrm>
              <a:off x="1175658" y="5088500"/>
              <a:ext cx="220980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spcBef>
                  <a:spcPct val="50000"/>
                </a:spcBef>
                <a:defRPr/>
              </a:pPr>
              <a:r>
                <a:rPr lang="en-US" sz="2800">
                  <a:solidFill>
                    <a:srgbClr val="1D1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Phím: </a:t>
              </a:r>
              <a:r>
                <a:rPr lang="en-US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  <a:cs typeface="Arial" charset="0"/>
                </a:rPr>
                <a:t>Delete</a:t>
              </a:r>
              <a:endParaRPr lang="en-US" sz="28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CHI TIẾT TRANH VẼ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0557" y="1828800"/>
            <a:ext cx="3045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CC"/>
                </a:solidFill>
                <a:latin typeface="Time new roman"/>
              </a:rPr>
              <a:t>Công cụ Select</a:t>
            </a:r>
          </a:p>
        </p:txBody>
      </p:sp>
    </p:spTree>
    <p:extLst>
      <p:ext uri="{BB962C8B-B14F-4D97-AF65-F5344CB8AC3E}">
        <p14:creationId xmlns:p14="http://schemas.microsoft.com/office/powerpoint/2010/main" val="353941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5" y="1849474"/>
            <a:ext cx="9712119" cy="3620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145795" y="3158562"/>
            <a:ext cx="366108" cy="5077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4648200" y="5734642"/>
            <a:ext cx="3505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000">
                <a:solidFill>
                  <a:srgbClr val="1D1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Phím: </a:t>
            </a:r>
            <a:r>
              <a:rPr lang="en-US" sz="3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Delete</a:t>
            </a:r>
            <a:endParaRPr lang="en-US" sz="3000">
              <a:solidFill>
                <a:srgbClr val="1D1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6400800" y="3798598"/>
            <a:ext cx="832513" cy="192078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1. Các công cụ: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408217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/>
      <p:bldP spid="245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7"/>
          <p:cNvSpPr txBox="1">
            <a:spLocks noChangeArrowheads="1"/>
          </p:cNvSpPr>
          <p:nvPr/>
        </p:nvSpPr>
        <p:spPr bwMode="auto">
          <a:xfrm>
            <a:off x="680812" y="1798461"/>
            <a:ext cx="89884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1: Nháy chọn công cụ                                   trong        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2: Kéo thả chuột sao cho phần nét đứt        bao quanh vùng được chọn.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3: Nhấn phím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Delete</a:t>
            </a: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để xóa vùng đã chọn.</a:t>
            </a:r>
          </a:p>
        </p:txBody>
      </p:sp>
      <p:pic>
        <p:nvPicPr>
          <p:cNvPr id="2458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64" y="2683261"/>
            <a:ext cx="6508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3151123"/>
              </p:ext>
            </p:extLst>
          </p:nvPr>
        </p:nvGraphicFramePr>
        <p:xfrm>
          <a:off x="4771490" y="1903238"/>
          <a:ext cx="28606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1270065" imgH="228612" progId="Paint.Picture">
                  <p:embed/>
                </p:oleObj>
              </mc:Choice>
              <mc:Fallback>
                <p:oleObj r:id="rId4" imgW="1270065" imgH="22861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1490" y="1903238"/>
                        <a:ext cx="2860675" cy="59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479052"/>
              </p:ext>
            </p:extLst>
          </p:nvPr>
        </p:nvGraphicFramePr>
        <p:xfrm>
          <a:off x="8859839" y="1734056"/>
          <a:ext cx="5032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r:id="rId6" imgW="393859" imgH="635033" progId="Paint.Picture">
                  <p:embed/>
                </p:oleObj>
              </mc:Choice>
              <mc:Fallback>
                <p:oleObj r:id="rId6" imgW="393859" imgH="63503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9839" y="1734056"/>
                        <a:ext cx="5032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3995" y="1008900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2. Các bước thực hiện:</a:t>
            </a:r>
          </a:p>
        </p:txBody>
      </p:sp>
      <p:sp>
        <p:nvSpPr>
          <p:cNvPr id="9" name="Rectangle 8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344889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347970" y="2204670"/>
            <a:ext cx="7893985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290513" algn="just">
              <a:spcBef>
                <a:spcPct val="50000"/>
              </a:spcBef>
              <a:defRPr/>
            </a:pPr>
            <a:r>
              <a:rPr 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 1: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Mở bài vẽ </a:t>
            </a:r>
            <a:r>
              <a:rPr 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Ngoi Nha 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đã vẽ ở bài học trước.</a:t>
            </a:r>
          </a:p>
          <a:p>
            <a:pPr marL="514350" indent="-514350" algn="just">
              <a:spcBef>
                <a:spcPct val="50000"/>
              </a:spcBef>
              <a:buAutoNum type="alphaLcPeriod"/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Dùng công cụ         thực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hiện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xóa 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cửa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sổ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trong</a:t>
            </a:r>
            <a:r>
              <a:rPr 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ngôi</a:t>
            </a: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nhà.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b. Dùng công cụ          thực hiện </a:t>
            </a:r>
          </a:p>
          <a:p>
            <a:pPr>
              <a:spcBef>
                <a:spcPct val="50000"/>
              </a:spcBef>
              <a:defRPr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xóa chi tiết cái cây trong ngôi nhà.</a:t>
            </a:r>
          </a:p>
          <a:p>
            <a:pPr algn="just">
              <a:spcBef>
                <a:spcPct val="50000"/>
              </a:spcBef>
              <a:defRPr/>
            </a:pPr>
            <a:endParaRPr lang="en-US" sz="28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519" y="1301287"/>
            <a:ext cx="47783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3. Thực hành:</a:t>
            </a:r>
          </a:p>
        </p:txBody>
      </p:sp>
      <p:sp>
        <p:nvSpPr>
          <p:cNvPr id="7" name="Rectangle 6"/>
          <p:cNvSpPr/>
          <p:nvPr/>
        </p:nvSpPr>
        <p:spPr>
          <a:xfrm>
            <a:off x="2953183" y="157783"/>
            <a:ext cx="64972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XÓA CHI TIẾT TRANH VẼ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541" y="2721292"/>
            <a:ext cx="585954" cy="64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07" y="4082107"/>
            <a:ext cx="516336" cy="5710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r="8439"/>
          <a:stretch/>
        </p:blipFill>
        <p:spPr bwMode="auto">
          <a:xfrm>
            <a:off x="5905266" y="2842304"/>
            <a:ext cx="5695867" cy="35228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670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31" b="59375"/>
          <a:stretch>
            <a:fillRect/>
          </a:stretch>
        </p:blipFill>
        <p:spPr bwMode="auto">
          <a:xfrm>
            <a:off x="1685583" y="2709259"/>
            <a:ext cx="3115017" cy="354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745" b="58333"/>
          <a:stretch>
            <a:fillRect/>
          </a:stretch>
        </p:blipFill>
        <p:spPr bwMode="auto">
          <a:xfrm>
            <a:off x="5638800" y="2698373"/>
            <a:ext cx="3810000" cy="377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2817698" y="5065486"/>
            <a:ext cx="1855902" cy="33382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19"/>
          <p:cNvSpPr/>
          <p:nvPr/>
        </p:nvSpPr>
        <p:spPr>
          <a:xfrm>
            <a:off x="7053375" y="5612946"/>
            <a:ext cx="2119654" cy="36694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9"/>
          <p:cNvSpPr txBox="1">
            <a:spLocks noChangeArrowheads="1"/>
          </p:cNvSpPr>
          <p:nvPr/>
        </p:nvSpPr>
        <p:spPr bwMode="auto">
          <a:xfrm>
            <a:off x="1374017" y="1139599"/>
            <a:ext cx="965562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Tìm hiểu chức năng của công cụ</a:t>
            </a:r>
          </a:p>
          <a:p>
            <a:pPr algn="just" eaLnBrk="1" hangingPunct="1">
              <a:lnSpc>
                <a:spcPct val="150000"/>
              </a:lnSpc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và công cụ            trong      </a:t>
            </a:r>
            <a:endParaRPr lang="en-US" altLang="en-US" sz="3200">
              <a:solidFill>
                <a:srgbClr val="9F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349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579" y="1693988"/>
            <a:ext cx="538163" cy="715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2" name="Picture 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4" t="33125" r="85089" b="64207"/>
          <a:stretch/>
        </p:blipFill>
        <p:spPr bwMode="auto">
          <a:xfrm>
            <a:off x="5906943" y="1838730"/>
            <a:ext cx="1146432" cy="41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3" name="Picture 1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9" t="27083" r="85457" b="69792"/>
          <a:stretch/>
        </p:blipFill>
        <p:spPr bwMode="auto">
          <a:xfrm>
            <a:off x="2320207" y="1843123"/>
            <a:ext cx="1637534" cy="46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23683" y="157783"/>
            <a:ext cx="89562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</p:spTree>
    <p:extLst>
      <p:ext uri="{BB962C8B-B14F-4D97-AF65-F5344CB8AC3E}">
        <p14:creationId xmlns:p14="http://schemas.microsoft.com/office/powerpoint/2010/main" val="43357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3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5" y="177341"/>
            <a:ext cx="1057275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  <a:endParaRPr lang="en-US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5"/>
            <a:ext cx="100584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7"/>
            <a:ext cx="104648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dừng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phải trả lời câu hỏi.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5"/>
            <a:ext cx="10668000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Nhấn nút “</a:t>
            </a:r>
            <a:r>
              <a:rPr lang="en-US" altLang="en-US" sz="3733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 tục</a:t>
            </a:r>
            <a:r>
              <a:rPr lang="en-US" altLang="en-US" sz="3733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khi đã tìm được câu trả lời.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4" y="4893737"/>
            <a:ext cx="11780962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733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733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78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8A2E27-12A6-4C30-A9A0-CB901BB8D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2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3270" y="350295"/>
            <a:ext cx="5660788" cy="999065"/>
          </a:xfrm>
          <a:solidFill>
            <a:srgbClr val="FFFF99"/>
          </a:solidFill>
          <a:ln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8540" y="2488345"/>
            <a:ext cx="10812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58738" algn="l"/>
              </a:tabLst>
            </a:pPr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công cụ           để tẩy các chi tiết nhỏ trên bức tranh.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464" y="2488346"/>
            <a:ext cx="932756" cy="620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988540" y="3568969"/>
            <a:ext cx="103302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công cụ           hoặc           để chọn các chi tiết lớn trên bức tranh. </a:t>
            </a:r>
            <a:endParaRPr lang="en-GB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0582" y="3518638"/>
            <a:ext cx="990725" cy="6757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028" y="3481568"/>
            <a:ext cx="821305" cy="66428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1106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2448952" y="3110960"/>
            <a:ext cx="7913384" cy="2339102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7200" b="1" err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các em</a:t>
            </a:r>
          </a:p>
          <a:p>
            <a:pPr algn="ctr"/>
            <a:r>
              <a:rPr lang="en-US" sz="7200" b="1">
                <a:ln w="1905"/>
                <a:gradFill>
                  <a:gsLst>
                    <a:gs pos="0">
                      <a:srgbClr val="70AD47">
                        <a:shade val="20000"/>
                        <a:satMod val="200000"/>
                      </a:srgbClr>
                    </a:gs>
                    <a:gs pos="78000">
                      <a:srgbClr val="70AD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70AD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 theo dõi bài học!</a:t>
            </a:r>
          </a:p>
        </p:txBody>
      </p:sp>
    </p:spTree>
    <p:extLst>
      <p:ext uri="{BB962C8B-B14F-4D97-AF65-F5344CB8AC3E}">
        <p14:creationId xmlns:p14="http://schemas.microsoft.com/office/powerpoint/2010/main" val="343608947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949" y="1819667"/>
            <a:ext cx="11816986" cy="215443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en-US" sz="4400" b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CHỦ ĐỀ 2: EM TẬP VẼ</a:t>
            </a:r>
            <a:endParaRPr lang="en-US" sz="4400" b="1" i="1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400" b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4: TẨY, XÓA CHI TIẾT TRANH VẼ </a:t>
            </a:r>
            <a:r>
              <a:rPr lang="en-US" sz="4400" b="1" i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(Tiết 1) </a:t>
            </a:r>
          </a:p>
          <a:p>
            <a:pPr algn="ctr"/>
            <a:r>
              <a:rPr lang="en-US" sz="4400" b="1" i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(SGK Trang 47)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6" cy="301814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04261383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822995" y="1691487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883715" y="174902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741978" y="1760541"/>
            <a:ext cx="3970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6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6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70045" y="2872242"/>
            <a:ext cx="10686033" cy="795867"/>
            <a:chOff x="1080665" y="3087336"/>
            <a:chExt cx="10686033" cy="795867"/>
          </a:xfrm>
        </p:grpSpPr>
        <p:sp>
          <p:nvSpPr>
            <p:cNvPr id="6" name="圆角矩形 29"/>
            <p:cNvSpPr/>
            <p:nvPr/>
          </p:nvSpPr>
          <p:spPr>
            <a:xfrm>
              <a:off x="1080665" y="3087336"/>
              <a:ext cx="10686033" cy="795867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2" name="组合 7"/>
            <p:cNvGrpSpPr/>
            <p:nvPr/>
          </p:nvGrpSpPr>
          <p:grpSpPr>
            <a:xfrm>
              <a:off x="1388196" y="3107858"/>
              <a:ext cx="707565" cy="707566"/>
              <a:chOff x="1330341" y="1880233"/>
              <a:chExt cx="530674" cy="530674"/>
            </a:xfrm>
          </p:grpSpPr>
          <p:sp>
            <p:nvSpPr>
              <p:cNvPr id="13" name="椭圆 33"/>
              <p:cNvSpPr/>
              <p:nvPr/>
            </p:nvSpPr>
            <p:spPr>
              <a:xfrm>
                <a:off x="1330341" y="1880233"/>
                <a:ext cx="530674" cy="530674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4" name="文本框 37"/>
              <p:cNvSpPr txBox="1"/>
              <p:nvPr/>
            </p:nvSpPr>
            <p:spPr>
              <a:xfrm>
                <a:off x="1376681" y="1940095"/>
                <a:ext cx="458299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01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2" name="文本框 45"/>
            <p:cNvSpPr txBox="1"/>
            <p:nvPr/>
          </p:nvSpPr>
          <p:spPr>
            <a:xfrm>
              <a:off x="2159993" y="3211752"/>
              <a:ext cx="8719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tẩy để tẩy, xóa chi tiết tranh vẽ</a:t>
              </a:r>
              <a:r>
                <a:rPr lang="en-US" altLang="zh-CN" sz="280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70046" y="4149976"/>
            <a:ext cx="10686032" cy="1162033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2800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grpSp>
          <p:nvGrpSpPr>
            <p:cNvPr id="15" name="组合 8"/>
            <p:cNvGrpSpPr/>
            <p:nvPr/>
          </p:nvGrpSpPr>
          <p:grpSpPr>
            <a:xfrm>
              <a:off x="1388196" y="4240154"/>
              <a:ext cx="707565" cy="897810"/>
              <a:chOff x="1330341" y="2577061"/>
              <a:chExt cx="530674" cy="673358"/>
            </a:xfrm>
          </p:grpSpPr>
          <p:sp>
            <p:nvSpPr>
              <p:cNvPr id="16" name="椭圆 34"/>
              <p:cNvSpPr/>
              <p:nvPr/>
            </p:nvSpPr>
            <p:spPr>
              <a:xfrm>
                <a:off x="1330341" y="2577061"/>
                <a:ext cx="530674" cy="673358"/>
              </a:xfrm>
              <a:prstGeom prst="ellips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endParaRPr lang="zh-CN" altLang="en-US" sz="2800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  <p:sp>
            <p:nvSpPr>
              <p:cNvPr id="17" name="文本框 38"/>
              <p:cNvSpPr txBox="1"/>
              <p:nvPr/>
            </p:nvSpPr>
            <p:spPr>
              <a:xfrm>
                <a:off x="1376820" y="2661313"/>
                <a:ext cx="479938" cy="5208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377">
                  <a:defRPr/>
                </a:pPr>
                <a:r>
                  <a:rPr lang="en-US" altLang="zh-CN" sz="3000" b="1">
                    <a:solidFill>
                      <a:prstClr val="white"/>
                    </a:solidFill>
                    <a:latin typeface="等线"/>
                    <a:ea typeface="微软雅黑"/>
                  </a:rPr>
                  <a:t>02</a:t>
                </a:r>
                <a:endParaRPr lang="zh-CN" altLang="en-US" sz="3000" b="1">
                  <a:solidFill>
                    <a:prstClr val="white"/>
                  </a:solidFill>
                  <a:latin typeface="等线"/>
                  <a:ea typeface="微软雅黑"/>
                </a:endParaRPr>
              </a:p>
            </p:txBody>
          </p:sp>
        </p:grpSp>
        <p:sp>
          <p:nvSpPr>
            <p:cNvPr id="23" name="文本框 46"/>
            <p:cNvSpPr txBox="1"/>
            <p:nvPr/>
          </p:nvSpPr>
          <p:spPr>
            <a:xfrm>
              <a:off x="2159994" y="4154138"/>
              <a:ext cx="9354673" cy="1196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en-US" sz="28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 sử dụng công cụ chọn hình vuông, chọn hình tự do để chọn chi tiết tranh muốn xóa </a:t>
              </a:r>
              <a:r>
                <a:rPr lang="en-US" altLang="zh-CN" sz="280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8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621555" y="1179195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cụ tẩy tranh vẽ: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2" y="1763970"/>
            <a:ext cx="5136775" cy="28887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711388" y="3321424"/>
            <a:ext cx="1385047" cy="1021976"/>
            <a:chOff x="3711388" y="3321424"/>
            <a:chExt cx="1385047" cy="1021976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711388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3711388" y="3321424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96435" y="3334871"/>
              <a:ext cx="0" cy="1008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711388" y="4343400"/>
              <a:ext cx="138504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ular Callout 21"/>
          <p:cNvSpPr/>
          <p:nvPr/>
        </p:nvSpPr>
        <p:spPr>
          <a:xfrm>
            <a:off x="371238" y="4083425"/>
            <a:ext cx="2379289" cy="1346198"/>
          </a:xfrm>
          <a:prstGeom prst="wedgeRoundRectCallout">
            <a:avLst>
              <a:gd name="adj1" fmla="val 85253"/>
              <a:gd name="adj2" fmla="val -4705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 cụ tẩy tranh vẽ</a:t>
            </a:r>
          </a:p>
        </p:txBody>
      </p:sp>
    </p:spTree>
    <p:extLst>
      <p:ext uri="{BB962C8B-B14F-4D97-AF65-F5344CB8AC3E}">
        <p14:creationId xmlns:p14="http://schemas.microsoft.com/office/powerpoint/2010/main" val="6802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ext Box 67"/>
          <p:cNvSpPr txBox="1">
            <a:spLocks noChangeArrowheads="1"/>
          </p:cNvSpPr>
          <p:nvPr/>
        </p:nvSpPr>
        <p:spPr bwMode="auto">
          <a:xfrm>
            <a:off x="871712" y="3592023"/>
            <a:ext cx="91567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zh-CN" sz="2800">
                <a:solidFill>
                  <a:srgbClr val="1D10CC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Bước 3: Nháy hoặc nhấn giữ nút trái chuột và di chuyển để tẩy chi tiết vẽ.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555" y="1179195"/>
            <a:ext cx="6700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bước thực hiện: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912128" y="1751005"/>
            <a:ext cx="9648967" cy="626997"/>
            <a:chOff x="912128" y="1751005"/>
            <a:chExt cx="9648967" cy="626997"/>
          </a:xfrm>
        </p:grpSpPr>
        <p:sp>
          <p:nvSpPr>
            <p:cNvPr id="5" name="TextBox 4"/>
            <p:cNvSpPr txBox="1"/>
            <p:nvPr/>
          </p:nvSpPr>
          <p:spPr>
            <a:xfrm>
              <a:off x="912128" y="1854782"/>
              <a:ext cx="96489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1D1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 1: Nháy chọn công cụ tẩy         trong hộp công cụ.</a:t>
              </a:r>
            </a:p>
          </p:txBody>
        </p:sp>
        <p:pic>
          <p:nvPicPr>
            <p:cNvPr id="16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3782" y="1751005"/>
              <a:ext cx="588045" cy="512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871712" y="2507959"/>
            <a:ext cx="9077506" cy="954107"/>
            <a:chOff x="871712" y="2507959"/>
            <a:chExt cx="9077506" cy="954107"/>
          </a:xfrm>
        </p:grpSpPr>
        <p:sp>
          <p:nvSpPr>
            <p:cNvPr id="7" name="TextBox 6"/>
            <p:cNvSpPr txBox="1"/>
            <p:nvPr/>
          </p:nvSpPr>
          <p:spPr>
            <a:xfrm>
              <a:off x="871712" y="2507959"/>
              <a:ext cx="907750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>
                  <a:solidFill>
                    <a:srgbClr val="1D10CC"/>
                  </a:solidFill>
                  <a:latin typeface="Times New Roman" panose="02020603050405020304" pitchFamily="18" charset="0"/>
                  <a:ea typeface="SimSun" panose="02010600030101010101" pitchFamily="2" charset="-122"/>
                </a:rPr>
                <a:t>Bước 2: Đưa con trỏ vào vùng cần tẩy, con trỏ chuột chuyển sang hình </a:t>
              </a:r>
              <a:endParaRPr lang="en-US" sz="2800"/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7447" y="3005044"/>
              <a:ext cx="516611" cy="3905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3496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7403" y="1951150"/>
            <a:ext cx="8676996" cy="1323439"/>
            <a:chOff x="2017102" y="4943476"/>
            <a:chExt cx="8739188" cy="1323439"/>
          </a:xfrm>
        </p:grpSpPr>
        <p:sp>
          <p:nvSpPr>
            <p:cNvPr id="6" name="Text Box 67"/>
            <p:cNvSpPr txBox="1">
              <a:spLocks noChangeArrowheads="1"/>
            </p:cNvSpPr>
            <p:nvPr/>
          </p:nvSpPr>
          <p:spPr bwMode="auto">
            <a:xfrm>
              <a:off x="2017102" y="4943476"/>
              <a:ext cx="8472488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Để thay đổi kích thước của     , em chọn công cụ</a:t>
              </a:r>
            </a:p>
            <a:p>
              <a:pPr algn="just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zh-CN">
                  <a:solidFill>
                    <a:srgbClr val="1D10CC"/>
                  </a:solidFill>
                  <a:latin typeface="Times New Roman" panose="02020603050405020304" pitchFamily="18" charset="0"/>
                </a:rPr>
                <a:t>rồi chọn kích thước trong nút lệnh      .  </a:t>
              </a:r>
            </a:p>
          </p:txBody>
        </p:sp>
        <p:pic>
          <p:nvPicPr>
            <p:cNvPr id="7" name="Picture 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717" y="4997986"/>
              <a:ext cx="419099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2890" y="4953717"/>
              <a:ext cx="533400" cy="512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0365" y="5504915"/>
              <a:ext cx="481013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639" y="1214651"/>
            <a:ext cx="2620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 new roman"/>
              </a:rPr>
              <a:t>Chú ý:</a:t>
            </a:r>
          </a:p>
        </p:txBody>
      </p:sp>
    </p:spTree>
    <p:extLst>
      <p:ext uri="{BB962C8B-B14F-4D97-AF65-F5344CB8AC3E}">
        <p14:creationId xmlns:p14="http://schemas.microsoft.com/office/powerpoint/2010/main" val="7010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333827" y="1684408"/>
            <a:ext cx="11625943" cy="6908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en-US" sz="3100" b="1">
                <a:latin typeface="Times New Roman" panose="02020603050405020304" pitchFamily="18" charset="0"/>
                <a:cs typeface="Times New Roman" panose="02020603050405020304" pitchFamily="18" charset="0"/>
              </a:rPr>
              <a:t>Bài 1 – SGK 47</a:t>
            </a:r>
            <a:r>
              <a:rPr lang="en-US" altLang="en-US" sz="31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3200">
                <a:latin typeface="Times New Roman" panose="02020603050405020304" pitchFamily="18" charset="0"/>
                <a:ea typeface="SimSun" panose="02010600030101010101" pitchFamily="2" charset="-122"/>
              </a:rPr>
              <a:t>Em vẽ hình quả cam theo mẫu dưới đây:</a:t>
            </a:r>
            <a:endParaRPr lang="en-US" altLang="en-US" sz="3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38259" y="1099633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687" y="2375288"/>
            <a:ext cx="2567434" cy="28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7"/>
          <p:cNvSpPr txBox="1">
            <a:spLocks noChangeArrowheads="1"/>
          </p:cNvSpPr>
          <p:nvPr/>
        </p:nvSpPr>
        <p:spPr bwMode="auto">
          <a:xfrm>
            <a:off x="740342" y="1660935"/>
            <a:ext cx="99795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CN" b="1">
                <a:latin typeface="Times New Roman" panose="02020603050405020304" pitchFamily="18" charset="0"/>
                <a:ea typeface="SimSun" panose="02010600030101010101" pitchFamily="2" charset="-122"/>
              </a:rPr>
              <a:t>Bài 2 – SGK 47: </a:t>
            </a:r>
            <a:r>
              <a:rPr lang="en-US" altLang="zh-CN">
                <a:latin typeface="Times New Roman" panose="02020603050405020304" pitchFamily="18" charset="0"/>
                <a:ea typeface="SimSun" panose="02010600030101010101" pitchFamily="2" charset="-122"/>
              </a:rPr>
              <a:t>Thực hiện tẩy đi một chiếc lá theo hướng dẫn sau:</a:t>
            </a:r>
          </a:p>
        </p:txBody>
      </p:sp>
      <p:grpSp>
        <p:nvGrpSpPr>
          <p:cNvPr id="15" name="Group 11"/>
          <p:cNvGrpSpPr>
            <a:grpSpLocks/>
          </p:cNvGrpSpPr>
          <p:nvPr/>
        </p:nvGrpSpPr>
        <p:grpSpPr bwMode="auto">
          <a:xfrm>
            <a:off x="10719935" y="5280026"/>
            <a:ext cx="1733550" cy="1311275"/>
            <a:chOff x="432" y="1536"/>
            <a:chExt cx="796" cy="792"/>
          </a:xfrm>
        </p:grpSpPr>
        <p:grpSp>
          <p:nvGrpSpPr>
            <p:cNvPr id="21516" name="Group 12"/>
            <p:cNvGrpSpPr>
              <a:grpSpLocks/>
            </p:cNvGrpSpPr>
            <p:nvPr/>
          </p:nvGrpSpPr>
          <p:grpSpPr bwMode="auto">
            <a:xfrm>
              <a:off x="432" y="1536"/>
              <a:ext cx="796" cy="423"/>
              <a:chOff x="432" y="1296"/>
              <a:chExt cx="796" cy="663"/>
            </a:xfrm>
          </p:grpSpPr>
          <p:pic>
            <p:nvPicPr>
              <p:cNvPr id="21519" name="Picture 13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296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0" name="Picture 14" descr="Dauhoi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432" y="1308"/>
                <a:ext cx="460" cy="6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17" name="Picture 15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16" descr="ag00317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1824"/>
              <a:ext cx="392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57" y="2903050"/>
            <a:ext cx="1824751" cy="184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108291"/>
            <a:ext cx="1609498" cy="164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V="1">
            <a:off x="4539342" y="4049486"/>
            <a:ext cx="1280887" cy="27407"/>
          </a:xfrm>
          <a:prstGeom prst="straightConnector1">
            <a:avLst/>
          </a:prstGeom>
          <a:ln w="57150">
            <a:solidFill>
              <a:srgbClr val="1D1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438259" y="1099633"/>
            <a:ext cx="26458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Thực hành: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94058" y="157783"/>
            <a:ext cx="64155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TẨY CHI TIẾT TRANH VẼ</a:t>
            </a:r>
          </a:p>
        </p:txBody>
      </p:sp>
    </p:spTree>
    <p:extLst>
      <p:ext uri="{BB962C8B-B14F-4D97-AF65-F5344CB8AC3E}">
        <p14:creationId xmlns:p14="http://schemas.microsoft.com/office/powerpoint/2010/main" val="5480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735</Words>
  <Application>Microsoft Office PowerPoint</Application>
  <PresentationFormat>Widescreen</PresentationFormat>
  <Paragraphs>82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等线</vt:lpstr>
      <vt:lpstr>Arial</vt:lpstr>
      <vt:lpstr>Calibri</vt:lpstr>
      <vt:lpstr>Calibri Light</vt:lpstr>
      <vt:lpstr>Tahoma</vt:lpstr>
      <vt:lpstr>Time new roman</vt:lpstr>
      <vt:lpstr>Times New Roman</vt:lpstr>
      <vt:lpstr>Trebuchet MS</vt:lpstr>
      <vt:lpstr>Office Theme</vt:lpstr>
      <vt:lpstr>1_Office Theme</vt:lpstr>
      <vt:lpstr>1_Default Design</vt:lpstr>
      <vt:lpstr>2_Office Theme</vt:lpstr>
      <vt:lpstr>3_Office Theme</vt:lpstr>
      <vt:lpstr>4_Office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1 – SGK 47: Em vẽ hình quả cam theo mẫu dưới đây:</vt:lpstr>
      <vt:lpstr>PowerPoint Presentation</vt:lpstr>
      <vt:lpstr>PowerPoint Presentation</vt:lpstr>
      <vt:lpstr>PowerPoint Presentation</vt:lpstr>
      <vt:lpstr>EM CẦN GHI NHỚ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CẦN GHI NHỚ</vt:lpstr>
      <vt:lpstr>PowerPoint Presentation</vt:lpstr>
    </vt:vector>
  </TitlesOfParts>
  <Company>Windows 10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MyLaptop</cp:lastModifiedBy>
  <cp:revision>21</cp:revision>
  <dcterms:created xsi:type="dcterms:W3CDTF">2021-11-09T16:15:26Z</dcterms:created>
  <dcterms:modified xsi:type="dcterms:W3CDTF">2021-11-13T08:23:44Z</dcterms:modified>
</cp:coreProperties>
</file>