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5"/>
  </p:notesMasterIdLst>
  <p:sldIdLst>
    <p:sldId id="271" r:id="rId2"/>
    <p:sldId id="258" r:id="rId3"/>
    <p:sldId id="261" r:id="rId4"/>
    <p:sldId id="272" r:id="rId5"/>
    <p:sldId id="257" r:id="rId6"/>
    <p:sldId id="259" r:id="rId7"/>
    <p:sldId id="260" r:id="rId8"/>
    <p:sldId id="262" r:id="rId9"/>
    <p:sldId id="263" r:id="rId10"/>
    <p:sldId id="264" r:id="rId11"/>
    <p:sldId id="265" r:id="rId12"/>
    <p:sldId id="270" r:id="rId13"/>
    <p:sldId id="266" r:id="rId14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05ED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 autoAdjust="0"/>
    <p:restoredTop sz="94624" autoAdjust="0"/>
  </p:normalViewPr>
  <p:slideViewPr>
    <p:cSldViewPr>
      <p:cViewPr>
        <p:scale>
          <a:sx n="75" d="100"/>
          <a:sy n="75" d="100"/>
        </p:scale>
        <p:origin x="-36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3198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1B8009-27CD-49C9-908A-6588523264E5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22A591-7298-49F1-B132-74E3B4366C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007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22A591-7298-49F1-B132-74E3B4366C6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22A591-7298-49F1-B132-74E3B4366C65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07193-FCE2-4479-BFFF-5FE0A56C1A6B}" type="datetime1">
              <a:rPr lang="en-US" smtClean="0"/>
              <a:pPr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7ACA1-B368-4BA8-90EB-FC66CBD50688}" type="datetime1">
              <a:rPr lang="en-US" smtClean="0"/>
              <a:pPr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D9986-4A69-47A4-89D2-9FB68BE97A59}" type="datetime1">
              <a:rPr lang="en-US" smtClean="0"/>
              <a:pPr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1E50-8030-4028-8028-AEF50EE3CAEF}" type="datetime1">
              <a:rPr lang="en-US" smtClean="0"/>
              <a:pPr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4ACA0-24B5-4275-9335-D188AC7D4A25}" type="datetime1">
              <a:rPr lang="en-US" smtClean="0"/>
              <a:pPr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E7434-ED64-43DF-8ECB-73149D252F9E}" type="datetime1">
              <a:rPr lang="en-US" smtClean="0"/>
              <a:pPr/>
              <a:t>10/14/2020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09F15-DFE8-4AA4-81CC-F16DEF209DEA}" type="datetime1">
              <a:rPr lang="en-US" smtClean="0"/>
              <a:pPr/>
              <a:t>10/14/2020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D64D6-FB48-40D4-9FE3-9C8FC5EE5745}" type="datetime1">
              <a:rPr lang="en-US" smtClean="0"/>
              <a:pPr/>
              <a:t>10/14/2020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56179-1089-4CB8-9792-76890A6D475F}" type="datetime1">
              <a:rPr lang="en-US" smtClean="0"/>
              <a:pPr/>
              <a:t>10/14/2020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A7A16-F63E-4118-B435-9E6C30DB2647}" type="datetime1">
              <a:rPr lang="en-US" smtClean="0"/>
              <a:pPr/>
              <a:t>10/14/2020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F06A6-6E1D-44EA-AC87-AF54781D9D25}" type="datetime1">
              <a:rPr lang="en-US" smtClean="0"/>
              <a:pPr/>
              <a:t>10/14/2020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Vũ Thị Thư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fld id="{146ADFE5-7D16-4322-AC62-B13326B17906}" type="datetime1">
              <a:rPr lang="en-US" smtClean="0"/>
              <a:pPr/>
              <a:t>10/14/2020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r>
              <a:rPr lang="vi-VN" dirty="0" smtClean="0"/>
              <a:t>GV: Vũ Thị Thư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fld id="{7FFCD6D7-6B64-4BAF-ACAA-B73C7B9D15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Times New Roman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105398" y="44624"/>
            <a:ext cx="9009424" cy="6752366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350">
              <a:latin typeface="Arial" panose="020B0604020202020204" pitchFamily="34" charset="0"/>
            </a:endParaRPr>
          </a:p>
        </p:txBody>
      </p:sp>
      <p:sp>
        <p:nvSpPr>
          <p:cNvPr id="26637" name="WordArt 13"/>
          <p:cNvSpPr>
            <a:spLocks noChangeArrowheads="1" noChangeShapeType="1" noTextEdit="1"/>
          </p:cNvSpPr>
          <p:nvPr/>
        </p:nvSpPr>
        <p:spPr bwMode="auto">
          <a:xfrm>
            <a:off x="1295738" y="1999878"/>
            <a:ext cx="6933624" cy="4230202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3001" kern="10">
              <a:ln w="28575">
                <a:solidFill>
                  <a:srgbClr val="FF3300"/>
                </a:solidFill>
                <a:round/>
                <a:headEnd/>
                <a:tailEnd/>
              </a:ln>
              <a:solidFill>
                <a:schemeClr val="folHlink"/>
              </a:solidFill>
              <a:effectLst>
                <a:outerShdw dist="35921" dir="2700000" algn="ctr" rotWithShape="0">
                  <a:srgbClr val="990000"/>
                </a:outerShdw>
              </a:effectLst>
              <a:cs typeface="Times New Roman" panose="02020603050405020304" pitchFamily="18" charset="0"/>
            </a:endParaRPr>
          </a:p>
        </p:txBody>
      </p:sp>
      <p:pic>
        <p:nvPicPr>
          <p:cNvPr id="3076" name="Picture 15" descr="67088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5211" y="904951"/>
            <a:ext cx="1803868" cy="695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WordArt 19"/>
          <p:cNvSpPr>
            <a:spLocks noChangeArrowheads="1" noChangeShapeType="1" noTextEdit="1"/>
          </p:cNvSpPr>
          <p:nvPr/>
        </p:nvSpPr>
        <p:spPr bwMode="auto">
          <a:xfrm>
            <a:off x="2819024" y="3507548"/>
            <a:ext cx="3810376" cy="60725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701" b="1" kern="10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anose="02020603050405020304" pitchFamily="18" charset="0"/>
              </a:rPr>
              <a:t>MÔN : TIN HỌC</a:t>
            </a:r>
          </a:p>
        </p:txBody>
      </p:sp>
      <p:sp>
        <p:nvSpPr>
          <p:cNvPr id="3078" name="WordArt 20"/>
          <p:cNvSpPr>
            <a:spLocks noChangeArrowheads="1" noChangeShapeType="1" noTextEdit="1"/>
          </p:cNvSpPr>
          <p:nvPr/>
        </p:nvSpPr>
        <p:spPr bwMode="auto">
          <a:xfrm>
            <a:off x="3504923" y="4267200"/>
            <a:ext cx="2134156" cy="56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1" b="1" kern="10" smtClean="0">
                <a:ln w="9525">
                  <a:solidFill>
                    <a:srgbClr val="CC00CC"/>
                  </a:solidFill>
                  <a:round/>
                  <a:headEnd/>
                  <a:tailEnd/>
                </a:ln>
                <a:solidFill>
                  <a:srgbClr val="336699"/>
                </a:solidFill>
                <a:cs typeface="Times New Roman" panose="02020603050405020304" pitchFamily="18" charset="0"/>
              </a:rPr>
              <a:t>Lớp </a:t>
            </a:r>
            <a:r>
              <a:rPr lang="en-US" sz="2701" b="1" kern="10" dirty="0" smtClean="0">
                <a:ln w="9525">
                  <a:solidFill>
                    <a:srgbClr val="CC00CC"/>
                  </a:solidFill>
                  <a:round/>
                  <a:headEnd/>
                  <a:tailEnd/>
                </a:ln>
                <a:solidFill>
                  <a:srgbClr val="336699"/>
                </a:solidFill>
                <a:cs typeface="Times New Roman" panose="02020603050405020304" pitchFamily="18" charset="0"/>
              </a:rPr>
              <a:t>4</a:t>
            </a:r>
            <a:endParaRPr lang="en-US" sz="2701" b="1" kern="10" dirty="0">
              <a:ln w="9525">
                <a:solidFill>
                  <a:srgbClr val="CC00CC"/>
                </a:solidFill>
                <a:round/>
                <a:headEnd/>
                <a:tailEnd/>
              </a:ln>
              <a:solidFill>
                <a:srgbClr val="336699"/>
              </a:solidFill>
              <a:cs typeface="Times New Roman" panose="02020603050405020304" pitchFamily="18" charset="0"/>
            </a:endParaRPr>
          </a:p>
        </p:txBody>
      </p:sp>
      <p:sp>
        <p:nvSpPr>
          <p:cNvPr id="3085" name="TextBox 16"/>
          <p:cNvSpPr txBox="1">
            <a:spLocks noChangeArrowheads="1"/>
          </p:cNvSpPr>
          <p:nvPr/>
        </p:nvSpPr>
        <p:spPr bwMode="auto">
          <a:xfrm>
            <a:off x="-12700" y="399950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</a:t>
            </a:r>
            <a:r>
              <a:rPr lang="en-US" sz="24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 THỤY</a:t>
            </a:r>
            <a:endParaRPr lang="en-US" sz="24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86" name="WordArt 19"/>
          <p:cNvSpPr>
            <a:spLocks noChangeArrowheads="1" noChangeShapeType="1" noTextEdit="1"/>
          </p:cNvSpPr>
          <p:nvPr/>
        </p:nvSpPr>
        <p:spPr bwMode="auto">
          <a:xfrm>
            <a:off x="3276599" y="5041004"/>
            <a:ext cx="2667001" cy="22949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400" b="1" kern="1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Năm học: 2020 - 2021</a:t>
            </a:r>
            <a:endParaRPr lang="en-US" sz="1400" b="1" kern="1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WordArt 19"/>
          <p:cNvSpPr>
            <a:spLocks noChangeArrowheads="1" noChangeShapeType="1" noTextEdit="1"/>
          </p:cNvSpPr>
          <p:nvPr/>
        </p:nvSpPr>
        <p:spPr bwMode="auto">
          <a:xfrm>
            <a:off x="609600" y="1524000"/>
            <a:ext cx="8077200" cy="914401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75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spcBef>
                <a:spcPct val="0"/>
              </a:spcBef>
            </a:pPr>
            <a:r>
              <a:rPr lang="en-US" sz="28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HƯỚNG DẪN HỌC</a:t>
            </a:r>
            <a:endParaRPr lang="en-US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pic>
        <p:nvPicPr>
          <p:cNvPr id="11" name="Picture 10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81"/>
          <a:stretch/>
        </p:blipFill>
        <p:spPr bwMode="auto">
          <a:xfrm>
            <a:off x="3975100" y="2604386"/>
            <a:ext cx="1511300" cy="59601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2" name="Picture 13" descr="b36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4300" y="4872933"/>
            <a:ext cx="1410038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3" descr="b36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100" y="5781627"/>
            <a:ext cx="736600" cy="1077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WordArt 19"/>
          <p:cNvSpPr>
            <a:spLocks noChangeArrowheads="1" noChangeShapeType="1" noTextEdit="1"/>
          </p:cNvSpPr>
          <p:nvPr/>
        </p:nvSpPr>
        <p:spPr bwMode="auto">
          <a:xfrm>
            <a:off x="1523434" y="5796955"/>
            <a:ext cx="2667001" cy="21411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400" b="1" i="1" kern="10" smtClean="0">
                <a:solidFill>
                  <a:srgbClr val="1605ED"/>
                </a:solidFill>
                <a:latin typeface="Times New Roman" pitchFamily="18" charset="0"/>
                <a:cs typeface="Times New Roman" pitchFamily="18" charset="0"/>
              </a:rPr>
              <a:t>Gv: Nguyễn Thị Tuyết</a:t>
            </a:r>
            <a:endParaRPr lang="en-US" sz="1400" b="1" i="1" kern="10" dirty="0">
              <a:solidFill>
                <a:srgbClr val="1605ED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73417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648200"/>
            <a:ext cx="1828800" cy="1700086"/>
          </a:xfrm>
          <a:prstGeom prst="rect">
            <a:avLst/>
          </a:prstGeom>
          <a:noFill/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28600" y="-76200"/>
            <a:ext cx="8458200" cy="685800"/>
          </a:xfrm>
        </p:spPr>
        <p:txBody>
          <a:bodyPr>
            <a:noAutofit/>
          </a:bodyPr>
          <a:lstStyle/>
          <a:p>
            <a:r>
              <a:rPr lang="en-US" sz="4000" b="1" u="sng" dirty="0" err="1" smtClean="0">
                <a:solidFill>
                  <a:srgbClr val="FF0000"/>
                </a:solidFill>
              </a:rPr>
              <a:t>Thực</a:t>
            </a:r>
            <a:r>
              <a:rPr lang="en-US" sz="4000" b="1" u="sng" dirty="0" smtClean="0">
                <a:solidFill>
                  <a:srgbClr val="FF0000"/>
                </a:solidFill>
              </a:rPr>
              <a:t> </a:t>
            </a:r>
            <a:r>
              <a:rPr lang="en-US" sz="4000" b="1" u="sng" dirty="0" err="1" smtClean="0">
                <a:solidFill>
                  <a:srgbClr val="FF0000"/>
                </a:solidFill>
              </a:rPr>
              <a:t>hành</a:t>
            </a:r>
            <a:r>
              <a:rPr lang="en-US" sz="4000" b="1" u="sng" dirty="0" smtClean="0">
                <a:solidFill>
                  <a:srgbClr val="FF0000"/>
                </a:solidFill>
              </a:rPr>
              <a:t>:</a:t>
            </a:r>
            <a:endParaRPr lang="en-US" sz="4000" b="1" u="sng" dirty="0">
              <a:solidFill>
                <a:srgbClr val="FF0000"/>
              </a:solidFill>
            </a:endParaRPr>
          </a:p>
        </p:txBody>
      </p:sp>
      <p:sp>
        <p:nvSpPr>
          <p:cNvPr id="26" name="Content Placeholder 25"/>
          <p:cNvSpPr>
            <a:spLocks noGrp="1"/>
          </p:cNvSpPr>
          <p:nvPr>
            <p:ph idx="1"/>
          </p:nvPr>
        </p:nvSpPr>
        <p:spPr>
          <a:xfrm>
            <a:off x="304800" y="914400"/>
            <a:ext cx="8839200" cy="4876800"/>
          </a:xfrm>
        </p:spPr>
        <p:txBody>
          <a:bodyPr/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Mở</a:t>
            </a:r>
            <a:r>
              <a:rPr lang="en-US" dirty="0" smtClean="0"/>
              <a:t>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err="1" smtClean="0"/>
              <a:t>mục</a:t>
            </a:r>
            <a:r>
              <a:rPr lang="en-US" smtClean="0"/>
              <a:t> </a:t>
            </a:r>
            <a:r>
              <a:rPr lang="en-US" b="1" smtClean="0"/>
              <a:t>LOP4B</a:t>
            </a:r>
            <a:r>
              <a:rPr lang="en-US" smtClean="0"/>
              <a:t> </a:t>
            </a:r>
            <a:r>
              <a:rPr lang="en-US" dirty="0" err="1" smtClean="0"/>
              <a:t>đã</a:t>
            </a:r>
            <a:r>
              <a:rPr lang="en-US" dirty="0" smtClean="0"/>
              <a:t> </a:t>
            </a:r>
            <a:r>
              <a:rPr lang="en-US" dirty="0" err="1" smtClean="0"/>
              <a:t>tạo</a:t>
            </a:r>
            <a:r>
              <a:rPr lang="en-US" dirty="0" smtClean="0"/>
              <a:t>:</a:t>
            </a:r>
          </a:p>
          <a:p>
            <a:pPr lvl="1">
              <a:lnSpc>
                <a:spcPct val="150000"/>
              </a:lnSpc>
            </a:pP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err="1" smtClean="0"/>
              <a:t>mục</a:t>
            </a:r>
            <a:r>
              <a:rPr lang="en-US" smtClean="0"/>
              <a:t> </a:t>
            </a:r>
            <a:r>
              <a:rPr lang="en-US" b="1" smtClean="0"/>
              <a:t>LOP4B</a:t>
            </a:r>
            <a:r>
              <a:rPr lang="en-US" smtClean="0"/>
              <a:t>, </a:t>
            </a:r>
            <a:r>
              <a:rPr lang="en-US" dirty="0" err="1" smtClean="0"/>
              <a:t>tạo</a:t>
            </a:r>
            <a:r>
              <a:rPr lang="en-US" dirty="0" smtClean="0"/>
              <a:t>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dirty="0" err="1" smtClean="0"/>
              <a:t>mực</a:t>
            </a:r>
            <a:r>
              <a:rPr lang="en-US" dirty="0" smtClean="0"/>
              <a:t> </a:t>
            </a:r>
            <a:r>
              <a:rPr lang="en-US" b="1" dirty="0" smtClean="0"/>
              <a:t>TO4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Copy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dirty="0" err="1" smtClean="0"/>
              <a:t>muc</a:t>
            </a:r>
            <a:r>
              <a:rPr lang="en-US" dirty="0" smtClean="0"/>
              <a:t>: </a:t>
            </a:r>
            <a:r>
              <a:rPr lang="en-US" b="1" dirty="0" smtClean="0"/>
              <a:t>AN, BINH, KHIEM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b="1" dirty="0" smtClean="0"/>
              <a:t>TO1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b="1" dirty="0" smtClean="0"/>
              <a:t>TO4</a:t>
            </a:r>
          </a:p>
          <a:p>
            <a:pPr lvl="1">
              <a:lnSpc>
                <a:spcPct val="150000"/>
              </a:lnSpc>
            </a:pPr>
            <a:r>
              <a:rPr lang="en-US" dirty="0" err="1" smtClean="0"/>
              <a:t>Đổi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tên</a:t>
            </a:r>
            <a:r>
              <a:rPr lang="en-US" dirty="0" smtClean="0"/>
              <a:t> </a:t>
            </a:r>
            <a:r>
              <a:rPr lang="en-US" b="1" dirty="0" smtClean="0"/>
              <a:t>AN, BINH, KHIEM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b="1" dirty="0" smtClean="0"/>
              <a:t>LAN, NGỌC, TUAN</a:t>
            </a:r>
            <a:endParaRPr lang="en-US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81000" y="381000"/>
            <a:ext cx="8458200" cy="685800"/>
          </a:xfrm>
        </p:spPr>
        <p:txBody>
          <a:bodyPr>
            <a:noAutofit/>
          </a:bodyPr>
          <a:lstStyle/>
          <a:p>
            <a:pPr algn="l"/>
            <a:r>
              <a:rPr lang="en-US" sz="4000" b="1" u="sng" dirty="0" err="1" smtClean="0">
                <a:solidFill>
                  <a:srgbClr val="FF0000"/>
                </a:solidFill>
              </a:rPr>
              <a:t>Thực</a:t>
            </a:r>
            <a:r>
              <a:rPr lang="en-US" sz="4000" b="1" u="sng" dirty="0" smtClean="0">
                <a:solidFill>
                  <a:srgbClr val="FF0000"/>
                </a:solidFill>
              </a:rPr>
              <a:t> </a:t>
            </a:r>
            <a:r>
              <a:rPr lang="en-US" sz="4000" b="1" u="sng" dirty="0" err="1" smtClean="0">
                <a:solidFill>
                  <a:srgbClr val="FF0000"/>
                </a:solidFill>
              </a:rPr>
              <a:t>hành</a:t>
            </a:r>
            <a:endParaRPr lang="en-US" sz="4000" b="1" u="sng" dirty="0">
              <a:solidFill>
                <a:srgbClr val="FF0000"/>
              </a:solidFill>
            </a:endParaRPr>
          </a:p>
        </p:txBody>
      </p:sp>
      <p:sp>
        <p:nvSpPr>
          <p:cNvPr id="26" name="Content Placeholder 25"/>
          <p:cNvSpPr>
            <a:spLocks noGrp="1"/>
          </p:cNvSpPr>
          <p:nvPr>
            <p:ph idx="1"/>
          </p:nvPr>
        </p:nvSpPr>
        <p:spPr>
          <a:xfrm>
            <a:off x="152400" y="1066800"/>
            <a:ext cx="8991600" cy="4800600"/>
          </a:xfrm>
        </p:spPr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err="1" smtClean="0"/>
              <a:t>mục</a:t>
            </a:r>
            <a:r>
              <a:rPr lang="en-US" smtClean="0"/>
              <a:t> </a:t>
            </a:r>
            <a:r>
              <a:rPr lang="en-US" smtClean="0">
                <a:solidFill>
                  <a:srgbClr val="FF0000"/>
                </a:solidFill>
              </a:rPr>
              <a:t>LOP4B</a:t>
            </a:r>
            <a:r>
              <a:rPr lang="en-US" smtClean="0"/>
              <a:t>, </a:t>
            </a:r>
            <a:r>
              <a:rPr lang="en-US" dirty="0" err="1" smtClean="0"/>
              <a:t>tạo</a:t>
            </a:r>
            <a:r>
              <a:rPr lang="en-US" dirty="0" smtClean="0"/>
              <a:t>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err="1" smtClean="0"/>
              <a:t>mục</a:t>
            </a:r>
            <a:r>
              <a:rPr lang="en-US" smtClean="0"/>
              <a:t> </a:t>
            </a:r>
            <a:r>
              <a:rPr lang="en-US" smtClean="0">
                <a:solidFill>
                  <a:srgbClr val="FF0000"/>
                </a:solidFill>
              </a:rPr>
              <a:t>BÀI TẬP</a:t>
            </a:r>
            <a:r>
              <a:rPr lang="en-US" smtClean="0"/>
              <a:t>.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* </a:t>
            </a:r>
            <a:r>
              <a:rPr lang="en-US" b="1" dirty="0" err="1" smtClean="0">
                <a:solidFill>
                  <a:srgbClr val="FF0000"/>
                </a:solidFill>
              </a:rPr>
              <a:t>Điền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từ</a:t>
            </a:r>
            <a:r>
              <a:rPr lang="en-US" b="1" dirty="0" smtClean="0">
                <a:solidFill>
                  <a:srgbClr val="FF0000"/>
                </a:solidFill>
              </a:rPr>
              <a:t> (</a:t>
            </a:r>
            <a:r>
              <a:rPr lang="en-US" b="1" dirty="0" err="1" smtClean="0">
                <a:solidFill>
                  <a:srgbClr val="FF0000"/>
                </a:solidFill>
              </a:rPr>
              <a:t>Nhóm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đôi</a:t>
            </a:r>
            <a:r>
              <a:rPr lang="en-US" b="1" dirty="0" smtClean="0">
                <a:solidFill>
                  <a:srgbClr val="FF0000"/>
                </a:solidFill>
              </a:rPr>
              <a:t>, </a:t>
            </a:r>
            <a:r>
              <a:rPr lang="en-US" b="1" dirty="0" err="1" smtClean="0">
                <a:solidFill>
                  <a:srgbClr val="FF0000"/>
                </a:solidFill>
              </a:rPr>
              <a:t>ba</a:t>
            </a:r>
            <a:r>
              <a:rPr lang="en-US" b="1" dirty="0">
                <a:solidFill>
                  <a:srgbClr val="FF0000"/>
                </a:solidFill>
              </a:rPr>
              <a:t>)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</a:p>
          <a:p>
            <a:pPr marL="514350" indent="-514350">
              <a:buNone/>
            </a:pPr>
            <a:r>
              <a:rPr lang="en-US" dirty="0" smtClean="0">
                <a:solidFill>
                  <a:srgbClr val="0070C0"/>
                </a:solidFill>
              </a:rPr>
              <a:t>   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thao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sao</a:t>
            </a:r>
            <a:r>
              <a:rPr lang="en-US" dirty="0" smtClean="0"/>
              <a:t> </a:t>
            </a:r>
            <a:r>
              <a:rPr lang="en-US" dirty="0" err="1" smtClean="0"/>
              <a:t>chép</a:t>
            </a:r>
            <a:r>
              <a:rPr lang="en-US" dirty="0" smtClean="0"/>
              <a:t>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err="1" smtClean="0"/>
              <a:t>mục</a:t>
            </a:r>
            <a:r>
              <a:rPr lang="en-US" smtClean="0"/>
              <a:t> </a:t>
            </a:r>
            <a:r>
              <a:rPr lang="en-US">
                <a:solidFill>
                  <a:srgbClr val="FF0000"/>
                </a:solidFill>
              </a:rPr>
              <a:t>BÀI TẬP</a:t>
            </a:r>
            <a:r>
              <a:rPr lang="en-US" smtClean="0">
                <a:solidFill>
                  <a:srgbClr val="FF0000"/>
                </a:solidFill>
              </a:rPr>
              <a:t> </a:t>
            </a:r>
            <a:r>
              <a:rPr lang="en-US" smtClean="0"/>
              <a:t>trong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err="1" smtClean="0"/>
              <a:t>mục</a:t>
            </a:r>
            <a:r>
              <a:rPr lang="en-US" smtClean="0"/>
              <a:t> </a:t>
            </a:r>
            <a:r>
              <a:rPr lang="en-US" smtClean="0">
                <a:solidFill>
                  <a:srgbClr val="FF0000"/>
                </a:solidFill>
              </a:rPr>
              <a:t>LOP4B</a:t>
            </a:r>
            <a:r>
              <a:rPr lang="en-US" smtClean="0"/>
              <a:t> </a:t>
            </a:r>
            <a:r>
              <a:rPr lang="en-US" dirty="0" smtClean="0"/>
              <a:t>sang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err="1" smtClean="0"/>
              <a:t>mục</a:t>
            </a:r>
            <a:r>
              <a:rPr lang="en-US" smtClean="0"/>
              <a:t> </a:t>
            </a:r>
            <a:r>
              <a:rPr lang="en-US" smtClean="0">
                <a:solidFill>
                  <a:srgbClr val="FF0000"/>
                </a:solidFill>
              </a:rPr>
              <a:t>TO1</a:t>
            </a:r>
            <a:endParaRPr lang="en-US" dirty="0" smtClean="0">
              <a:solidFill>
                <a:srgbClr val="FF0000"/>
              </a:solidFill>
            </a:endParaRPr>
          </a:p>
          <a:p>
            <a:pPr marL="971550" lvl="1" indent="-514350"/>
            <a:r>
              <a:rPr lang="en-US" dirty="0" err="1" smtClean="0"/>
              <a:t>Bước</a:t>
            </a:r>
            <a:r>
              <a:rPr lang="en-US" dirty="0" smtClean="0"/>
              <a:t> 1: </a:t>
            </a:r>
            <a:r>
              <a:rPr lang="en-US" dirty="0" err="1" smtClean="0"/>
              <a:t>Mở</a:t>
            </a:r>
            <a:r>
              <a:rPr lang="en-US" dirty="0" smtClean="0"/>
              <a:t>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err="1" smtClean="0"/>
              <a:t>mục</a:t>
            </a:r>
            <a:r>
              <a:rPr lang="en-US" smtClean="0"/>
              <a:t> </a:t>
            </a:r>
            <a:r>
              <a:rPr lang="en-US" smtClean="0">
                <a:solidFill>
                  <a:srgbClr val="FF0000"/>
                </a:solidFill>
              </a:rPr>
              <a:t>LOP4B</a:t>
            </a:r>
            <a:r>
              <a:rPr lang="en-US" smtClean="0"/>
              <a:t>, </a:t>
            </a:r>
            <a:r>
              <a:rPr lang="en-US" dirty="0" err="1" smtClean="0"/>
              <a:t>nháy</a:t>
            </a:r>
            <a:r>
              <a:rPr lang="en-US" dirty="0" smtClean="0"/>
              <a:t> .. …………….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err="1" smtClean="0"/>
              <a:t>mục</a:t>
            </a:r>
            <a:r>
              <a:rPr lang="en-US" smtClean="0"/>
              <a:t> </a:t>
            </a:r>
            <a:r>
              <a:rPr lang="en-US" smtClean="0">
                <a:solidFill>
                  <a:srgbClr val="0070C0"/>
                </a:solidFill>
              </a:rPr>
              <a:t>……..….</a:t>
            </a:r>
            <a:r>
              <a:rPr lang="en-US" dirty="0" err="1" smtClean="0"/>
              <a:t>rồi</a:t>
            </a:r>
            <a:r>
              <a:rPr lang="en-US" dirty="0" smtClean="0"/>
              <a:t> </a:t>
            </a:r>
            <a:r>
              <a:rPr lang="en-US" dirty="0" err="1" smtClean="0"/>
              <a:t>chọn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70C0"/>
                </a:solidFill>
              </a:rPr>
              <a:t>……………</a:t>
            </a:r>
          </a:p>
          <a:p>
            <a:pPr marL="971550" lvl="1" indent="-514350"/>
            <a:r>
              <a:rPr lang="en-US" dirty="0" err="1" smtClean="0"/>
              <a:t>Bước</a:t>
            </a:r>
            <a:r>
              <a:rPr lang="en-US" dirty="0" smtClean="0"/>
              <a:t> 2: </a:t>
            </a:r>
            <a:r>
              <a:rPr lang="en-US" dirty="0" err="1" smtClean="0"/>
              <a:t>Mở</a:t>
            </a:r>
            <a:r>
              <a:rPr lang="en-US" dirty="0" smtClean="0"/>
              <a:t>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70C0"/>
                </a:solidFill>
              </a:rPr>
              <a:t>…………, </a:t>
            </a:r>
            <a:r>
              <a:rPr lang="en-US" dirty="0" err="1" smtClean="0"/>
              <a:t>nháy</a:t>
            </a:r>
            <a:r>
              <a:rPr lang="en-US" dirty="0" smtClean="0"/>
              <a:t> </a:t>
            </a:r>
            <a:r>
              <a:rPr lang="en-US" dirty="0" err="1" smtClean="0"/>
              <a:t>nút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chuột</a:t>
            </a:r>
            <a:r>
              <a:rPr lang="en-US" dirty="0" smtClean="0"/>
              <a:t>, </a:t>
            </a:r>
            <a:r>
              <a:rPr lang="en-US" dirty="0" err="1" smtClean="0"/>
              <a:t>chọn</a:t>
            </a:r>
            <a:r>
              <a:rPr lang="en-US" dirty="0" smtClean="0"/>
              <a:t> …</a:t>
            </a:r>
            <a:r>
              <a:rPr lang="en-US" dirty="0" smtClean="0">
                <a:solidFill>
                  <a:srgbClr val="0070C0"/>
                </a:solidFill>
              </a:rPr>
              <a:t>………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53028" y="3742035"/>
            <a:ext cx="135729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BÀI TẬP</a:t>
            </a:r>
            <a:endParaRPr lang="en-US" sz="24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310311" y="3276600"/>
            <a:ext cx="2362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</a:rPr>
              <a:t>nút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</a:rPr>
              <a:t>phải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</a:rPr>
              <a:t>chuột</a:t>
            </a:r>
            <a:endParaRPr lang="en-US" sz="28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640389" y="3655080"/>
            <a:ext cx="125386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</a:rPr>
              <a:t>Copp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</a:rPr>
              <a:t>y</a:t>
            </a:r>
            <a:endParaRPr lang="en-US" sz="2800" dirty="0">
              <a:latin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483100" y="4211935"/>
            <a:ext cx="8370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</a:rPr>
              <a:t>TO1</a:t>
            </a:r>
            <a:endParaRPr lang="en-US" sz="24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253786" y="4597400"/>
            <a:ext cx="10518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</a:rPr>
              <a:t>Paste</a:t>
            </a:r>
            <a:endParaRPr lang="en-US" sz="3200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uiExpand="1" build="p"/>
      <p:bldP spid="9" grpId="0"/>
      <p:bldP spid="11" grpId="0"/>
      <p:bldP spid="12" grpId="0"/>
      <p:bldP spid="13" grpId="0"/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 txBox="1">
            <a:spLocks/>
          </p:cNvSpPr>
          <p:nvPr/>
        </p:nvSpPr>
        <p:spPr bwMode="auto">
          <a:xfrm>
            <a:off x="387350" y="533400"/>
            <a:ext cx="73914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</a:pPr>
            <a:r>
              <a:rPr lang="en-US" sz="2800" b="1" dirty="0" smtClean="0">
                <a:latin typeface="Times New Roman" pitchFamily="18" charset="0"/>
              </a:rPr>
              <a:t>C- HOẠT </a:t>
            </a:r>
            <a:r>
              <a:rPr lang="en-US" sz="2800" b="1" dirty="0">
                <a:latin typeface="Times New Roman" pitchFamily="18" charset="0"/>
              </a:rPr>
              <a:t>ĐỘNG ỨNG DỤNG MỞ  RỘNG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279400" y="1320800"/>
            <a:ext cx="87630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</a:pPr>
            <a:r>
              <a:rPr lang="en-US" sz="2800" dirty="0" smtClean="0">
                <a:latin typeface="Times New Roman" pitchFamily="18" charset="0"/>
              </a:rPr>
              <a:t>1- </a:t>
            </a:r>
            <a:r>
              <a:rPr lang="en-US" sz="2800" dirty="0" err="1" smtClean="0">
                <a:latin typeface="Times New Roman" pitchFamily="18" charset="0"/>
              </a:rPr>
              <a:t>Tạo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sắp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xếp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</a:t>
            </a:r>
            <a:r>
              <a:rPr lang="vi-VN" sz="2800" dirty="0">
                <a:latin typeface="Times New Roman" pitchFamily="18" charset="0"/>
              </a:rPr>
              <a:t>ư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mục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tập</a:t>
            </a:r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</a:rPr>
              <a:t>Giải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trí</a:t>
            </a:r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</a:rPr>
              <a:t>Toán</a:t>
            </a:r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</a:rPr>
              <a:t>Tiếng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Việt</a:t>
            </a:r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</a:rPr>
              <a:t>Âm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nhạc</a:t>
            </a:r>
            <a:r>
              <a:rPr lang="en-US" sz="2800" dirty="0">
                <a:latin typeface="Times New Roman" pitchFamily="18" charset="0"/>
              </a:rPr>
              <a:t>  </a:t>
            </a:r>
            <a:r>
              <a:rPr lang="en-US" sz="2800" dirty="0" err="1">
                <a:latin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ảnh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sao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cho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lí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dễ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tìm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kiếm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nhất</a:t>
            </a:r>
            <a:r>
              <a:rPr lang="en-US" sz="2800" dirty="0">
                <a:latin typeface="Times New Roman" pitchFamily="18" charset="0"/>
              </a:rPr>
              <a:t>.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 bwMode="auto">
          <a:xfrm>
            <a:off x="349250" y="2743200"/>
            <a:ext cx="8763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</a:pPr>
            <a:r>
              <a:rPr lang="en-US" sz="3200" b="1" dirty="0" smtClean="0">
                <a:latin typeface="Times New Roman" pitchFamily="18" charset="0"/>
              </a:rPr>
              <a:t>2- </a:t>
            </a:r>
            <a:r>
              <a:rPr lang="en-US" sz="3200" b="1" dirty="0" err="1" smtClean="0">
                <a:latin typeface="Times New Roman" pitchFamily="18" charset="0"/>
              </a:rPr>
              <a:t>Em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thực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hiện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các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yêu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cầu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sau</a:t>
            </a:r>
            <a:r>
              <a:rPr lang="en-US" sz="3200" b="1" dirty="0">
                <a:latin typeface="Times New Roman" pitchFamily="18" charset="0"/>
              </a:rPr>
              <a:t>:</a:t>
            </a:r>
            <a:endParaRPr lang="en-US" sz="2800" b="1" dirty="0">
              <a:latin typeface="Times New Roman" pitchFamily="18" charset="0"/>
            </a:endParaRP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</a:pPr>
            <a:r>
              <a:rPr lang="en-US" sz="2800" dirty="0">
                <a:latin typeface="Times New Roman" pitchFamily="18" charset="0"/>
              </a:rPr>
              <a:t>a-</a:t>
            </a:r>
            <a:r>
              <a:rPr lang="en-US" sz="2800" dirty="0" err="1">
                <a:latin typeface="Times New Roman" pitchFamily="18" charset="0"/>
              </a:rPr>
              <a:t>Tạo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</a:t>
            </a:r>
            <a:r>
              <a:rPr lang="vi-VN" sz="2800" dirty="0">
                <a:latin typeface="Times New Roman" pitchFamily="18" charset="0"/>
              </a:rPr>
              <a:t>ư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mục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tên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itchFamily="18" charset="0"/>
              </a:rPr>
              <a:t>Tập</a:t>
            </a:r>
            <a:r>
              <a:rPr lang="en-US" sz="2800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itchFamily="18" charset="0"/>
              </a:rPr>
              <a:t>vẽ</a:t>
            </a:r>
            <a:r>
              <a:rPr lang="en-US" sz="2800" dirty="0">
                <a:latin typeface="Times New Roman" pitchFamily="18" charset="0"/>
              </a:rPr>
              <a:t>.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</a:pPr>
            <a:r>
              <a:rPr lang="en-US" sz="2800" dirty="0">
                <a:latin typeface="Times New Roman" pitchFamily="18" charset="0"/>
              </a:rPr>
              <a:t>b-</a:t>
            </a:r>
            <a:r>
              <a:rPr lang="en-US" sz="2800" dirty="0" err="1">
                <a:latin typeface="Times New Roman" pitchFamily="18" charset="0"/>
              </a:rPr>
              <a:t>Nháy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chuột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lên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</a:t>
            </a:r>
            <a:r>
              <a:rPr lang="vi-VN" sz="2800" dirty="0">
                <a:latin typeface="Times New Roman" pitchFamily="18" charset="0"/>
              </a:rPr>
              <a:t>ư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mục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vừa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tạo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rồi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nhấn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phím</a:t>
            </a:r>
            <a:r>
              <a:rPr lang="en-US" sz="2800" dirty="0">
                <a:latin typeface="Times New Roman" pitchFamily="18" charset="0"/>
              </a:rPr>
              <a:t> F2.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</a:pPr>
            <a:r>
              <a:rPr lang="en-US" sz="2800" dirty="0">
                <a:latin typeface="Times New Roman" pitchFamily="18" charset="0"/>
              </a:rPr>
              <a:t>c-</a:t>
            </a:r>
            <a:r>
              <a:rPr lang="en-US" sz="2800" dirty="0" err="1">
                <a:latin typeface="Times New Roman" pitchFamily="18" charset="0"/>
              </a:rPr>
              <a:t>Đổi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tên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</a:t>
            </a:r>
            <a:r>
              <a:rPr lang="vi-VN" sz="2800" dirty="0">
                <a:latin typeface="Times New Roman" pitchFamily="18" charset="0"/>
              </a:rPr>
              <a:t>ư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mục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itchFamily="18" charset="0"/>
              </a:rPr>
              <a:t>Tâp</a:t>
            </a:r>
            <a:r>
              <a:rPr lang="en-US" sz="2800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itchFamily="18" charset="0"/>
              </a:rPr>
              <a:t>vẽ</a:t>
            </a:r>
            <a:r>
              <a:rPr lang="en-US" sz="2800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thành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itchFamily="18" charset="0"/>
              </a:rPr>
              <a:t>Bài</a:t>
            </a:r>
            <a:r>
              <a:rPr lang="en-US" sz="2800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itchFamily="18" charset="0"/>
              </a:rPr>
              <a:t>tập</a:t>
            </a:r>
            <a:r>
              <a:rPr lang="en-US" sz="2800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itchFamily="18" charset="0"/>
              </a:rPr>
              <a:t>vẽ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rồi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nhấn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phím</a:t>
            </a:r>
            <a:r>
              <a:rPr lang="en-US" sz="2800" dirty="0">
                <a:latin typeface="Times New Roman" pitchFamily="18" charset="0"/>
              </a:rPr>
              <a:t> Enter.</a:t>
            </a:r>
          </a:p>
        </p:txBody>
      </p:sp>
    </p:spTree>
    <p:extLst>
      <p:ext uri="{BB962C8B-B14F-4D97-AF65-F5344CB8AC3E}">
        <p14:creationId xmlns:p14="http://schemas.microsoft.com/office/powerpoint/2010/main" val="3093196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648200"/>
            <a:ext cx="1828800" cy="1700086"/>
          </a:xfrm>
          <a:prstGeom prst="rect">
            <a:avLst/>
          </a:prstGeom>
          <a:noFill/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209800" y="76200"/>
            <a:ext cx="3657600" cy="685800"/>
          </a:xfrm>
        </p:spPr>
        <p:txBody>
          <a:bodyPr>
            <a:noAutofit/>
          </a:bodyPr>
          <a:lstStyle/>
          <a:p>
            <a:r>
              <a:rPr lang="en-US" b="1" u="sng" dirty="0" err="1" smtClean="0">
                <a:solidFill>
                  <a:srgbClr val="FF0000"/>
                </a:solidFill>
              </a:rPr>
              <a:t>Ghi</a:t>
            </a:r>
            <a:r>
              <a:rPr lang="en-US" b="1" u="sng" dirty="0" smtClean="0">
                <a:solidFill>
                  <a:srgbClr val="FF0000"/>
                </a:solidFill>
              </a:rPr>
              <a:t> </a:t>
            </a:r>
            <a:r>
              <a:rPr lang="en-US" b="1" u="sng" dirty="0" err="1" smtClean="0">
                <a:solidFill>
                  <a:srgbClr val="FF0000"/>
                </a:solidFill>
              </a:rPr>
              <a:t>nhớ</a:t>
            </a:r>
            <a:r>
              <a:rPr lang="en-US" b="1" u="sng" dirty="0" smtClean="0">
                <a:solidFill>
                  <a:srgbClr val="FF0000"/>
                </a:solidFill>
              </a:rPr>
              <a:t>: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26" name="Content Placeholder 25"/>
          <p:cNvSpPr>
            <a:spLocks noGrp="1"/>
          </p:cNvSpPr>
          <p:nvPr>
            <p:ph idx="1"/>
          </p:nvPr>
        </p:nvSpPr>
        <p:spPr>
          <a:xfrm>
            <a:off x="304800" y="914400"/>
            <a:ext cx="8839200" cy="4191000"/>
          </a:xfrm>
        </p:spPr>
        <p:txBody>
          <a:bodyPr>
            <a:normAutofit/>
          </a:bodyPr>
          <a:lstStyle/>
          <a:p>
            <a:pPr marL="514350" indent="-514350"/>
            <a:r>
              <a:rPr lang="en-US" sz="2800" b="1" dirty="0" err="1" smtClean="0">
                <a:solidFill>
                  <a:srgbClr val="0070C0"/>
                </a:solidFill>
              </a:rPr>
              <a:t>Khi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sao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chép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một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thư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mục</a:t>
            </a:r>
            <a:r>
              <a:rPr lang="en-US" sz="2800" b="1" dirty="0" smtClean="0">
                <a:solidFill>
                  <a:srgbClr val="0070C0"/>
                </a:solidFill>
              </a:rPr>
              <a:t>, </a:t>
            </a:r>
            <a:r>
              <a:rPr lang="en-US" sz="2800" b="1" dirty="0" err="1" smtClean="0">
                <a:solidFill>
                  <a:srgbClr val="0070C0"/>
                </a:solidFill>
              </a:rPr>
              <a:t>em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đã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đồng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thời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sao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chép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tất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cả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các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thư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mục</a:t>
            </a:r>
            <a:r>
              <a:rPr lang="en-US" sz="2800" b="1" dirty="0" smtClean="0">
                <a:solidFill>
                  <a:srgbClr val="0070C0"/>
                </a:solidFill>
              </a:rPr>
              <a:t> con </a:t>
            </a:r>
            <a:r>
              <a:rPr lang="en-US" sz="2800" b="1" dirty="0" err="1" smtClean="0">
                <a:solidFill>
                  <a:srgbClr val="0070C0"/>
                </a:solidFill>
              </a:rPr>
              <a:t>có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trong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thư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mục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đó</a:t>
            </a:r>
            <a:endParaRPr lang="en-US" sz="2800" b="1" dirty="0" smtClean="0">
              <a:solidFill>
                <a:srgbClr val="0070C0"/>
              </a:solidFill>
            </a:endParaRPr>
          </a:p>
          <a:p>
            <a:pPr marL="514350" indent="-514350"/>
            <a:r>
              <a:rPr lang="en-US" sz="2800" b="1" dirty="0" err="1" smtClean="0">
                <a:solidFill>
                  <a:srgbClr val="0070C0"/>
                </a:solidFill>
              </a:rPr>
              <a:t>Khi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xóa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một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thư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mục</a:t>
            </a:r>
            <a:r>
              <a:rPr lang="en-US" sz="2800" b="1" dirty="0" smtClean="0">
                <a:solidFill>
                  <a:srgbClr val="0070C0"/>
                </a:solidFill>
              </a:rPr>
              <a:t>, </a:t>
            </a:r>
            <a:r>
              <a:rPr lang="en-US" sz="2800" b="1" dirty="0" err="1" smtClean="0">
                <a:solidFill>
                  <a:srgbClr val="0070C0"/>
                </a:solidFill>
              </a:rPr>
              <a:t>em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đã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đồng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thời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xóa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tất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cả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các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thư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mục</a:t>
            </a:r>
            <a:r>
              <a:rPr lang="en-US" sz="2800" b="1" dirty="0" smtClean="0">
                <a:solidFill>
                  <a:srgbClr val="0070C0"/>
                </a:solidFill>
              </a:rPr>
              <a:t> con </a:t>
            </a:r>
            <a:r>
              <a:rPr lang="en-US" sz="2800" b="1" dirty="0" err="1" smtClean="0">
                <a:solidFill>
                  <a:srgbClr val="0070C0"/>
                </a:solidFill>
              </a:rPr>
              <a:t>có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trong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thư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mục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đó</a:t>
            </a:r>
            <a:endParaRPr lang="en-US" sz="2800" b="1" dirty="0" smtClean="0">
              <a:solidFill>
                <a:srgbClr val="0070C0"/>
              </a:solidFill>
            </a:endParaRPr>
          </a:p>
          <a:p>
            <a:pPr marL="514350" indent="-514350" algn="ctr">
              <a:buNone/>
            </a:pPr>
            <a:r>
              <a:rPr lang="en-US" sz="3600" b="1" u="sng" dirty="0" err="1" smtClean="0">
                <a:solidFill>
                  <a:srgbClr val="0070C0"/>
                </a:solidFill>
              </a:rPr>
              <a:t>Chú</a:t>
            </a:r>
            <a:r>
              <a:rPr lang="en-US" sz="3600" b="1" u="sng" dirty="0" smtClean="0">
                <a:solidFill>
                  <a:srgbClr val="0070C0"/>
                </a:solidFill>
              </a:rPr>
              <a:t> ý:</a:t>
            </a:r>
          </a:p>
          <a:p>
            <a:pPr marL="514350" lvl="0" indent="-514350">
              <a:defRPr/>
            </a:pPr>
            <a:r>
              <a:rPr lang="en-US" sz="2800" b="1" dirty="0" err="1" smtClean="0">
                <a:solidFill>
                  <a:srgbClr val="0070C0"/>
                </a:solidFill>
              </a:rPr>
              <a:t>Khi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sao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chép</a:t>
            </a:r>
            <a:r>
              <a:rPr lang="en-US" sz="2800" b="1" dirty="0" smtClean="0">
                <a:solidFill>
                  <a:srgbClr val="0070C0"/>
                </a:solidFill>
              </a:rPr>
              <a:t>, </a:t>
            </a:r>
            <a:r>
              <a:rPr lang="en-US" sz="2800" b="1" dirty="0" err="1" smtClean="0">
                <a:solidFill>
                  <a:srgbClr val="0070C0"/>
                </a:solidFill>
              </a:rPr>
              <a:t>xóa</a:t>
            </a:r>
            <a:r>
              <a:rPr lang="en-US" sz="2800" b="1" dirty="0" smtClean="0">
                <a:solidFill>
                  <a:srgbClr val="0070C0"/>
                </a:solidFill>
              </a:rPr>
              <a:t>, </a:t>
            </a:r>
            <a:r>
              <a:rPr lang="en-US" sz="2800" b="1" dirty="0" err="1" smtClean="0">
                <a:solidFill>
                  <a:srgbClr val="0070C0"/>
                </a:solidFill>
              </a:rPr>
              <a:t>đổi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tên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thư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mục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phải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chắc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chắn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thư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mục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đó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đang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được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đóng</a:t>
            </a:r>
            <a:endParaRPr lang="en-US" sz="2800" b="1" dirty="0" smtClean="0">
              <a:solidFill>
                <a:srgbClr val="0070C0"/>
              </a:solidFill>
            </a:endParaRPr>
          </a:p>
          <a:p>
            <a:pPr marL="514350" lvl="0" indent="-514350">
              <a:defRPr/>
            </a:pPr>
            <a:r>
              <a:rPr lang="en-US" sz="2800" b="1" dirty="0" err="1" smtClean="0">
                <a:solidFill>
                  <a:srgbClr val="0070C0"/>
                </a:solidFill>
              </a:rPr>
              <a:t>Không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tự</a:t>
            </a:r>
            <a:r>
              <a:rPr lang="en-US" sz="2800" b="1" dirty="0" smtClean="0">
                <a:solidFill>
                  <a:srgbClr val="0070C0"/>
                </a:solidFill>
              </a:rPr>
              <a:t> ý </a:t>
            </a:r>
            <a:r>
              <a:rPr lang="en-US" sz="2800" b="1" dirty="0" err="1" smtClean="0">
                <a:solidFill>
                  <a:srgbClr val="0070C0"/>
                </a:solidFill>
              </a:rPr>
              <a:t>xóa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thư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mục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không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phải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của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mình</a:t>
            </a:r>
            <a:endParaRPr lang="en-US" sz="2800" b="1" dirty="0" smtClean="0">
              <a:solidFill>
                <a:srgbClr val="0070C0"/>
              </a:solidFill>
            </a:endParaRPr>
          </a:p>
          <a:p>
            <a:pPr marL="514350" indent="-514350"/>
            <a:endParaRPr lang="en-US" sz="2800" b="1" dirty="0" smtClean="0">
              <a:solidFill>
                <a:srgbClr val="0070C0"/>
              </a:solidFill>
            </a:endParaRPr>
          </a:p>
        </p:txBody>
      </p:sp>
      <p:sp>
        <p:nvSpPr>
          <p:cNvPr id="11" name="Content Placeholder 25"/>
          <p:cNvSpPr txBox="1">
            <a:spLocks/>
          </p:cNvSpPr>
          <p:nvPr/>
        </p:nvSpPr>
        <p:spPr>
          <a:xfrm>
            <a:off x="304800" y="3810000"/>
            <a:ext cx="8839200" cy="16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5400" y="2546860"/>
            <a:ext cx="9144000" cy="220980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b="1" spc="50" dirty="0" smtClean="0">
                <a:ln w="11430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2: </a:t>
            </a:r>
            <a:r>
              <a:rPr lang="en-US" sz="4600" b="1" spc="50" dirty="0" smtClean="0">
                <a:ln w="11430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 THAO TÁC VỚI </a:t>
            </a:r>
            <a:r>
              <a:rPr lang="en-US" sz="4600" b="1" spc="50" smtClean="0">
                <a:ln w="11430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THƯ MỤC</a:t>
            </a:r>
            <a:endParaRPr lang="en-US" b="1" spc="50" dirty="0">
              <a:ln w="11430"/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81200" y="1"/>
            <a:ext cx="6934200" cy="685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ncuu" pitchFamily="2" charset="0"/>
              <a:ea typeface="+mj-ea"/>
              <a:cs typeface="Times New Roman" pitchFamily="18" charset="0"/>
            </a:endParaRPr>
          </a:p>
        </p:txBody>
      </p:sp>
      <p:pic>
        <p:nvPicPr>
          <p:cNvPr id="2050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648200"/>
            <a:ext cx="2049228" cy="1905001"/>
          </a:xfrm>
          <a:prstGeom prst="rect">
            <a:avLst/>
          </a:prstGeom>
          <a:noFill/>
        </p:spPr>
      </p:pic>
      <p:sp>
        <p:nvSpPr>
          <p:cNvPr id="9" name="Text Box 31"/>
          <p:cNvSpPr txBox="1">
            <a:spLocks noChangeArrowheads="1"/>
          </p:cNvSpPr>
          <p:nvPr/>
        </p:nvSpPr>
        <p:spPr bwMode="auto">
          <a:xfrm>
            <a:off x="228600" y="152400"/>
            <a:ext cx="8686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3600" b="1" i="1" err="1" smtClean="0">
                <a:solidFill>
                  <a:srgbClr val="0000FF"/>
                </a:solidFill>
                <a:latin typeface="Times New Roman" pitchFamily="18" charset="0"/>
              </a:rPr>
              <a:t>Thứ</a:t>
            </a:r>
            <a:r>
              <a:rPr lang="en-US" altLang="vi-VN" sz="3600" b="1" i="1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3600" b="1" i="1" smtClean="0">
                <a:solidFill>
                  <a:srgbClr val="0000FF"/>
                </a:solidFill>
                <a:latin typeface="Times New Roman" pitchFamily="18" charset="0"/>
              </a:rPr>
              <a:t>ba</a:t>
            </a:r>
            <a:r>
              <a:rPr lang="en-US" altLang="vi-VN" sz="3600" b="1" i="1" smtClean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altLang="vi-VN" sz="3600" b="1" i="1" err="1" smtClean="0">
                <a:solidFill>
                  <a:srgbClr val="0000FF"/>
                </a:solidFill>
                <a:latin typeface="Times New Roman" pitchFamily="18" charset="0"/>
              </a:rPr>
              <a:t>ngày</a:t>
            </a:r>
            <a:r>
              <a:rPr lang="en-US" altLang="vi-VN" sz="3600" b="1" i="1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vi-VN" sz="3600" b="1" i="1" smtClean="0">
                <a:solidFill>
                  <a:srgbClr val="0000FF"/>
                </a:solidFill>
                <a:latin typeface="Times New Roman" pitchFamily="18" charset="0"/>
              </a:rPr>
              <a:t>15 </a:t>
            </a:r>
            <a:r>
              <a:rPr lang="en-US" altLang="vi-VN" sz="3600" b="1" i="1" dirty="0" err="1" smtClean="0">
                <a:solidFill>
                  <a:srgbClr val="0000FF"/>
                </a:solidFill>
                <a:latin typeface="Times New Roman" pitchFamily="18" charset="0"/>
              </a:rPr>
              <a:t>tháng</a:t>
            </a:r>
            <a:r>
              <a:rPr lang="en-US" altLang="vi-VN" sz="3600" b="1" i="1" dirty="0" smtClean="0">
                <a:solidFill>
                  <a:srgbClr val="0000FF"/>
                </a:solidFill>
                <a:latin typeface="Times New Roman" pitchFamily="18" charset="0"/>
              </a:rPr>
              <a:t> 9 </a:t>
            </a:r>
            <a:r>
              <a:rPr lang="en-US" altLang="vi-VN" sz="3600" b="1" i="1" err="1" smtClean="0">
                <a:solidFill>
                  <a:srgbClr val="0000FF"/>
                </a:solidFill>
                <a:latin typeface="Times New Roman" pitchFamily="18" charset="0"/>
              </a:rPr>
              <a:t>năm</a:t>
            </a:r>
            <a:r>
              <a:rPr lang="en-US" altLang="vi-VN" sz="3600" b="1" i="1" smtClean="0">
                <a:solidFill>
                  <a:srgbClr val="0000FF"/>
                </a:solidFill>
                <a:latin typeface="Times New Roman" pitchFamily="18" charset="0"/>
              </a:rPr>
              <a:t> 2020   </a:t>
            </a:r>
            <a:endParaRPr lang="en-US" altLang="vi-VN" sz="3600" b="1" i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7" name="Picture 6" descr="Captureff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48100" y="1170688"/>
            <a:ext cx="1066800" cy="1376172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648200"/>
            <a:ext cx="1828800" cy="1700086"/>
          </a:xfrm>
          <a:prstGeom prst="rect">
            <a:avLst/>
          </a:prstGeom>
          <a:noFill/>
        </p:spPr>
      </p:pic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28600" y="457200"/>
            <a:ext cx="5257800" cy="533400"/>
          </a:xfrm>
        </p:spPr>
        <p:txBody>
          <a:bodyPr>
            <a:noAutofit/>
          </a:bodyPr>
          <a:lstStyle/>
          <a:p>
            <a:pPr algn="l"/>
            <a:r>
              <a:rPr lang="en-US" sz="4000" u="sng" smtClean="0">
                <a:solidFill>
                  <a:srgbClr val="FF0000"/>
                </a:solidFill>
              </a:rPr>
              <a:t>1. Nhắc lại kiến thức</a:t>
            </a:r>
            <a:endParaRPr lang="en-US" sz="4000" u="sng">
              <a:solidFill>
                <a:srgbClr val="FF0000"/>
              </a:solidFill>
            </a:endParaRPr>
          </a:p>
        </p:txBody>
      </p:sp>
      <p:sp>
        <p:nvSpPr>
          <p:cNvPr id="7" name="Content Placeholder 4"/>
          <p:cNvSpPr>
            <a:spLocks noGrp="1"/>
          </p:cNvSpPr>
          <p:nvPr>
            <p:ph sz="half" idx="2"/>
          </p:nvPr>
        </p:nvSpPr>
        <p:spPr>
          <a:xfrm>
            <a:off x="457200" y="1676400"/>
            <a:ext cx="4040188" cy="376396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u="sng" smtClean="0">
                <a:solidFill>
                  <a:srgbClr val="0070C0"/>
                </a:solidFill>
              </a:rPr>
              <a:t>Tạo thư mục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smtClean="0">
                <a:solidFill>
                  <a:srgbClr val="0070C0"/>
                </a:solidFill>
              </a:rPr>
              <a:t>Nháy </a:t>
            </a:r>
            <a:r>
              <a:rPr lang="en-US" sz="2800" err="1" smtClean="0">
                <a:solidFill>
                  <a:srgbClr val="0070C0"/>
                </a:solidFill>
              </a:rPr>
              <a:t>phải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chuột</a:t>
            </a:r>
            <a:endParaRPr lang="en-US" sz="2800" smtClean="0">
              <a:solidFill>
                <a:srgbClr val="0070C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err="1" smtClean="0">
                <a:solidFill>
                  <a:srgbClr val="0070C0"/>
                </a:solidFill>
              </a:rPr>
              <a:t>Chọn</a:t>
            </a:r>
            <a:r>
              <a:rPr lang="en-US" sz="2800" smtClean="0">
                <a:solidFill>
                  <a:srgbClr val="0070C0"/>
                </a:solidFill>
              </a:rPr>
              <a:t> New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err="1" smtClean="0">
                <a:solidFill>
                  <a:srgbClr val="0070C0"/>
                </a:solidFill>
              </a:rPr>
              <a:t>Chọn</a:t>
            </a:r>
            <a:r>
              <a:rPr lang="en-US" sz="2800" smtClean="0">
                <a:solidFill>
                  <a:srgbClr val="0070C0"/>
                </a:solidFill>
              </a:rPr>
              <a:t> Folder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sz="quarter" idx="4"/>
          </p:nvPr>
        </p:nvSpPr>
        <p:spPr>
          <a:xfrm>
            <a:off x="4572000" y="1722438"/>
            <a:ext cx="4041775" cy="368776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u="sng" smtClean="0">
                <a:solidFill>
                  <a:srgbClr val="0070C0"/>
                </a:solidFill>
              </a:rPr>
              <a:t>Mở thư mục</a:t>
            </a:r>
          </a:p>
          <a:p>
            <a:r>
              <a:rPr lang="en-US" sz="2800" smtClean="0">
                <a:solidFill>
                  <a:srgbClr val="0070C0"/>
                </a:solidFill>
              </a:rPr>
              <a:t>C1: </a:t>
            </a:r>
            <a:r>
              <a:rPr lang="en-US" sz="2800" err="1" smtClean="0">
                <a:solidFill>
                  <a:srgbClr val="0070C0"/>
                </a:solidFill>
              </a:rPr>
              <a:t>Chọn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thư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mục</a:t>
            </a:r>
            <a:r>
              <a:rPr lang="en-US" sz="2800" smtClean="0">
                <a:solidFill>
                  <a:srgbClr val="0070C0"/>
                </a:solidFill>
              </a:rPr>
              <a:t> -&gt; </a:t>
            </a:r>
            <a:r>
              <a:rPr lang="en-US" sz="2800" err="1" smtClean="0">
                <a:solidFill>
                  <a:srgbClr val="0070C0"/>
                </a:solidFill>
              </a:rPr>
              <a:t>nháy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phải</a:t>
            </a:r>
            <a:r>
              <a:rPr lang="en-US" sz="2800" smtClean="0">
                <a:solidFill>
                  <a:srgbClr val="0070C0"/>
                </a:solidFill>
              </a:rPr>
              <a:t> -&gt;Open</a:t>
            </a:r>
          </a:p>
          <a:p>
            <a:r>
              <a:rPr lang="en-US" sz="2800" smtClean="0">
                <a:solidFill>
                  <a:srgbClr val="0070C0"/>
                </a:solidFill>
              </a:rPr>
              <a:t>C2: </a:t>
            </a:r>
            <a:r>
              <a:rPr lang="en-US" sz="2800" err="1" smtClean="0">
                <a:solidFill>
                  <a:srgbClr val="0070C0"/>
                </a:solidFill>
              </a:rPr>
              <a:t>Nháy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đúp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vào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thư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mục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</a:p>
          <a:p>
            <a:endParaRPr lang="en-US" sz="2800">
              <a:solidFill>
                <a:srgbClr val="0070C0"/>
              </a:solidFill>
            </a:endParaRPr>
          </a:p>
        </p:txBody>
      </p:sp>
      <p:sp>
        <p:nvSpPr>
          <p:cNvPr id="18" name="Text Placeholder 14"/>
          <p:cNvSpPr txBox="1">
            <a:spLocks/>
          </p:cNvSpPr>
          <p:nvPr/>
        </p:nvSpPr>
        <p:spPr>
          <a:xfrm>
            <a:off x="342106" y="884238"/>
            <a:ext cx="4040188" cy="639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sng" strike="noStrike" kern="1200" cap="none" spc="0" normalizeH="0" baseline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a.Tạo</a:t>
            </a: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/ </a:t>
            </a:r>
            <a:r>
              <a:rPr kumimoji="0" lang="en-US" sz="3200" b="1" i="0" u="sng" strike="noStrike" kern="1200" cap="none" spc="0" normalizeH="0" baseline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mở</a:t>
            </a:r>
            <a:r>
              <a:rPr kumimoji="0" lang="en-US" sz="3200" b="1" i="0" u="sng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1" i="0" u="sng" strike="noStrike" kern="1200" cap="none" spc="0" normalizeH="0" baseline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thư</a:t>
            </a: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1" i="0" u="sng" strike="noStrike" kern="1200" cap="none" spc="0" normalizeH="0" baseline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mục</a:t>
            </a:r>
            <a:endParaRPr kumimoji="0" lang="en-US" sz="3200" b="1" i="0" u="sng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21" name="Cloud Callout 20"/>
          <p:cNvSpPr/>
          <p:nvPr/>
        </p:nvSpPr>
        <p:spPr>
          <a:xfrm>
            <a:off x="304800" y="3200399"/>
            <a:ext cx="4114800" cy="2057400"/>
          </a:xfrm>
          <a:prstGeom prst="cloudCallout">
            <a:avLst>
              <a:gd name="adj1" fmla="val -17130"/>
              <a:gd name="adj2" fmla="val -97096"/>
            </a:avLst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thao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tác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tạo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thư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mục</a:t>
            </a:r>
            <a:r>
              <a:rPr lang="en-US" sz="2800" dirty="0" smtClean="0">
                <a:latin typeface="Times New Roman" pitchFamily="18" charset="0"/>
              </a:rPr>
              <a:t>?</a:t>
            </a:r>
            <a:endParaRPr lang="en-US" sz="2800" dirty="0">
              <a:latin typeface="Times New Roman" pitchFamily="18" charset="0"/>
            </a:endParaRPr>
          </a:p>
        </p:txBody>
      </p:sp>
      <p:sp>
        <p:nvSpPr>
          <p:cNvPr id="22" name="Cloud Callout 21"/>
          <p:cNvSpPr/>
          <p:nvPr/>
        </p:nvSpPr>
        <p:spPr>
          <a:xfrm>
            <a:off x="4956175" y="3094037"/>
            <a:ext cx="4114800" cy="2057400"/>
          </a:xfrm>
          <a:prstGeom prst="cloudCallout">
            <a:avLst>
              <a:gd name="adj1" fmla="val -32616"/>
              <a:gd name="adj2" fmla="val -91035"/>
            </a:avLst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thao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tác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mở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thư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mục</a:t>
            </a:r>
            <a:r>
              <a:rPr lang="en-US" sz="2800" dirty="0" smtClean="0">
                <a:latin typeface="Times New Roman" pitchFamily="18" charset="0"/>
              </a:rPr>
              <a:t>?</a:t>
            </a:r>
            <a:endParaRPr lang="en-US" sz="2800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  <p:bldP spid="17" grpId="0" uiExpand="1" build="p"/>
      <p:bldP spid="18" grpId="0"/>
      <p:bldP spid="21" grpId="0" animBg="1"/>
      <p:bldP spid="21" grpId="1" animBg="1"/>
      <p:bldP spid="22" grpId="0" animBg="1"/>
      <p:bldP spid="22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5778500" cy="868362"/>
          </a:xfrm>
        </p:spPr>
        <p:txBody>
          <a:bodyPr>
            <a:normAutofit/>
          </a:bodyPr>
          <a:lstStyle/>
          <a:p>
            <a:pPr marL="571500" indent="-571500" algn="l">
              <a:buFont typeface="Wingdings" pitchFamily="2" charset="2"/>
              <a:buChar char="Ø"/>
            </a:pPr>
            <a:r>
              <a:rPr lang="en-US" smtClean="0">
                <a:solidFill>
                  <a:srgbClr val="FF0000"/>
                </a:solidFill>
              </a:rPr>
              <a:t>Tạo cây thư mục sau: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1600200" y="1447800"/>
            <a:ext cx="2819400" cy="6096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en-US" sz="3600" b="1" smtClean="0">
                <a:solidFill>
                  <a:srgbClr val="0070C0"/>
                </a:solidFill>
              </a:rPr>
              <a:t>Khối lớp 4</a:t>
            </a:r>
            <a:endParaRPr lang="en-US" sz="3600" b="1">
              <a:solidFill>
                <a:srgbClr val="0070C0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2438400" y="1981201"/>
            <a:ext cx="2470150" cy="609599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en-US" sz="3600" b="1" smtClean="0">
                <a:solidFill>
                  <a:srgbClr val="7030A0"/>
                </a:solidFill>
              </a:rPr>
              <a:t>Lớp 4B</a:t>
            </a:r>
            <a:endParaRPr lang="en-US" sz="3600" b="1">
              <a:solidFill>
                <a:srgbClr val="7030A0"/>
              </a:solidFill>
            </a:endParaRPr>
          </a:p>
        </p:txBody>
      </p:sp>
      <p:sp>
        <p:nvSpPr>
          <p:cNvPr id="10" name="Content Placeholder 8"/>
          <p:cNvSpPr txBox="1">
            <a:spLocks/>
          </p:cNvSpPr>
          <p:nvPr/>
        </p:nvSpPr>
        <p:spPr>
          <a:xfrm>
            <a:off x="3581400" y="2514600"/>
            <a:ext cx="2654300" cy="30098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q"/>
            </a:pPr>
            <a:r>
              <a:rPr lang="en-US" sz="3200" b="1" smtClean="0">
                <a:solidFill>
                  <a:srgbClr val="00B050"/>
                </a:solidFill>
              </a:rPr>
              <a:t>Tổ 1</a:t>
            </a:r>
          </a:p>
          <a:p>
            <a:pPr lvl="1">
              <a:buFont typeface="Wingdings" pitchFamily="2" charset="2"/>
              <a:buChar char="q"/>
            </a:pPr>
            <a:r>
              <a:rPr lang="en-US" sz="2800" b="1" smtClean="0">
                <a:solidFill>
                  <a:srgbClr val="FF0000"/>
                </a:solidFill>
              </a:rPr>
              <a:t>An</a:t>
            </a:r>
          </a:p>
          <a:p>
            <a:pPr lvl="1">
              <a:buFont typeface="Wingdings" pitchFamily="2" charset="2"/>
              <a:buChar char="q"/>
            </a:pPr>
            <a:r>
              <a:rPr lang="en-US" sz="2800" b="1">
                <a:solidFill>
                  <a:srgbClr val="FF0000"/>
                </a:solidFill>
              </a:rPr>
              <a:t>Bình</a:t>
            </a:r>
          </a:p>
          <a:p>
            <a:pPr lvl="1">
              <a:buFont typeface="Wingdings" pitchFamily="2" charset="2"/>
              <a:buChar char="q"/>
            </a:pPr>
            <a:r>
              <a:rPr lang="en-US" sz="2800" b="1">
                <a:solidFill>
                  <a:srgbClr val="FF0000"/>
                </a:solidFill>
              </a:rPr>
              <a:t>Khiêm</a:t>
            </a:r>
          </a:p>
          <a:p>
            <a:pPr>
              <a:buFont typeface="Wingdings" pitchFamily="2" charset="2"/>
              <a:buChar char="q"/>
            </a:pPr>
            <a:r>
              <a:rPr lang="en-US" sz="3200" b="1" smtClean="0">
                <a:solidFill>
                  <a:srgbClr val="00B050"/>
                </a:solidFill>
              </a:rPr>
              <a:t>Tổ 2</a:t>
            </a:r>
          </a:p>
          <a:p>
            <a:pPr>
              <a:buFont typeface="Wingdings" pitchFamily="2" charset="2"/>
              <a:buChar char="q"/>
            </a:pPr>
            <a:r>
              <a:rPr lang="en-US" sz="3200" b="1" smtClean="0">
                <a:solidFill>
                  <a:srgbClr val="00B050"/>
                </a:solidFill>
              </a:rPr>
              <a:t>Tổ 3</a:t>
            </a:r>
            <a:endParaRPr lang="en-US" sz="3200" b="1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0548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648200"/>
            <a:ext cx="1828800" cy="1700086"/>
          </a:xfrm>
          <a:prstGeom prst="rect">
            <a:avLst/>
          </a:prstGeom>
          <a:noFill/>
        </p:spPr>
      </p:pic>
      <p:sp>
        <p:nvSpPr>
          <p:cNvPr id="7" name="Content Placeholder 4"/>
          <p:cNvSpPr>
            <a:spLocks noGrp="1"/>
          </p:cNvSpPr>
          <p:nvPr>
            <p:ph idx="1"/>
          </p:nvPr>
        </p:nvSpPr>
        <p:spPr>
          <a:xfrm>
            <a:off x="152400" y="1447800"/>
            <a:ext cx="6019800" cy="39925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40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sz="3600" smtClean="0">
                <a:solidFill>
                  <a:srgbClr val="0070C0"/>
                </a:solidFill>
              </a:rPr>
              <a:t>   </a:t>
            </a:r>
            <a:r>
              <a:rPr lang="en-US" sz="3600" err="1" smtClean="0">
                <a:solidFill>
                  <a:srgbClr val="0070C0"/>
                </a:solidFill>
              </a:rPr>
              <a:t>Thư</a:t>
            </a:r>
            <a:r>
              <a:rPr lang="en-US" sz="3600" smtClean="0">
                <a:solidFill>
                  <a:srgbClr val="0070C0"/>
                </a:solidFill>
              </a:rPr>
              <a:t> </a:t>
            </a:r>
            <a:r>
              <a:rPr lang="en-US" sz="3600" err="1" smtClean="0">
                <a:solidFill>
                  <a:srgbClr val="0070C0"/>
                </a:solidFill>
              </a:rPr>
              <a:t>mục</a:t>
            </a:r>
            <a:r>
              <a:rPr lang="en-US" sz="3600" smtClean="0">
                <a:solidFill>
                  <a:srgbClr val="0070C0"/>
                </a:solidFill>
              </a:rPr>
              <a:t> LOP4B </a:t>
            </a:r>
            <a:r>
              <a:rPr lang="en-US" sz="3600" err="1" smtClean="0">
                <a:solidFill>
                  <a:srgbClr val="0070C0"/>
                </a:solidFill>
              </a:rPr>
              <a:t>có</a:t>
            </a:r>
            <a:r>
              <a:rPr lang="en-US" sz="3600" smtClean="0">
                <a:solidFill>
                  <a:srgbClr val="0070C0"/>
                </a:solidFill>
              </a:rPr>
              <a:t> </a:t>
            </a:r>
            <a:r>
              <a:rPr lang="en-US" sz="3600" err="1" smtClean="0">
                <a:solidFill>
                  <a:srgbClr val="0070C0"/>
                </a:solidFill>
              </a:rPr>
              <a:t>các</a:t>
            </a:r>
            <a:r>
              <a:rPr lang="en-US" sz="3600" smtClean="0">
                <a:solidFill>
                  <a:srgbClr val="0070C0"/>
                </a:solidFill>
              </a:rPr>
              <a:t> </a:t>
            </a:r>
            <a:r>
              <a:rPr lang="en-US" sz="3600" err="1" smtClean="0">
                <a:solidFill>
                  <a:srgbClr val="0070C0"/>
                </a:solidFill>
              </a:rPr>
              <a:t>thư</a:t>
            </a:r>
            <a:r>
              <a:rPr lang="en-US" sz="3600" smtClean="0">
                <a:solidFill>
                  <a:srgbClr val="0070C0"/>
                </a:solidFill>
              </a:rPr>
              <a:t> </a:t>
            </a:r>
            <a:r>
              <a:rPr lang="en-US" sz="3600" err="1" smtClean="0">
                <a:solidFill>
                  <a:srgbClr val="0070C0"/>
                </a:solidFill>
              </a:rPr>
              <a:t>mục</a:t>
            </a:r>
            <a:r>
              <a:rPr lang="en-US" sz="3600" smtClean="0">
                <a:solidFill>
                  <a:srgbClr val="0070C0"/>
                </a:solidFill>
              </a:rPr>
              <a:t> con: …… ……  ….…</a:t>
            </a:r>
          </a:p>
          <a:p>
            <a:pPr>
              <a:buNone/>
            </a:pPr>
            <a:r>
              <a:rPr lang="en-US" sz="3600" smtClean="0">
                <a:solidFill>
                  <a:srgbClr val="0070C0"/>
                </a:solidFill>
              </a:rPr>
              <a:t>   </a:t>
            </a:r>
            <a:r>
              <a:rPr lang="en-US" sz="3600" err="1" smtClean="0">
                <a:solidFill>
                  <a:srgbClr val="0070C0"/>
                </a:solidFill>
              </a:rPr>
              <a:t>Thư</a:t>
            </a:r>
            <a:r>
              <a:rPr lang="en-US" sz="3600" smtClean="0">
                <a:solidFill>
                  <a:srgbClr val="0070C0"/>
                </a:solidFill>
              </a:rPr>
              <a:t> </a:t>
            </a:r>
            <a:r>
              <a:rPr lang="en-US" sz="3600" err="1" smtClean="0">
                <a:solidFill>
                  <a:srgbClr val="0070C0"/>
                </a:solidFill>
              </a:rPr>
              <a:t>mục</a:t>
            </a:r>
            <a:r>
              <a:rPr lang="en-US" sz="3600" smtClean="0">
                <a:solidFill>
                  <a:srgbClr val="0070C0"/>
                </a:solidFill>
              </a:rPr>
              <a:t> TO1 </a:t>
            </a:r>
            <a:r>
              <a:rPr lang="en-US" sz="3600" err="1" smtClean="0">
                <a:solidFill>
                  <a:srgbClr val="0070C0"/>
                </a:solidFill>
              </a:rPr>
              <a:t>có</a:t>
            </a:r>
            <a:r>
              <a:rPr lang="en-US" sz="3600" smtClean="0">
                <a:solidFill>
                  <a:srgbClr val="0070C0"/>
                </a:solidFill>
              </a:rPr>
              <a:t> </a:t>
            </a:r>
            <a:r>
              <a:rPr lang="en-US" sz="3600" err="1" smtClean="0">
                <a:solidFill>
                  <a:srgbClr val="0070C0"/>
                </a:solidFill>
              </a:rPr>
              <a:t>các</a:t>
            </a:r>
            <a:r>
              <a:rPr lang="en-US" sz="3600" smtClean="0">
                <a:solidFill>
                  <a:srgbClr val="0070C0"/>
                </a:solidFill>
              </a:rPr>
              <a:t> </a:t>
            </a:r>
            <a:r>
              <a:rPr lang="en-US" sz="3600" err="1" smtClean="0">
                <a:solidFill>
                  <a:srgbClr val="0070C0"/>
                </a:solidFill>
              </a:rPr>
              <a:t>thư</a:t>
            </a:r>
            <a:r>
              <a:rPr lang="en-US" sz="3600" smtClean="0">
                <a:solidFill>
                  <a:srgbClr val="0070C0"/>
                </a:solidFill>
              </a:rPr>
              <a:t> </a:t>
            </a:r>
            <a:r>
              <a:rPr lang="en-US" sz="3600" err="1" smtClean="0">
                <a:solidFill>
                  <a:srgbClr val="0070C0"/>
                </a:solidFill>
              </a:rPr>
              <a:t>mục</a:t>
            </a:r>
            <a:r>
              <a:rPr lang="en-US" sz="3600" smtClean="0">
                <a:solidFill>
                  <a:srgbClr val="0070C0"/>
                </a:solidFill>
              </a:rPr>
              <a:t> con: …….. …….. ………</a:t>
            </a:r>
          </a:p>
        </p:txBody>
      </p:sp>
      <p:pic>
        <p:nvPicPr>
          <p:cNvPr id="9" name="Picture 8" descr="Capture.PNG"/>
          <p:cNvPicPr>
            <a:picLocks noChangeAspect="1"/>
          </p:cNvPicPr>
          <p:nvPr/>
        </p:nvPicPr>
        <p:blipFill>
          <a:blip r:embed="rId3"/>
          <a:srcRect t="1019" b="2350"/>
          <a:stretch>
            <a:fillRect/>
          </a:stretch>
        </p:blipFill>
        <p:spPr>
          <a:xfrm>
            <a:off x="6096000" y="2133600"/>
            <a:ext cx="3048000" cy="4090416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306442" y="2547610"/>
            <a:ext cx="264655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TO1, TO2, TO3</a:t>
            </a:r>
            <a:endParaRPr lang="en-US" sz="28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0" y="3784600"/>
            <a:ext cx="27783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</a:rPr>
              <a:t>AN,  BINH, KHIEM</a:t>
            </a:r>
            <a:endParaRPr lang="en-US" sz="24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95649" y="685800"/>
            <a:ext cx="790472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4000" u="sng" dirty="0" err="1" smtClean="0">
                <a:solidFill>
                  <a:srgbClr val="FF0000"/>
                </a:solidFill>
                <a:latin typeface="Times New Roman" pitchFamily="18" charset="0"/>
              </a:rPr>
              <a:t>b.Điền</a:t>
            </a:r>
            <a:r>
              <a:rPr lang="en-US" sz="4000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u="sng" dirty="0" err="1" smtClean="0">
                <a:solidFill>
                  <a:srgbClr val="FF0000"/>
                </a:solidFill>
                <a:latin typeface="Times New Roman" pitchFamily="18" charset="0"/>
              </a:rPr>
              <a:t>từ</a:t>
            </a:r>
            <a:r>
              <a:rPr lang="en-US" sz="4000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u="sng" dirty="0" err="1" smtClean="0">
                <a:solidFill>
                  <a:srgbClr val="FF0000"/>
                </a:solidFill>
                <a:latin typeface="Times New Roman" pitchFamily="18" charset="0"/>
              </a:rPr>
              <a:t>còn</a:t>
            </a:r>
            <a:r>
              <a:rPr lang="en-US" sz="4000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u="sng" dirty="0" err="1" smtClean="0">
                <a:solidFill>
                  <a:srgbClr val="FF0000"/>
                </a:solidFill>
                <a:latin typeface="Times New Roman" pitchFamily="18" charset="0"/>
              </a:rPr>
              <a:t>thiếu</a:t>
            </a:r>
            <a:r>
              <a:rPr lang="en-US" sz="4000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u="sng" dirty="0" err="1" smtClean="0">
                <a:solidFill>
                  <a:srgbClr val="FF0000"/>
                </a:solidFill>
                <a:latin typeface="Times New Roman" pitchFamily="18" charset="0"/>
              </a:rPr>
              <a:t>để</a:t>
            </a:r>
            <a:r>
              <a:rPr lang="en-US" sz="4000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u="sng" dirty="0" err="1" smtClean="0">
                <a:solidFill>
                  <a:srgbClr val="FF0000"/>
                </a:solidFill>
                <a:latin typeface="Times New Roman" pitchFamily="18" charset="0"/>
              </a:rPr>
              <a:t>được</a:t>
            </a:r>
            <a:r>
              <a:rPr lang="en-US" sz="4000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u="sng" dirty="0" err="1" smtClean="0">
                <a:solidFill>
                  <a:srgbClr val="FF0000"/>
                </a:solidFill>
                <a:latin typeface="Times New Roman" pitchFamily="18" charset="0"/>
              </a:rPr>
              <a:t>câu</a:t>
            </a:r>
            <a:r>
              <a:rPr lang="en-US" sz="4000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u="sng" dirty="0" err="1" smtClean="0">
                <a:solidFill>
                  <a:srgbClr val="FF0000"/>
                </a:solidFill>
                <a:latin typeface="Times New Roman" pitchFamily="18" charset="0"/>
              </a:rPr>
              <a:t>đúng</a:t>
            </a:r>
            <a:endParaRPr lang="en-US" sz="4000" u="sng" dirty="0" smtClean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648200"/>
            <a:ext cx="1828800" cy="1700086"/>
          </a:xfrm>
          <a:prstGeom prst="rect">
            <a:avLst/>
          </a:prstGeom>
          <a:noFill/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28600" y="368300"/>
            <a:ext cx="8458200" cy="914400"/>
          </a:xfrm>
        </p:spPr>
        <p:txBody>
          <a:bodyPr>
            <a:normAutofit/>
          </a:bodyPr>
          <a:lstStyle/>
          <a:p>
            <a:pPr algn="l"/>
            <a:r>
              <a:rPr lang="en-US" sz="3600" u="sng" smtClean="0">
                <a:solidFill>
                  <a:srgbClr val="FF0000"/>
                </a:solidFill>
              </a:rPr>
              <a:t>c. Đánh </a:t>
            </a:r>
            <a:r>
              <a:rPr lang="en-US" sz="3600" u="sng" err="1" smtClean="0">
                <a:solidFill>
                  <a:srgbClr val="FF0000"/>
                </a:solidFill>
              </a:rPr>
              <a:t>dấu</a:t>
            </a:r>
            <a:r>
              <a:rPr lang="en-US" sz="3600" u="sng" smtClean="0">
                <a:solidFill>
                  <a:srgbClr val="FF0000"/>
                </a:solidFill>
              </a:rPr>
              <a:t>     </a:t>
            </a:r>
            <a:r>
              <a:rPr lang="en-US" sz="3600" u="sng" err="1" smtClean="0">
                <a:solidFill>
                  <a:srgbClr val="FF0000"/>
                </a:solidFill>
              </a:rPr>
              <a:t>vào</a:t>
            </a:r>
            <a:r>
              <a:rPr lang="en-US" sz="3600" u="sng" smtClean="0">
                <a:solidFill>
                  <a:srgbClr val="FF0000"/>
                </a:solidFill>
              </a:rPr>
              <a:t>      ở </a:t>
            </a:r>
            <a:r>
              <a:rPr lang="en-US" sz="3600" u="sng" err="1" smtClean="0">
                <a:solidFill>
                  <a:srgbClr val="FF0000"/>
                </a:solidFill>
              </a:rPr>
              <a:t>sau</a:t>
            </a:r>
            <a:r>
              <a:rPr lang="en-US" sz="3600" u="sng" smtClean="0">
                <a:solidFill>
                  <a:srgbClr val="FF0000"/>
                </a:solidFill>
              </a:rPr>
              <a:t> </a:t>
            </a:r>
            <a:r>
              <a:rPr lang="en-US" sz="3600" u="sng" err="1" smtClean="0">
                <a:solidFill>
                  <a:srgbClr val="FF0000"/>
                </a:solidFill>
              </a:rPr>
              <a:t>câu</a:t>
            </a:r>
            <a:r>
              <a:rPr lang="en-US" sz="3600" u="sng" smtClean="0">
                <a:solidFill>
                  <a:srgbClr val="FF0000"/>
                </a:solidFill>
              </a:rPr>
              <a:t> </a:t>
            </a:r>
            <a:r>
              <a:rPr lang="en-US" sz="3600" u="sng" err="1" smtClean="0">
                <a:solidFill>
                  <a:srgbClr val="FF0000"/>
                </a:solidFill>
              </a:rPr>
              <a:t>đúng</a:t>
            </a:r>
            <a:r>
              <a:rPr lang="en-US" sz="3600" u="sng" smtClean="0">
                <a:solidFill>
                  <a:srgbClr val="FF0000"/>
                </a:solidFill>
              </a:rPr>
              <a:t> </a:t>
            </a:r>
            <a:endParaRPr lang="en-US" sz="3600" u="sng">
              <a:solidFill>
                <a:srgbClr val="FF0000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0" y="1676400"/>
            <a:ext cx="9144000" cy="429736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None/>
            </a:pPr>
            <a:r>
              <a:rPr lang="en-US" sz="2800" smtClean="0">
                <a:solidFill>
                  <a:srgbClr val="0070C0"/>
                </a:solidFill>
              </a:rPr>
              <a:t>   </a:t>
            </a:r>
            <a:r>
              <a:rPr lang="en-US" sz="2800" err="1" smtClean="0">
                <a:solidFill>
                  <a:srgbClr val="0070C0"/>
                </a:solidFill>
              </a:rPr>
              <a:t>Để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mở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thư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mục</a:t>
            </a:r>
            <a:r>
              <a:rPr lang="en-US" sz="2800" smtClean="0">
                <a:solidFill>
                  <a:srgbClr val="0070C0"/>
                </a:solidFill>
              </a:rPr>
              <a:t> LOP4B </a:t>
            </a:r>
            <a:r>
              <a:rPr lang="en-US" sz="2800" err="1" smtClean="0">
                <a:solidFill>
                  <a:srgbClr val="0070C0"/>
                </a:solidFill>
              </a:rPr>
              <a:t>em</a:t>
            </a:r>
            <a:r>
              <a:rPr lang="en-US" sz="2800" smtClean="0">
                <a:solidFill>
                  <a:srgbClr val="0070C0"/>
                </a:solidFill>
              </a:rPr>
              <a:t> thực </a:t>
            </a:r>
            <a:r>
              <a:rPr lang="en-US" sz="2800" err="1" smtClean="0">
                <a:solidFill>
                  <a:srgbClr val="0070C0"/>
                </a:solidFill>
              </a:rPr>
              <a:t>hiện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thao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tác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nào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sau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đây</a:t>
            </a:r>
            <a:r>
              <a:rPr lang="en-US" sz="2800" smtClean="0">
                <a:solidFill>
                  <a:srgbClr val="0070C0"/>
                </a:solidFill>
              </a:rPr>
              <a:t>:</a:t>
            </a:r>
          </a:p>
          <a:p>
            <a:pPr>
              <a:spcAft>
                <a:spcPts val="600"/>
              </a:spcAft>
            </a:pPr>
            <a:r>
              <a:rPr lang="en-US" sz="2800" err="1" smtClean="0">
                <a:solidFill>
                  <a:srgbClr val="0070C0"/>
                </a:solidFill>
              </a:rPr>
              <a:t>Nháy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nút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phải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chuột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vào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thư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mục</a:t>
            </a:r>
            <a:r>
              <a:rPr lang="en-US" sz="2800" smtClean="0">
                <a:solidFill>
                  <a:srgbClr val="0070C0"/>
                </a:solidFill>
              </a:rPr>
              <a:t> LOP4B, </a:t>
            </a:r>
            <a:r>
              <a:rPr lang="en-US" sz="2800" err="1" smtClean="0">
                <a:solidFill>
                  <a:srgbClr val="0070C0"/>
                </a:solidFill>
              </a:rPr>
              <a:t>chọn</a:t>
            </a:r>
            <a:r>
              <a:rPr lang="en-US" sz="2800" smtClean="0">
                <a:solidFill>
                  <a:srgbClr val="0070C0"/>
                </a:solidFill>
              </a:rPr>
              <a:t> Open</a:t>
            </a:r>
          </a:p>
          <a:p>
            <a:pPr>
              <a:spcAft>
                <a:spcPts val="600"/>
              </a:spcAft>
            </a:pPr>
            <a:r>
              <a:rPr lang="en-US" sz="2800" err="1" smtClean="0">
                <a:solidFill>
                  <a:srgbClr val="0070C0"/>
                </a:solidFill>
              </a:rPr>
              <a:t>Nháy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nút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phải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chuột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vào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thư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mục</a:t>
            </a:r>
            <a:r>
              <a:rPr lang="en-US" sz="2800" smtClean="0">
                <a:solidFill>
                  <a:srgbClr val="0070C0"/>
                </a:solidFill>
              </a:rPr>
              <a:t> LOP4B, </a:t>
            </a:r>
            <a:r>
              <a:rPr lang="en-US" sz="2800" err="1" smtClean="0">
                <a:solidFill>
                  <a:srgbClr val="0070C0"/>
                </a:solidFill>
              </a:rPr>
              <a:t>chọn</a:t>
            </a:r>
            <a:r>
              <a:rPr lang="en-US" sz="2800" smtClean="0">
                <a:solidFill>
                  <a:srgbClr val="0070C0"/>
                </a:solidFill>
              </a:rPr>
              <a:t> New</a:t>
            </a:r>
          </a:p>
          <a:p>
            <a:pPr>
              <a:spcAft>
                <a:spcPts val="600"/>
              </a:spcAft>
            </a:pPr>
            <a:r>
              <a:rPr lang="en-US" sz="2800" err="1" smtClean="0">
                <a:solidFill>
                  <a:srgbClr val="0070C0"/>
                </a:solidFill>
              </a:rPr>
              <a:t>Nháy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nút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phải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chuột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vào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thư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mục</a:t>
            </a:r>
            <a:r>
              <a:rPr lang="en-US" sz="2800" smtClean="0">
                <a:solidFill>
                  <a:srgbClr val="0070C0"/>
                </a:solidFill>
              </a:rPr>
              <a:t> LOP4B</a:t>
            </a:r>
          </a:p>
          <a:p>
            <a:pPr>
              <a:spcAft>
                <a:spcPts val="600"/>
              </a:spcAft>
            </a:pPr>
            <a:r>
              <a:rPr lang="en-US" sz="2800" err="1" smtClean="0">
                <a:solidFill>
                  <a:srgbClr val="0070C0"/>
                </a:solidFill>
              </a:rPr>
              <a:t>Nháy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đúp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chuột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vào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thư</a:t>
            </a:r>
            <a:r>
              <a:rPr lang="en-US" sz="2800" smtClean="0">
                <a:solidFill>
                  <a:srgbClr val="0070C0"/>
                </a:solidFill>
              </a:rPr>
              <a:t> </a:t>
            </a:r>
            <a:r>
              <a:rPr lang="en-US" sz="2800" err="1" smtClean="0">
                <a:solidFill>
                  <a:srgbClr val="0070C0"/>
                </a:solidFill>
              </a:rPr>
              <a:t>mục</a:t>
            </a:r>
            <a:r>
              <a:rPr lang="en-US" sz="2800" smtClean="0">
                <a:solidFill>
                  <a:srgbClr val="0070C0"/>
                </a:solidFill>
              </a:rPr>
              <a:t> LOP4B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886200" y="622300"/>
            <a:ext cx="457200" cy="381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2743200" y="673099"/>
            <a:ext cx="228601" cy="381001"/>
            <a:chOff x="2362200" y="3048000"/>
            <a:chExt cx="304800" cy="304800"/>
          </a:xfrm>
        </p:grpSpPr>
        <p:cxnSp>
          <p:nvCxnSpPr>
            <p:cNvPr id="15" name="Straight Connector 14"/>
            <p:cNvCxnSpPr/>
            <p:nvPr/>
          </p:nvCxnSpPr>
          <p:spPr>
            <a:xfrm rot="5400000" flipH="1" flipV="1">
              <a:off x="2362200" y="3048000"/>
              <a:ext cx="304800" cy="304800"/>
            </a:xfrm>
            <a:prstGeom prst="line">
              <a:avLst/>
            </a:prstGeom>
            <a:ln w="381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2362200" y="3048000"/>
              <a:ext cx="304800" cy="304800"/>
            </a:xfrm>
            <a:prstGeom prst="line">
              <a:avLst/>
            </a:prstGeom>
            <a:ln w="381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9" name="Rounded Rectangle 18"/>
          <p:cNvSpPr/>
          <p:nvPr/>
        </p:nvSpPr>
        <p:spPr>
          <a:xfrm>
            <a:off x="8305800" y="2362200"/>
            <a:ext cx="457200" cy="381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8305800" y="2946400"/>
            <a:ext cx="457200" cy="381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8305801" y="4216400"/>
            <a:ext cx="457200" cy="381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8305800" y="3606800"/>
            <a:ext cx="457200" cy="381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8394702" y="2400300"/>
            <a:ext cx="304800" cy="304800"/>
            <a:chOff x="2362200" y="3048000"/>
            <a:chExt cx="304800" cy="304800"/>
          </a:xfrm>
        </p:grpSpPr>
        <p:cxnSp>
          <p:nvCxnSpPr>
            <p:cNvPr id="27" name="Straight Connector 26"/>
            <p:cNvCxnSpPr/>
            <p:nvPr/>
          </p:nvCxnSpPr>
          <p:spPr>
            <a:xfrm rot="5400000" flipH="1" flipV="1">
              <a:off x="2362200" y="3048000"/>
              <a:ext cx="304800" cy="304800"/>
            </a:xfrm>
            <a:prstGeom prst="line">
              <a:avLst/>
            </a:prstGeom>
            <a:ln w="381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2362200" y="3048000"/>
              <a:ext cx="304800" cy="304800"/>
            </a:xfrm>
            <a:prstGeom prst="line">
              <a:avLst/>
            </a:prstGeom>
            <a:ln w="381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32" name="Group 31"/>
          <p:cNvGrpSpPr/>
          <p:nvPr/>
        </p:nvGrpSpPr>
        <p:grpSpPr>
          <a:xfrm>
            <a:off x="8382000" y="4267200"/>
            <a:ext cx="304800" cy="304800"/>
            <a:chOff x="2362200" y="3048000"/>
            <a:chExt cx="304800" cy="304800"/>
          </a:xfrm>
        </p:grpSpPr>
        <p:cxnSp>
          <p:nvCxnSpPr>
            <p:cNvPr id="33" name="Straight Connector 32"/>
            <p:cNvCxnSpPr/>
            <p:nvPr/>
          </p:nvCxnSpPr>
          <p:spPr>
            <a:xfrm rot="5400000" flipH="1" flipV="1">
              <a:off x="2362200" y="3048000"/>
              <a:ext cx="304800" cy="304800"/>
            </a:xfrm>
            <a:prstGeom prst="line">
              <a:avLst/>
            </a:prstGeom>
            <a:ln w="381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16200000" flipH="1">
              <a:off x="2362200" y="3048000"/>
              <a:ext cx="304800" cy="304800"/>
            </a:xfrm>
            <a:prstGeom prst="line">
              <a:avLst/>
            </a:prstGeom>
            <a:ln w="381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/>
      <p:bldP spid="19" grpId="0" animBg="1"/>
      <p:bldP spid="20" grpId="0" animBg="1"/>
      <p:bldP spid="22" grpId="0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648200"/>
            <a:ext cx="1828800" cy="1700086"/>
          </a:xfrm>
          <a:prstGeom prst="rect">
            <a:avLst/>
          </a:prstGeom>
          <a:noFill/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95705" y="381000"/>
            <a:ext cx="8458200" cy="685800"/>
          </a:xfrm>
        </p:spPr>
        <p:txBody>
          <a:bodyPr>
            <a:noAutofit/>
          </a:bodyPr>
          <a:lstStyle/>
          <a:p>
            <a:pPr algn="l"/>
            <a:r>
              <a:rPr lang="en-US" sz="4000" u="sng" smtClean="0">
                <a:solidFill>
                  <a:srgbClr val="FF0000"/>
                </a:solidFill>
              </a:rPr>
              <a:t>2. Sao chép (Copy) thư mục</a:t>
            </a:r>
            <a:endParaRPr lang="en-US" sz="4000" u="sng">
              <a:solidFill>
                <a:srgbClr val="FF0000"/>
              </a:solidFill>
            </a:endParaRPr>
          </a:p>
        </p:txBody>
      </p:sp>
      <p:sp>
        <p:nvSpPr>
          <p:cNvPr id="26" name="Content Placeholder 25"/>
          <p:cNvSpPr>
            <a:spLocks noGrp="1"/>
          </p:cNvSpPr>
          <p:nvPr>
            <p:ph idx="1"/>
          </p:nvPr>
        </p:nvSpPr>
        <p:spPr>
          <a:xfrm>
            <a:off x="228600" y="1219200"/>
            <a:ext cx="5486400" cy="5257800"/>
          </a:xfrm>
        </p:spPr>
        <p:txBody>
          <a:bodyPr/>
          <a:lstStyle/>
          <a:p>
            <a:pPr>
              <a:buNone/>
            </a:pPr>
            <a:r>
              <a:rPr lang="en-US" smtClean="0">
                <a:solidFill>
                  <a:srgbClr val="0070C0"/>
                </a:solidFill>
              </a:rPr>
              <a:t>   Các thao tác sao chép thư mục</a:t>
            </a:r>
          </a:p>
          <a:p>
            <a:r>
              <a:rPr lang="en-US" smtClean="0">
                <a:solidFill>
                  <a:srgbClr val="0070C0"/>
                </a:solidFill>
              </a:rPr>
              <a:t>Bước 1: Nháy phải chuột vào thư mục cần sao chép, chọn Copy</a:t>
            </a:r>
          </a:p>
          <a:p>
            <a:r>
              <a:rPr lang="en-US" smtClean="0">
                <a:solidFill>
                  <a:srgbClr val="0070C0"/>
                </a:solidFill>
              </a:rPr>
              <a:t>Bước 2: Mở thư mục đưa tới, nháy phải chuột, chọn Paste</a:t>
            </a:r>
            <a:endParaRPr lang="en-US">
              <a:solidFill>
                <a:srgbClr val="0070C0"/>
              </a:solidFill>
            </a:endParaRPr>
          </a:p>
        </p:txBody>
      </p:sp>
      <p:pic>
        <p:nvPicPr>
          <p:cNvPr id="30" name="Picture 29" descr="Untitled.png"/>
          <p:cNvPicPr>
            <a:picLocks noChangeAspect="1"/>
          </p:cNvPicPr>
          <p:nvPr/>
        </p:nvPicPr>
        <p:blipFill>
          <a:blip r:embed="rId4"/>
          <a:srcRect b="10438"/>
          <a:stretch>
            <a:fillRect/>
          </a:stretch>
        </p:blipFill>
        <p:spPr>
          <a:xfrm>
            <a:off x="5715000" y="1143000"/>
            <a:ext cx="3077005" cy="4419600"/>
          </a:xfrm>
          <a:prstGeom prst="rect">
            <a:avLst/>
          </a:prstGeom>
        </p:spPr>
      </p:pic>
      <p:pic>
        <p:nvPicPr>
          <p:cNvPr id="31" name="Picture 30" descr="Untitled 2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91200" y="2819400"/>
            <a:ext cx="2400635" cy="281026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10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10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648200"/>
            <a:ext cx="1828800" cy="1700086"/>
          </a:xfrm>
          <a:prstGeom prst="rect">
            <a:avLst/>
          </a:prstGeom>
          <a:noFill/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48068" y="304800"/>
            <a:ext cx="8458200" cy="685800"/>
          </a:xfrm>
        </p:spPr>
        <p:txBody>
          <a:bodyPr>
            <a:noAutofit/>
          </a:bodyPr>
          <a:lstStyle/>
          <a:p>
            <a:pPr algn="l"/>
            <a:r>
              <a:rPr lang="en-US" u="sng" smtClean="0">
                <a:solidFill>
                  <a:srgbClr val="FF0000"/>
                </a:solidFill>
              </a:rPr>
              <a:t>3. Đổi tên (Rename) thư mục</a:t>
            </a:r>
            <a:endParaRPr lang="en-US" u="sng">
              <a:solidFill>
                <a:srgbClr val="FF0000"/>
              </a:solidFill>
            </a:endParaRPr>
          </a:p>
        </p:txBody>
      </p:sp>
      <p:sp>
        <p:nvSpPr>
          <p:cNvPr id="9" name="Content Placeholder 25"/>
          <p:cNvSpPr>
            <a:spLocks noGrp="1"/>
          </p:cNvSpPr>
          <p:nvPr>
            <p:ph idx="1"/>
          </p:nvPr>
        </p:nvSpPr>
        <p:spPr>
          <a:xfrm>
            <a:off x="152400" y="1181100"/>
            <a:ext cx="5562600" cy="4800600"/>
          </a:xfrm>
        </p:spPr>
        <p:txBody>
          <a:bodyPr/>
          <a:lstStyle/>
          <a:p>
            <a:pPr>
              <a:buNone/>
            </a:pPr>
            <a:r>
              <a:rPr lang="en-US" smtClean="0">
                <a:solidFill>
                  <a:srgbClr val="0070C0"/>
                </a:solidFill>
              </a:rPr>
              <a:t>   Các thao tác đổi tên thư mục:</a:t>
            </a:r>
          </a:p>
          <a:p>
            <a:r>
              <a:rPr lang="en-US" smtClean="0">
                <a:solidFill>
                  <a:srgbClr val="0070C0"/>
                </a:solidFill>
              </a:rPr>
              <a:t>Bước 1: Nháy phải chuột vào thư mục cần đổi tên, chọn Rename</a:t>
            </a:r>
          </a:p>
          <a:p>
            <a:r>
              <a:rPr lang="en-US" smtClean="0">
                <a:solidFill>
                  <a:srgbClr val="0070C0"/>
                </a:solidFill>
              </a:rPr>
              <a:t>Bước 2: Gõ tên mới cho thư mục</a:t>
            </a:r>
          </a:p>
          <a:p>
            <a:r>
              <a:rPr lang="en-US" smtClean="0">
                <a:solidFill>
                  <a:srgbClr val="0070C0"/>
                </a:solidFill>
              </a:rPr>
              <a:t>Bước 3: Nhấn Enter</a:t>
            </a:r>
            <a:endParaRPr lang="en-US">
              <a:solidFill>
                <a:srgbClr val="0070C0"/>
              </a:solidFill>
            </a:endParaRPr>
          </a:p>
        </p:txBody>
      </p:sp>
      <p:pic>
        <p:nvPicPr>
          <p:cNvPr id="11" name="Picture 10" descr="Untitled 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0" y="1219200"/>
            <a:ext cx="2991268" cy="48965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648200"/>
            <a:ext cx="1828800" cy="1700086"/>
          </a:xfrm>
          <a:prstGeom prst="rect">
            <a:avLst/>
          </a:prstGeom>
          <a:noFill/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28600" y="762000"/>
            <a:ext cx="5562600" cy="6858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thao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Xóa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ontent Placeholder 25"/>
          <p:cNvSpPr>
            <a:spLocks noGrp="1"/>
          </p:cNvSpPr>
          <p:nvPr>
            <p:ph idx="1"/>
          </p:nvPr>
        </p:nvSpPr>
        <p:spPr>
          <a:xfrm>
            <a:off x="381000" y="1905000"/>
            <a:ext cx="5334000" cy="3886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  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thao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xóa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Nháy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xóa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Delete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Nhấn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Enter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10" descr="Untitled 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080" y="990600"/>
            <a:ext cx="3010320" cy="49251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2 - &amp;quot;BÀI 2: CÁC THAO TÁC VỚI THƯ MỤC&amp;quot;&quot;/&gt;&lt;property id=&quot;20307&quot; value=&quot;258&quot;/&gt;&lt;/object&gt;&lt;object type=&quot;3&quot; unique_id=&quot;10005&quot;&gt;&lt;property id=&quot;20148&quot; value=&quot;5&quot;/&gt;&lt;property id=&quot;20300&quot; value=&quot;Slide 3 - &amp;quot;1. Nhắc lại kiến thức&amp;quot;&quot;/&gt;&lt;property id=&quot;20307&quot; value=&quot;261&quot;/&gt;&lt;/object&gt;&lt;object type=&quot;3&quot; unique_id=&quot;10006&quot;&gt;&lt;property id=&quot;20148&quot; value=&quot;5&quot;/&gt;&lt;property id=&quot;20300&quot; value=&quot;Slide 5&quot;/&gt;&lt;property id=&quot;20307&quot; value=&quot;257&quot;/&gt;&lt;/object&gt;&lt;object type=&quot;3&quot; unique_id=&quot;10007&quot;&gt;&lt;property id=&quot;20148&quot; value=&quot;5&quot;/&gt;&lt;property id=&quot;20300&quot; value=&quot;Slide 6 - &amp;quot;c. Đánh dấu     vào      ở sau câu đúng &amp;quot;&quot;/&gt;&lt;property id=&quot;20307&quot; value=&quot;259&quot;/&gt;&lt;/object&gt;&lt;object type=&quot;3&quot; unique_id=&quot;10008&quot;&gt;&lt;property id=&quot;20148&quot; value=&quot;5&quot;/&gt;&lt;property id=&quot;20300&quot; value=&quot;Slide 7 - &amp;quot;2. Sao chép (Copy) thư mục&amp;quot;&quot;/&gt;&lt;property id=&quot;20307&quot; value=&quot;260&quot;/&gt;&lt;/object&gt;&lt;object type=&quot;3&quot; unique_id=&quot;10009&quot;&gt;&lt;property id=&quot;20148&quot; value=&quot;5&quot;/&gt;&lt;property id=&quot;20300&quot; value=&quot;Slide 8 - &amp;quot;3. Đổi tên (Rename) thư mục&amp;quot;&quot;/&gt;&lt;property id=&quot;20307&quot; value=&quot;262&quot;/&gt;&lt;/object&gt;&lt;object type=&quot;3&quot; unique_id=&quot;10013&quot;&gt;&lt;property id=&quot;20148&quot; value=&quot;5&quot;/&gt;&lt;property id=&quot;20300&quot; value=&quot;Slide 9 - &amp;quot;4. Nhắc lại thao tác Xóa thư mục&amp;quot;&quot;/&gt;&lt;property id=&quot;20307&quot; value=&quot;263&quot;/&gt;&lt;/object&gt;&lt;object type=&quot;3&quot; unique_id=&quot;10014&quot;&gt;&lt;property id=&quot;20148&quot; value=&quot;5&quot;/&gt;&lt;property id=&quot;20300&quot; value=&quot;Slide 10 - &amp;quot;Thực hành:&amp;quot;&quot;/&gt;&lt;property id=&quot;20307&quot; value=&quot;264&quot;/&gt;&lt;/object&gt;&lt;object type=&quot;3&quot; unique_id=&quot;10015&quot;&gt;&lt;property id=&quot;20148&quot; value=&quot;5&quot;/&gt;&lt;property id=&quot;20300&quot; value=&quot;Slide 11 - &amp;quot;Thực hành&amp;quot;&quot;/&gt;&lt;property id=&quot;20307&quot; value=&quot;265&quot;/&gt;&lt;/object&gt;&lt;object type=&quot;3&quot; unique_id=&quot;10016&quot;&gt;&lt;property id=&quot;20148&quot; value=&quot;5&quot;/&gt;&lt;property id=&quot;20300&quot; value=&quot;Slide 12&quot;/&gt;&lt;property id=&quot;20307&quot; value=&quot;270&quot;/&gt;&lt;/object&gt;&lt;object type=&quot;3&quot; unique_id=&quot;10017&quot;&gt;&lt;property id=&quot;20148&quot; value=&quot;5&quot;/&gt;&lt;property id=&quot;20300&quot; value=&quot;Slide 13 - &amp;quot;Ghi nhớ:&amp;quot;&quot;/&gt;&lt;property id=&quot;20307&quot; value=&quot;266&quot;/&gt;&lt;/object&gt;&lt;object type=&quot;3&quot; unique_id=&quot;10018&quot;&gt;&lt;property id=&quot;20148&quot; value=&quot;5&quot;/&gt;&lt;property id=&quot;20300&quot; value=&quot;Slide 1&quot;/&gt;&lt;property id=&quot;20307&quot; value=&quot;271&quot;/&gt;&lt;/object&gt;&lt;object type=&quot;3&quot; unique_id=&quot;10121&quot;&gt;&lt;property id=&quot;20148&quot; value=&quot;5&quot;/&gt;&lt;property id=&quot;20300&quot; value=&quot;Slide 4 - &amp;quot;Tạo cây thư mục sau:&amp;quot;&quot;/&gt;&lt;property id=&quot;20307&quot; value=&quot;272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793</TotalTime>
  <Words>659</Words>
  <Application>Microsoft Office PowerPoint</Application>
  <PresentationFormat>On-screen Show (4:3)</PresentationFormat>
  <Paragraphs>83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BÀI 2: CÁC THAO TÁC VỚI THƯ MỤC</vt:lpstr>
      <vt:lpstr>1. Nhắc lại kiến thức</vt:lpstr>
      <vt:lpstr>Tạo cây thư mục sau:</vt:lpstr>
      <vt:lpstr>PowerPoint Presentation</vt:lpstr>
      <vt:lpstr>c. Đánh dấu     vào      ở sau câu đúng </vt:lpstr>
      <vt:lpstr>2. Sao chép (Copy) thư mục</vt:lpstr>
      <vt:lpstr>3. Đổi tên (Rename) thư mục</vt:lpstr>
      <vt:lpstr>4. Nhắc lại thao tác Xóa thư mục</vt:lpstr>
      <vt:lpstr>Thực hành:</vt:lpstr>
      <vt:lpstr>Thực hành</vt:lpstr>
      <vt:lpstr>PowerPoint Presentation</vt:lpstr>
      <vt:lpstr>Ghi nhớ: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3: THƯ ĐIỆN TỬ</dc:title>
  <dc:creator>User</dc:creator>
  <cp:lastModifiedBy>MTC</cp:lastModifiedBy>
  <cp:revision>84</cp:revision>
  <dcterms:created xsi:type="dcterms:W3CDTF">2017-09-12T01:40:07Z</dcterms:created>
  <dcterms:modified xsi:type="dcterms:W3CDTF">2020-10-14T01:05:08Z</dcterms:modified>
</cp:coreProperties>
</file>