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9" r:id="rId3"/>
    <p:sldId id="274" r:id="rId4"/>
    <p:sldId id="261" r:id="rId5"/>
    <p:sldId id="275" r:id="rId6"/>
    <p:sldId id="262" r:id="rId7"/>
    <p:sldId id="277" r:id="rId8"/>
    <p:sldId id="263" r:id="rId9"/>
    <p:sldId id="264" r:id="rId10"/>
    <p:sldId id="266" r:id="rId11"/>
    <p:sldId id="280" r:id="rId12"/>
    <p:sldId id="27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00FF"/>
    <a:srgbClr val="FFFF00"/>
    <a:srgbClr val="0000FF"/>
    <a:srgbClr val="FF9900"/>
    <a:srgbClr val="FF0066"/>
    <a:srgbClr val="FF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C4F8F7-72F0-4254-868B-3CD89679469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0DC897-1AEE-4DBD-B5BE-7EB1078F52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3CDB89-1EDB-485E-A447-A75C1C0AB56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150357-9C8E-46BB-88CB-93286B25941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9C481A-966E-4B04-A942-128BC41A103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C7E80-04E8-49CF-9AAE-A622D54B60A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D69901B-2775-4925-AB07-8E3C2D0F7B6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F32BBA3-94E3-4B94-8F09-682C23642AC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69BA8B-2D43-40A6-86D6-79494AA31E1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7D29C3-DC46-4A24-A723-F36D182066B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D0AC2FF-B835-4364-870C-3B2F9DD5BEF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F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9936387-D526-4B8E-93BB-D5CCD2ADBB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1066800" y="2057400"/>
            <a:ext cx="6781800" cy="2209800"/>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FF0000"/>
                  </a:solidFill>
                  <a:round/>
                  <a:headEnd/>
                  <a:tailEnd/>
                </a:ln>
                <a:gradFill rotWithShape="1">
                  <a:gsLst>
                    <a:gs pos="0">
                      <a:srgbClr val="FF0066"/>
                    </a:gs>
                    <a:gs pos="100000">
                      <a:srgbClr val="0000FF"/>
                    </a:gs>
                  </a:gsLst>
                  <a:lin ang="5400000" scaled="1"/>
                </a:gradFill>
                <a:latin typeface="Times New Roman"/>
                <a:cs typeface="Times New Roman"/>
              </a:rPr>
              <a:t>ÂM NHẠC LỚP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3"/>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Effect transition="in" filter="fade">
                                      <p:cBhvr>
                                        <p:cTn id="9"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905000"/>
          </a:xfrm>
        </p:spPr>
        <p:txBody>
          <a:bodyPr/>
          <a:lstStyle/>
          <a:p>
            <a:r>
              <a:rPr lang="en-US" sz="2400" dirty="0">
                <a:solidFill>
                  <a:srgbClr val="0000FF"/>
                </a:solidFill>
                <a:latin typeface="Times New Roman" pitchFamily="18" charset="0"/>
              </a:rPr>
              <a:t/>
            </a:r>
            <a:br>
              <a:rPr lang="en-US" sz="2400" dirty="0">
                <a:solidFill>
                  <a:srgbClr val="0000FF"/>
                </a:solidFill>
                <a:latin typeface="Times New Roman" pitchFamily="18" charset="0"/>
              </a:rPr>
            </a:br>
            <a:r>
              <a:rPr lang="en-US" sz="2200" b="1" dirty="0" err="1">
                <a:solidFill>
                  <a:srgbClr val="003300"/>
                </a:solidFill>
                <a:latin typeface="Times New Roman" pitchFamily="18" charset="0"/>
              </a:rPr>
              <a:t>Âm</a:t>
            </a:r>
            <a:r>
              <a:rPr lang="en-US" sz="2200" b="1" dirty="0">
                <a:solidFill>
                  <a:srgbClr val="003300"/>
                </a:solidFill>
                <a:latin typeface="Times New Roman" pitchFamily="18" charset="0"/>
              </a:rPr>
              <a:t> </a:t>
            </a:r>
            <a:r>
              <a:rPr lang="en-US" sz="2200" b="1" dirty="0" err="1">
                <a:solidFill>
                  <a:srgbClr val="003300"/>
                </a:solidFill>
                <a:latin typeface="Times New Roman" pitchFamily="18" charset="0"/>
              </a:rPr>
              <a:t>nhạc</a:t>
            </a:r>
            <a:r>
              <a:rPr lang="en-US" sz="2400" dirty="0">
                <a:solidFill>
                  <a:srgbClr val="FF0066"/>
                </a:solidFill>
                <a:latin typeface="Times New Roman" pitchFamily="18" charset="0"/>
              </a:rPr>
              <a:t/>
            </a:r>
            <a:br>
              <a:rPr lang="en-US" sz="2400" dirty="0">
                <a:solidFill>
                  <a:srgbClr val="FF0066"/>
                </a:solidFill>
                <a:latin typeface="Times New Roman" pitchFamily="18" charset="0"/>
              </a:rPr>
            </a:br>
            <a:r>
              <a:rPr lang="en-US" sz="2800" dirty="0" err="1">
                <a:solidFill>
                  <a:srgbClr val="FF0066"/>
                </a:solidFill>
                <a:latin typeface="Times New Roman" pitchFamily="18" charset="0"/>
              </a:rPr>
              <a:t>Tiết</a:t>
            </a:r>
            <a:r>
              <a:rPr lang="en-US" sz="2800" dirty="0">
                <a:solidFill>
                  <a:srgbClr val="FF0066"/>
                </a:solidFill>
                <a:latin typeface="Times New Roman" pitchFamily="18" charset="0"/>
              </a:rPr>
              <a:t> 2: </a:t>
            </a:r>
            <a:r>
              <a:rPr lang="en-US" sz="2800" dirty="0" err="1">
                <a:solidFill>
                  <a:srgbClr val="FF0066"/>
                </a:solidFill>
                <a:latin typeface="Times New Roman" pitchFamily="18" charset="0"/>
              </a:rPr>
              <a:t>Học</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bài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hát</a:t>
            </a:r>
            <a:r>
              <a:rPr lang="en-US" sz="2800" dirty="0">
                <a:solidFill>
                  <a:srgbClr val="FF0066"/>
                </a:solidFill>
                <a:latin typeface="Times New Roman" pitchFamily="18" charset="0"/>
              </a:rPr>
              <a:t> : </a:t>
            </a:r>
            <a:r>
              <a:rPr lang="en-US" sz="2800" dirty="0" err="1">
                <a:solidFill>
                  <a:srgbClr val="FF0066"/>
                </a:solidFill>
                <a:latin typeface="Times New Roman" pitchFamily="18" charset="0"/>
              </a:rPr>
              <a:t>Thật</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là</a:t>
            </a:r>
            <a:r>
              <a:rPr lang="en-US" sz="2800" dirty="0">
                <a:solidFill>
                  <a:srgbClr val="FF0066"/>
                </a:solidFill>
                <a:latin typeface="Times New Roman" pitchFamily="18" charset="0"/>
              </a:rPr>
              <a:t> hay</a:t>
            </a:r>
            <a:br>
              <a:rPr lang="en-US" sz="2800" dirty="0">
                <a:solidFill>
                  <a:srgbClr val="FF0066"/>
                </a:solidFill>
                <a:latin typeface="Times New Roman" pitchFamily="18" charset="0"/>
              </a:rPr>
            </a:br>
            <a:r>
              <a:rPr lang="en-US" sz="3200" dirty="0">
                <a:solidFill>
                  <a:srgbClr val="FF0066"/>
                </a:solidFill>
                <a:latin typeface="Times New Roman" pitchFamily="18" charset="0"/>
              </a:rPr>
              <a:t>                                                 </a:t>
            </a:r>
            <a:r>
              <a:rPr lang="en-US" sz="2000" i="1" dirty="0" err="1">
                <a:solidFill>
                  <a:srgbClr val="0000FF"/>
                </a:solidFill>
                <a:latin typeface="Times New Roman" pitchFamily="18" charset="0"/>
              </a:rPr>
              <a:t>Nhạc</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và</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lời</a:t>
            </a:r>
            <a:r>
              <a:rPr lang="en-US" sz="2000" i="1" dirty="0">
                <a:solidFill>
                  <a:srgbClr val="0000FF"/>
                </a:solidFill>
                <a:latin typeface="Times New Roman" pitchFamily="18" charset="0"/>
              </a:rPr>
              <a:t>: </a:t>
            </a:r>
            <a:r>
              <a:rPr lang="en-US" sz="2000" b="1" i="1" dirty="0" err="1">
                <a:solidFill>
                  <a:srgbClr val="0000FF"/>
                </a:solidFill>
                <a:latin typeface="Times New Roman" pitchFamily="18" charset="0"/>
              </a:rPr>
              <a:t>Hoàng</a:t>
            </a:r>
            <a:r>
              <a:rPr lang="en-US" sz="2000" b="1" i="1" dirty="0">
                <a:solidFill>
                  <a:srgbClr val="0000FF"/>
                </a:solidFill>
                <a:latin typeface="Times New Roman" pitchFamily="18" charset="0"/>
              </a:rPr>
              <a:t> </a:t>
            </a:r>
            <a:r>
              <a:rPr lang="en-US" sz="2000" b="1" i="1" dirty="0" err="1">
                <a:solidFill>
                  <a:srgbClr val="0000FF"/>
                </a:solidFill>
                <a:latin typeface="Times New Roman" pitchFamily="18" charset="0"/>
              </a:rPr>
              <a:t>Lân</a:t>
            </a:r>
            <a:endParaRPr lang="en-US" sz="2000" b="1" i="1" dirty="0">
              <a:solidFill>
                <a:srgbClr val="0000FF"/>
              </a:solidFill>
              <a:latin typeface="Times New Roman" pitchFamily="18" charset="0"/>
            </a:endParaRPr>
          </a:p>
        </p:txBody>
      </p:sp>
      <p:sp>
        <p:nvSpPr>
          <p:cNvPr id="12291" name="Rectangle 3"/>
          <p:cNvSpPr>
            <a:spLocks noChangeArrowheads="1"/>
          </p:cNvSpPr>
          <p:nvPr/>
        </p:nvSpPr>
        <p:spPr bwMode="auto">
          <a:xfrm>
            <a:off x="0" y="1752600"/>
            <a:ext cx="9144000" cy="2528888"/>
          </a:xfrm>
          <a:prstGeom prst="rect">
            <a:avLst/>
          </a:prstGeom>
          <a:noFill/>
          <a:ln w="9525">
            <a:noFill/>
            <a:miter lim="800000"/>
            <a:headEnd/>
            <a:tailEnd/>
          </a:ln>
          <a:effectLst/>
        </p:spPr>
        <p:txBody>
          <a:bodyPr>
            <a:spAutoFit/>
          </a:bodyPr>
          <a:lstStyle/>
          <a:p>
            <a:pPr marL="342900" indent="-342900"/>
            <a:r>
              <a:rPr lang="en-US">
                <a:solidFill>
                  <a:srgbClr val="0000FF"/>
                </a:solidFill>
                <a:latin typeface="Times New Roman" pitchFamily="18" charset="0"/>
              </a:rPr>
              <a:t> </a:t>
            </a:r>
            <a:r>
              <a:rPr lang="en-US" sz="3200" b="1" i="1">
                <a:solidFill>
                  <a:srgbClr val="0000FF"/>
                </a:solidFill>
                <a:latin typeface="Times New Roman" pitchFamily="18" charset="0"/>
              </a:rPr>
              <a:t>Hát và gõ đệm theo tiết tấu lời ca:</a:t>
            </a:r>
          </a:p>
          <a:p>
            <a:pPr marL="342900" indent="-342900"/>
            <a:r>
              <a:rPr lang="en-US" sz="3200">
                <a:solidFill>
                  <a:srgbClr val="FF0066"/>
                </a:solidFill>
                <a:latin typeface="Times New Roman" pitchFamily="18" charset="0"/>
              </a:rPr>
              <a:t>    </a:t>
            </a:r>
          </a:p>
          <a:p>
            <a:pPr marL="342900" indent="-342900"/>
            <a:r>
              <a:rPr lang="en-US" sz="3200">
                <a:solidFill>
                  <a:srgbClr val="FF0066"/>
                </a:solidFill>
                <a:latin typeface="Times New Roman" pitchFamily="18" charset="0"/>
              </a:rPr>
              <a:t>  </a:t>
            </a:r>
            <a:r>
              <a:rPr lang="en-US" sz="3200" b="1" i="1">
                <a:solidFill>
                  <a:srgbClr val="FF0066"/>
                </a:solidFill>
                <a:latin typeface="Times New Roman" pitchFamily="18" charset="0"/>
              </a:rPr>
              <a:t>Nghe véo von trong vòm cây, hoạ mi với chim oanh.</a:t>
            </a:r>
          </a:p>
          <a:p>
            <a:pPr marL="342900" indent="-342900"/>
            <a:r>
              <a:rPr lang="en-US" sz="3200" b="1" i="1">
                <a:solidFill>
                  <a:srgbClr val="0000FF"/>
                </a:solidFill>
                <a:latin typeface="Times New Roman" pitchFamily="18" charset="0"/>
              </a:rPr>
              <a:t>      x     x      x      x       x     x     x    x    x    x        x</a:t>
            </a:r>
          </a:p>
          <a:p>
            <a:pPr marL="342900" indent="-342900"/>
            <a:r>
              <a:rPr lang="en-US" sz="3200" b="1" i="1">
                <a:solidFill>
                  <a:srgbClr val="FF0066"/>
                </a:solidFill>
                <a:latin typeface="Times New Roman" pitchFamily="18" charset="0"/>
              </a:rPr>
              <a:t>    </a:t>
            </a:r>
            <a:endParaRPr lang="en-US" sz="3200" b="1" i="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80">
                                          <p:stCondLst>
                                            <p:cond delay="0"/>
                                          </p:stCondLst>
                                        </p:cTn>
                                        <p:tgtEl>
                                          <p:spTgt spid="12291"/>
                                        </p:tgtEl>
                                      </p:cBhvr>
                                    </p:animEffect>
                                    <p:anim calcmode="lin" valueType="num">
                                      <p:cBhvr>
                                        <p:cTn id="8" dur="1822" tmFilter="0,0; 0.14,0.36; 0.43,0.73; 0.71,0.91; 1.0,1.0">
                                          <p:stCondLst>
                                            <p:cond delay="0"/>
                                          </p:stCondLst>
                                        </p:cTn>
                                        <p:tgtEl>
                                          <p:spTgt spid="12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1"/>
                                        </p:tgtEl>
                                      </p:cBhvr>
                                      <p:to x="100000" y="60000"/>
                                    </p:animScale>
                                    <p:animScale>
                                      <p:cBhvr>
                                        <p:cTn id="14" dur="166" decel="50000">
                                          <p:stCondLst>
                                            <p:cond delay="676"/>
                                          </p:stCondLst>
                                        </p:cTn>
                                        <p:tgtEl>
                                          <p:spTgt spid="12291"/>
                                        </p:tgtEl>
                                      </p:cBhvr>
                                      <p:to x="100000" y="100000"/>
                                    </p:animScale>
                                    <p:animScale>
                                      <p:cBhvr>
                                        <p:cTn id="15" dur="26">
                                          <p:stCondLst>
                                            <p:cond delay="1312"/>
                                          </p:stCondLst>
                                        </p:cTn>
                                        <p:tgtEl>
                                          <p:spTgt spid="12291"/>
                                        </p:tgtEl>
                                      </p:cBhvr>
                                      <p:to x="100000" y="80000"/>
                                    </p:animScale>
                                    <p:animScale>
                                      <p:cBhvr>
                                        <p:cTn id="16" dur="166" decel="50000">
                                          <p:stCondLst>
                                            <p:cond delay="1338"/>
                                          </p:stCondLst>
                                        </p:cTn>
                                        <p:tgtEl>
                                          <p:spTgt spid="12291"/>
                                        </p:tgtEl>
                                      </p:cBhvr>
                                      <p:to x="100000" y="100000"/>
                                    </p:animScale>
                                    <p:animScale>
                                      <p:cBhvr>
                                        <p:cTn id="17" dur="26">
                                          <p:stCondLst>
                                            <p:cond delay="1642"/>
                                          </p:stCondLst>
                                        </p:cTn>
                                        <p:tgtEl>
                                          <p:spTgt spid="12291"/>
                                        </p:tgtEl>
                                      </p:cBhvr>
                                      <p:to x="100000" y="90000"/>
                                    </p:animScale>
                                    <p:animScale>
                                      <p:cBhvr>
                                        <p:cTn id="18" dur="166" decel="50000">
                                          <p:stCondLst>
                                            <p:cond delay="1668"/>
                                          </p:stCondLst>
                                        </p:cTn>
                                        <p:tgtEl>
                                          <p:spTgt spid="12291"/>
                                        </p:tgtEl>
                                      </p:cBhvr>
                                      <p:to x="100000" y="100000"/>
                                    </p:animScale>
                                    <p:animScale>
                                      <p:cBhvr>
                                        <p:cTn id="19" dur="26">
                                          <p:stCondLst>
                                            <p:cond delay="1808"/>
                                          </p:stCondLst>
                                        </p:cTn>
                                        <p:tgtEl>
                                          <p:spTgt spid="12291"/>
                                        </p:tgtEl>
                                      </p:cBhvr>
                                      <p:to x="100000" y="95000"/>
                                    </p:animScale>
                                    <p:animScale>
                                      <p:cBhvr>
                                        <p:cTn id="20" dur="166" decel="50000">
                                          <p:stCondLst>
                                            <p:cond delay="1834"/>
                                          </p:stCondLst>
                                        </p:cTn>
                                        <p:tgtEl>
                                          <p:spTgt spid="1229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457200" y="0"/>
            <a:ext cx="8229600" cy="1905000"/>
          </a:xfrm>
          <a:prstGeom prst="rect">
            <a:avLst/>
          </a:prstGeom>
          <a:noFill/>
          <a:ln w="9525">
            <a:noFill/>
            <a:miter lim="800000"/>
            <a:headEnd/>
            <a:tailEnd/>
          </a:ln>
          <a:effectLst/>
        </p:spPr>
        <p:txBody>
          <a:bodyPr anchor="ctr"/>
          <a:lstStyle/>
          <a:p>
            <a:pPr algn="ctr"/>
            <a:r>
              <a:rPr lang="en-US" sz="2400" dirty="0">
                <a:solidFill>
                  <a:srgbClr val="0000FF"/>
                </a:solidFill>
                <a:latin typeface="Times New Roman" pitchFamily="18" charset="0"/>
              </a:rPr>
              <a:t/>
            </a:r>
            <a:br>
              <a:rPr lang="en-US" sz="2400" dirty="0">
                <a:solidFill>
                  <a:srgbClr val="0000FF"/>
                </a:solidFill>
                <a:latin typeface="Times New Roman" pitchFamily="18" charset="0"/>
              </a:rPr>
            </a:br>
            <a:r>
              <a:rPr lang="en-US" sz="2400" b="1" u="sng" dirty="0" err="1">
                <a:solidFill>
                  <a:srgbClr val="003300"/>
                </a:solidFill>
                <a:latin typeface="Times New Roman" pitchFamily="18" charset="0"/>
              </a:rPr>
              <a:t>Âm</a:t>
            </a:r>
            <a:r>
              <a:rPr lang="en-US" sz="2400" b="1" u="sng" dirty="0">
                <a:solidFill>
                  <a:srgbClr val="003300"/>
                </a:solidFill>
                <a:latin typeface="Times New Roman" pitchFamily="18" charset="0"/>
              </a:rPr>
              <a:t> </a:t>
            </a:r>
            <a:r>
              <a:rPr lang="en-US" sz="2400" b="1" u="sng" dirty="0" err="1">
                <a:solidFill>
                  <a:srgbClr val="003300"/>
                </a:solidFill>
                <a:latin typeface="Times New Roman" pitchFamily="18" charset="0"/>
              </a:rPr>
              <a:t>nhạc</a:t>
            </a:r>
            <a:r>
              <a:rPr lang="en-US" sz="2400" dirty="0">
                <a:solidFill>
                  <a:srgbClr val="FF0066"/>
                </a:solidFill>
                <a:latin typeface="Times New Roman" pitchFamily="18" charset="0"/>
              </a:rPr>
              <a:t/>
            </a:r>
            <a:br>
              <a:rPr lang="en-US" sz="2400" dirty="0">
                <a:solidFill>
                  <a:srgbClr val="FF0066"/>
                </a:solidFill>
                <a:latin typeface="Times New Roman" pitchFamily="18" charset="0"/>
              </a:rPr>
            </a:br>
            <a:r>
              <a:rPr lang="en-US" sz="2800" dirty="0" err="1">
                <a:solidFill>
                  <a:srgbClr val="FF0066"/>
                </a:solidFill>
                <a:latin typeface="Times New Roman" pitchFamily="18" charset="0"/>
              </a:rPr>
              <a:t>Tiết</a:t>
            </a:r>
            <a:r>
              <a:rPr lang="en-US" sz="2800" dirty="0">
                <a:solidFill>
                  <a:srgbClr val="FF0066"/>
                </a:solidFill>
                <a:latin typeface="Times New Roman" pitchFamily="18" charset="0"/>
              </a:rPr>
              <a:t> 2: </a:t>
            </a:r>
            <a:r>
              <a:rPr lang="en-US" sz="2800" dirty="0" err="1">
                <a:solidFill>
                  <a:srgbClr val="FF0066"/>
                </a:solidFill>
                <a:latin typeface="Times New Roman" pitchFamily="18" charset="0"/>
              </a:rPr>
              <a:t>Học</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bài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hát</a:t>
            </a:r>
            <a:r>
              <a:rPr lang="en-US" sz="2800" dirty="0">
                <a:solidFill>
                  <a:srgbClr val="FF0066"/>
                </a:solidFill>
                <a:latin typeface="Times New Roman" pitchFamily="18" charset="0"/>
              </a:rPr>
              <a:t> : </a:t>
            </a:r>
            <a:r>
              <a:rPr lang="en-US" sz="2800" dirty="0" err="1">
                <a:solidFill>
                  <a:srgbClr val="FF0066"/>
                </a:solidFill>
                <a:latin typeface="Times New Roman" pitchFamily="18" charset="0"/>
              </a:rPr>
              <a:t>Thật</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là</a:t>
            </a:r>
            <a:r>
              <a:rPr lang="en-US" sz="2800" dirty="0">
                <a:solidFill>
                  <a:srgbClr val="FF0066"/>
                </a:solidFill>
                <a:latin typeface="Times New Roman" pitchFamily="18" charset="0"/>
              </a:rPr>
              <a:t> hay</a:t>
            </a:r>
            <a:br>
              <a:rPr lang="en-US" sz="2800" dirty="0">
                <a:solidFill>
                  <a:srgbClr val="FF0066"/>
                </a:solidFill>
                <a:latin typeface="Times New Roman" pitchFamily="18" charset="0"/>
              </a:rPr>
            </a:br>
            <a:r>
              <a:rPr lang="en-US" sz="3200" dirty="0">
                <a:solidFill>
                  <a:srgbClr val="FF0066"/>
                </a:solidFill>
                <a:latin typeface="Times New Roman" pitchFamily="18" charset="0"/>
              </a:rPr>
              <a:t>                                                 </a:t>
            </a:r>
            <a:r>
              <a:rPr lang="en-US" sz="2000" i="1" dirty="0" err="1">
                <a:solidFill>
                  <a:srgbClr val="0000FF"/>
                </a:solidFill>
                <a:latin typeface="Times New Roman" pitchFamily="18" charset="0"/>
              </a:rPr>
              <a:t>Nhạc</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và</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lời</a:t>
            </a:r>
            <a:r>
              <a:rPr lang="en-US" sz="2000" i="1" dirty="0">
                <a:solidFill>
                  <a:srgbClr val="0000FF"/>
                </a:solidFill>
                <a:latin typeface="Times New Roman" pitchFamily="18" charset="0"/>
              </a:rPr>
              <a:t>: </a:t>
            </a:r>
            <a:r>
              <a:rPr lang="en-US" sz="2000" b="1" i="1" dirty="0" err="1">
                <a:solidFill>
                  <a:srgbClr val="0000FF"/>
                </a:solidFill>
                <a:latin typeface="Times New Roman" pitchFamily="18" charset="0"/>
              </a:rPr>
              <a:t>Hoàng</a:t>
            </a:r>
            <a:r>
              <a:rPr lang="en-US" sz="2000" b="1" i="1" dirty="0">
                <a:solidFill>
                  <a:srgbClr val="0000FF"/>
                </a:solidFill>
                <a:latin typeface="Times New Roman" pitchFamily="18" charset="0"/>
              </a:rPr>
              <a:t> </a:t>
            </a:r>
            <a:r>
              <a:rPr lang="en-US" sz="2000" b="1" i="1" dirty="0" err="1">
                <a:solidFill>
                  <a:srgbClr val="0000FF"/>
                </a:solidFill>
                <a:latin typeface="Times New Roman" pitchFamily="18" charset="0"/>
              </a:rPr>
              <a:t>Lân</a:t>
            </a:r>
            <a:endParaRPr lang="en-US" sz="2000" b="1" i="1" dirty="0">
              <a:solidFill>
                <a:srgbClr val="0000FF"/>
              </a:solidFill>
              <a:latin typeface="Times New Roman" pitchFamily="18" charset="0"/>
            </a:endParaRPr>
          </a:p>
        </p:txBody>
      </p:sp>
      <p:sp>
        <p:nvSpPr>
          <p:cNvPr id="30726" name="Text Box 6"/>
          <p:cNvSpPr txBox="1">
            <a:spLocks noChangeArrowheads="1"/>
          </p:cNvSpPr>
          <p:nvPr/>
        </p:nvSpPr>
        <p:spPr bwMode="auto">
          <a:xfrm>
            <a:off x="685800" y="3200400"/>
            <a:ext cx="7620000" cy="946150"/>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Luyện tập: - Hoạt động tổ - nhóm đôi- cá nhân kết hợp gõ đệm theo phách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152400" y="2286000"/>
            <a:ext cx="8458200" cy="3937000"/>
          </a:xfrm>
          <a:prstGeom prst="rect">
            <a:avLst/>
          </a:prstGeom>
          <a:noFill/>
          <a:ln w="9525">
            <a:noFill/>
            <a:miter lim="800000"/>
            <a:headEnd/>
            <a:tailEnd/>
          </a:ln>
          <a:effectLst/>
        </p:spPr>
        <p:txBody>
          <a:bodyPr anchor="ctr">
            <a:spAutoFit/>
          </a:bodyPr>
          <a:lstStyle/>
          <a:p>
            <a:endParaRPr lang="en-US" sz="3600" b="1" i="1">
              <a:solidFill>
                <a:srgbClr val="0000FF"/>
              </a:solidFill>
            </a:endParaRPr>
          </a:p>
          <a:p>
            <a:endParaRPr lang="en-US" sz="3600"/>
          </a:p>
          <a:p>
            <a:r>
              <a:rPr lang="en-US" sz="3600">
                <a:solidFill>
                  <a:schemeClr val="accent2"/>
                </a:solidFill>
                <a:latin typeface="Times New Roman" pitchFamily="18" charset="0"/>
              </a:rPr>
              <a:t>* Củng cố; dặn dò:</a:t>
            </a:r>
          </a:p>
          <a:p>
            <a:r>
              <a:rPr lang="en-US" sz="3600">
                <a:solidFill>
                  <a:schemeClr val="accent2"/>
                </a:solidFill>
                <a:latin typeface="Times New Roman" pitchFamily="18" charset="0"/>
              </a:rPr>
              <a:t>- Hát lại bài hát 1 lần.</a:t>
            </a:r>
          </a:p>
          <a:p>
            <a:r>
              <a:rPr lang="en-US" sz="3600">
                <a:solidFill>
                  <a:schemeClr val="accent2"/>
                </a:solidFill>
                <a:latin typeface="Times New Roman" pitchFamily="18" charset="0"/>
              </a:rPr>
              <a:t>- Về nhà hát thuộc bài và tìm một số động tác phụ hoạ; </a:t>
            </a:r>
          </a:p>
          <a:p>
            <a:r>
              <a:rPr lang="pt-PT" sz="3600">
                <a:solidFill>
                  <a:schemeClr val="accent2"/>
                </a:solidFill>
                <a:latin typeface="Times New Roman" pitchFamily="18" charset="0"/>
              </a:rPr>
              <a:t>- Chuẩn bị bài cho tiết sau.</a:t>
            </a:r>
          </a:p>
        </p:txBody>
      </p:sp>
      <p:sp>
        <p:nvSpPr>
          <p:cNvPr id="28677" name="Rectangle 5"/>
          <p:cNvSpPr>
            <a:spLocks noChangeArrowheads="1"/>
          </p:cNvSpPr>
          <p:nvPr/>
        </p:nvSpPr>
        <p:spPr bwMode="auto">
          <a:xfrm>
            <a:off x="457200" y="0"/>
            <a:ext cx="8229600" cy="1905000"/>
          </a:xfrm>
          <a:prstGeom prst="rect">
            <a:avLst/>
          </a:prstGeom>
          <a:noFill/>
          <a:ln w="9525">
            <a:noFill/>
            <a:miter lim="800000"/>
            <a:headEnd/>
            <a:tailEnd/>
          </a:ln>
          <a:effectLst/>
        </p:spPr>
        <p:txBody>
          <a:bodyPr anchor="ctr"/>
          <a:lstStyle/>
          <a:p>
            <a:pPr algn="ctr"/>
            <a:r>
              <a:rPr lang="en-US" sz="2400" dirty="0">
                <a:solidFill>
                  <a:srgbClr val="0000FF"/>
                </a:solidFill>
                <a:latin typeface="Times New Roman" pitchFamily="18" charset="0"/>
              </a:rPr>
              <a:t/>
            </a:r>
            <a:br>
              <a:rPr lang="en-US" sz="2400" dirty="0">
                <a:solidFill>
                  <a:srgbClr val="0000FF"/>
                </a:solidFill>
                <a:latin typeface="Times New Roman" pitchFamily="18" charset="0"/>
              </a:rPr>
            </a:br>
            <a:r>
              <a:rPr lang="en-US" sz="2400" b="1" u="sng" dirty="0" err="1">
                <a:solidFill>
                  <a:srgbClr val="003300"/>
                </a:solidFill>
                <a:latin typeface="Times New Roman" pitchFamily="18" charset="0"/>
              </a:rPr>
              <a:t>Âm</a:t>
            </a:r>
            <a:r>
              <a:rPr lang="en-US" sz="2400" b="1" u="sng" dirty="0">
                <a:solidFill>
                  <a:srgbClr val="003300"/>
                </a:solidFill>
                <a:latin typeface="Times New Roman" pitchFamily="18" charset="0"/>
              </a:rPr>
              <a:t> </a:t>
            </a:r>
            <a:r>
              <a:rPr lang="en-US" sz="2400" b="1" u="sng" dirty="0" err="1">
                <a:solidFill>
                  <a:srgbClr val="003300"/>
                </a:solidFill>
                <a:latin typeface="Times New Roman" pitchFamily="18" charset="0"/>
              </a:rPr>
              <a:t>nhạc</a:t>
            </a:r>
            <a:r>
              <a:rPr lang="en-US" sz="2400" dirty="0">
                <a:solidFill>
                  <a:srgbClr val="FF0066"/>
                </a:solidFill>
                <a:latin typeface="Times New Roman" pitchFamily="18" charset="0"/>
              </a:rPr>
              <a:t/>
            </a:r>
            <a:br>
              <a:rPr lang="en-US" sz="2400" dirty="0">
                <a:solidFill>
                  <a:srgbClr val="FF0066"/>
                </a:solidFill>
                <a:latin typeface="Times New Roman" pitchFamily="18" charset="0"/>
              </a:rPr>
            </a:br>
            <a:r>
              <a:rPr lang="en-US" sz="2800" dirty="0" err="1">
                <a:solidFill>
                  <a:srgbClr val="FF0066"/>
                </a:solidFill>
                <a:latin typeface="Times New Roman" pitchFamily="18" charset="0"/>
              </a:rPr>
              <a:t>Tiết</a:t>
            </a:r>
            <a:r>
              <a:rPr lang="en-US" sz="2800" dirty="0">
                <a:solidFill>
                  <a:srgbClr val="FF0066"/>
                </a:solidFill>
                <a:latin typeface="Times New Roman" pitchFamily="18" charset="0"/>
              </a:rPr>
              <a:t> 2: </a:t>
            </a:r>
            <a:r>
              <a:rPr lang="en-US" sz="2800" dirty="0" err="1">
                <a:solidFill>
                  <a:srgbClr val="FF0066"/>
                </a:solidFill>
                <a:latin typeface="Times New Roman" pitchFamily="18" charset="0"/>
              </a:rPr>
              <a:t>Học</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bài</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hát</a:t>
            </a:r>
            <a:r>
              <a:rPr lang="en-US" sz="2800" dirty="0">
                <a:solidFill>
                  <a:srgbClr val="FF0066"/>
                </a:solidFill>
                <a:latin typeface="Times New Roman" pitchFamily="18" charset="0"/>
              </a:rPr>
              <a:t> : </a:t>
            </a:r>
            <a:r>
              <a:rPr lang="en-US" sz="2800" dirty="0" err="1">
                <a:solidFill>
                  <a:srgbClr val="FF0066"/>
                </a:solidFill>
                <a:latin typeface="Times New Roman" pitchFamily="18" charset="0"/>
              </a:rPr>
              <a:t>Thật</a:t>
            </a:r>
            <a:r>
              <a:rPr lang="en-US" sz="2800" dirty="0">
                <a:solidFill>
                  <a:srgbClr val="FF0066"/>
                </a:solidFill>
                <a:latin typeface="Times New Roman" pitchFamily="18" charset="0"/>
              </a:rPr>
              <a:t> </a:t>
            </a:r>
            <a:r>
              <a:rPr lang="en-US" sz="2800" dirty="0" err="1">
                <a:solidFill>
                  <a:srgbClr val="FF0066"/>
                </a:solidFill>
                <a:latin typeface="Times New Roman" pitchFamily="18" charset="0"/>
              </a:rPr>
              <a:t>là</a:t>
            </a:r>
            <a:r>
              <a:rPr lang="en-US" sz="2800" dirty="0">
                <a:solidFill>
                  <a:srgbClr val="FF0066"/>
                </a:solidFill>
                <a:latin typeface="Times New Roman" pitchFamily="18" charset="0"/>
              </a:rPr>
              <a:t> hay</a:t>
            </a:r>
            <a:br>
              <a:rPr lang="en-US" sz="2800" dirty="0">
                <a:solidFill>
                  <a:srgbClr val="FF0066"/>
                </a:solidFill>
                <a:latin typeface="Times New Roman" pitchFamily="18" charset="0"/>
              </a:rPr>
            </a:br>
            <a:r>
              <a:rPr lang="en-US" sz="3200" dirty="0">
                <a:solidFill>
                  <a:srgbClr val="FF0066"/>
                </a:solidFill>
                <a:latin typeface="Times New Roman" pitchFamily="18" charset="0"/>
              </a:rPr>
              <a:t>                                                 </a:t>
            </a:r>
            <a:r>
              <a:rPr lang="en-US" sz="2000" i="1" dirty="0" err="1">
                <a:solidFill>
                  <a:srgbClr val="0000FF"/>
                </a:solidFill>
                <a:latin typeface="Times New Roman" pitchFamily="18" charset="0"/>
              </a:rPr>
              <a:t>Nhạc</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và</a:t>
            </a:r>
            <a:r>
              <a:rPr lang="en-US" sz="2000" i="1" dirty="0">
                <a:solidFill>
                  <a:srgbClr val="0000FF"/>
                </a:solidFill>
                <a:latin typeface="Times New Roman" pitchFamily="18" charset="0"/>
              </a:rPr>
              <a:t> </a:t>
            </a:r>
            <a:r>
              <a:rPr lang="en-US" sz="2000" i="1" dirty="0" err="1">
                <a:solidFill>
                  <a:srgbClr val="0000FF"/>
                </a:solidFill>
                <a:latin typeface="Times New Roman" pitchFamily="18" charset="0"/>
              </a:rPr>
              <a:t>lời</a:t>
            </a:r>
            <a:r>
              <a:rPr lang="en-US" sz="2000" i="1" dirty="0">
                <a:solidFill>
                  <a:srgbClr val="0000FF"/>
                </a:solidFill>
                <a:latin typeface="Times New Roman" pitchFamily="18" charset="0"/>
              </a:rPr>
              <a:t>: </a:t>
            </a:r>
            <a:r>
              <a:rPr lang="en-US" sz="2000" b="1" i="1" dirty="0" err="1">
                <a:solidFill>
                  <a:srgbClr val="0000FF"/>
                </a:solidFill>
                <a:latin typeface="Times New Roman" pitchFamily="18" charset="0"/>
              </a:rPr>
              <a:t>Hoàng</a:t>
            </a:r>
            <a:r>
              <a:rPr lang="en-US" sz="2000" b="1" i="1" dirty="0">
                <a:solidFill>
                  <a:srgbClr val="0000FF"/>
                </a:solidFill>
                <a:latin typeface="Times New Roman" pitchFamily="18" charset="0"/>
              </a:rPr>
              <a:t> </a:t>
            </a:r>
            <a:r>
              <a:rPr lang="en-US" sz="2000" b="1" i="1" dirty="0" err="1">
                <a:solidFill>
                  <a:srgbClr val="0000FF"/>
                </a:solidFill>
                <a:latin typeface="Times New Roman" pitchFamily="18" charset="0"/>
              </a:rPr>
              <a:t>Lân</a:t>
            </a:r>
            <a:endParaRPr lang="en-US" sz="2000" b="1" i="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box(in)">
                                      <p:cBhvr>
                                        <p:cTn id="7" dur="500"/>
                                        <p:tgtEl>
                                          <p:spTgt spid="2867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676">
                                            <p:txEl>
                                              <p:pRg st="3" end="3"/>
                                            </p:txEl>
                                          </p:spTgt>
                                        </p:tgtEl>
                                        <p:attrNameLst>
                                          <p:attrName>style.visibility</p:attrName>
                                        </p:attrNameLst>
                                      </p:cBhvr>
                                      <p:to>
                                        <p:strVal val="visible"/>
                                      </p:to>
                                    </p:set>
                                    <p:anim calcmode="lin" valueType="num">
                                      <p:cBhvr additive="base">
                                        <p:cTn id="12"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676">
                                            <p:txEl>
                                              <p:pRg st="4" end="4"/>
                                            </p:txEl>
                                          </p:spTgt>
                                        </p:tgtEl>
                                        <p:attrNameLst>
                                          <p:attrName>style.visibility</p:attrName>
                                        </p:attrNameLst>
                                      </p:cBhvr>
                                      <p:to>
                                        <p:strVal val="visible"/>
                                      </p:to>
                                    </p:set>
                                    <p:anim calcmode="lin" valueType="num">
                                      <p:cBhvr additive="base">
                                        <p:cTn id="18" dur="5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6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8676">
                                            <p:txEl>
                                              <p:pRg st="5" end="5"/>
                                            </p:txEl>
                                          </p:spTgt>
                                        </p:tgtEl>
                                        <p:attrNameLst>
                                          <p:attrName>style.visibility</p:attrName>
                                        </p:attrNameLst>
                                      </p:cBhvr>
                                      <p:to>
                                        <p:strVal val="visible"/>
                                      </p:to>
                                    </p:set>
                                    <p:anim calcmode="lin" valueType="num">
                                      <p:cBhvr additive="base">
                                        <p:cTn id="24" dur="500" fill="hold"/>
                                        <p:tgtEl>
                                          <p:spTgt spid="28676">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396111281837ac5fb"/>
          <p:cNvPicPr>
            <a:picLocks noChangeAspect="1" noChangeArrowheads="1" noCrop="1"/>
          </p:cNvPicPr>
          <p:nvPr/>
        </p:nvPicPr>
        <p:blipFill>
          <a:blip r:embed="rId2" cstate="print"/>
          <a:srcRect/>
          <a:stretch>
            <a:fillRect/>
          </a:stretch>
        </p:blipFill>
        <p:spPr bwMode="auto">
          <a:xfrm>
            <a:off x="0" y="0"/>
            <a:ext cx="9144000" cy="7086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685800" y="2057400"/>
            <a:ext cx="34290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1. Khởi động</a:t>
            </a:r>
          </a:p>
        </p:txBody>
      </p:sp>
      <p:sp>
        <p:nvSpPr>
          <p:cNvPr id="29707" name="Text Box 11"/>
          <p:cNvSpPr txBox="1">
            <a:spLocks noChangeArrowheads="1"/>
          </p:cNvSpPr>
          <p:nvPr/>
        </p:nvSpPr>
        <p:spPr bwMode="auto">
          <a:xfrm>
            <a:off x="3733800" y="1295400"/>
            <a:ext cx="184150" cy="366713"/>
          </a:xfrm>
          <a:prstGeom prst="rect">
            <a:avLst/>
          </a:prstGeom>
          <a:noFill/>
          <a:ln w="9525">
            <a:noFill/>
            <a:miter lim="800000"/>
            <a:headEnd/>
            <a:tailEnd/>
          </a:ln>
          <a:effectLst/>
        </p:spPr>
        <p:txBody>
          <a:bodyPr wrap="none">
            <a:spAutoFit/>
          </a:bodyPr>
          <a:lstStyle/>
          <a:p>
            <a:endParaRPr lang="en-US"/>
          </a:p>
        </p:txBody>
      </p:sp>
      <p:sp>
        <p:nvSpPr>
          <p:cNvPr id="29715" name="Text Box 19"/>
          <p:cNvSpPr txBox="1">
            <a:spLocks noChangeArrowheads="1"/>
          </p:cNvSpPr>
          <p:nvPr/>
        </p:nvSpPr>
        <p:spPr bwMode="auto">
          <a:xfrm>
            <a:off x="3238500" y="762000"/>
            <a:ext cx="2667000" cy="584775"/>
          </a:xfrm>
          <a:prstGeom prst="rect">
            <a:avLst/>
          </a:prstGeom>
          <a:noFill/>
          <a:ln w="9525">
            <a:noFill/>
            <a:miter lim="800000"/>
            <a:headEnd/>
            <a:tailEnd/>
          </a:ln>
          <a:effectLst/>
        </p:spPr>
        <p:txBody>
          <a:bodyPr>
            <a:spAutoFit/>
          </a:bodyPr>
          <a:lstStyle/>
          <a:p>
            <a:pPr algn="ctr">
              <a:spcBef>
                <a:spcPct val="50000"/>
              </a:spcBef>
            </a:pPr>
            <a:r>
              <a:rPr lang="en-US" sz="3200" b="1" u="sng" dirty="0" err="1">
                <a:latin typeface="Times New Roman" pitchFamily="18" charset="0"/>
              </a:rPr>
              <a:t>Â</a:t>
            </a:r>
            <a:r>
              <a:rPr lang="en-US" sz="2800" b="1" u="sng" dirty="0" err="1">
                <a:latin typeface="Times New Roman" pitchFamily="18" charset="0"/>
              </a:rPr>
              <a:t>m</a:t>
            </a:r>
            <a:r>
              <a:rPr lang="en-US" sz="2800" b="1" u="sng" dirty="0">
                <a:latin typeface="Times New Roman" pitchFamily="18" charset="0"/>
              </a:rPr>
              <a:t> </a:t>
            </a:r>
            <a:r>
              <a:rPr lang="en-US" sz="2800" b="1" u="sng" dirty="0" err="1">
                <a:latin typeface="Times New Roman" pitchFamily="18" charset="0"/>
              </a:rPr>
              <a:t>nhạc</a:t>
            </a:r>
            <a:endParaRPr lang="en-US" sz="2800" b="1" u="sng" dirty="0">
              <a:latin typeface="Times New Roman" pitchFamily="18" charset="0"/>
            </a:endParaRPr>
          </a:p>
        </p:txBody>
      </p:sp>
      <p:sp>
        <p:nvSpPr>
          <p:cNvPr id="29717" name="Text Box 21"/>
          <p:cNvSpPr txBox="1">
            <a:spLocks noChangeArrowheads="1"/>
          </p:cNvSpPr>
          <p:nvPr/>
        </p:nvSpPr>
        <p:spPr bwMode="auto">
          <a:xfrm>
            <a:off x="2590800" y="1295400"/>
            <a:ext cx="3962400" cy="519113"/>
          </a:xfrm>
          <a:prstGeom prst="rect">
            <a:avLst/>
          </a:prstGeom>
          <a:noFill/>
          <a:ln w="9525">
            <a:noFill/>
            <a:miter lim="800000"/>
            <a:headEnd/>
            <a:tailEnd/>
          </a:ln>
          <a:effectLst/>
        </p:spPr>
        <p:txBody>
          <a:bodyPr>
            <a:spAutoFit/>
          </a:bodyPr>
          <a:lstStyle/>
          <a:p>
            <a:pPr>
              <a:spcBef>
                <a:spcPct val="50000"/>
              </a:spcBef>
            </a:pPr>
            <a:r>
              <a:rPr lang="en-US" sz="2800">
                <a:solidFill>
                  <a:srgbClr val="0000FF"/>
                </a:solidFill>
                <a:latin typeface="Times New Roman" pitchFamily="18" charset="0"/>
              </a:rPr>
              <a:t>Học hát: Thật là hay</a:t>
            </a:r>
          </a:p>
        </p:txBody>
      </p:sp>
      <p:sp>
        <p:nvSpPr>
          <p:cNvPr id="29720" name="Text Box 24"/>
          <p:cNvSpPr txBox="1">
            <a:spLocks noChangeArrowheads="1"/>
          </p:cNvSpPr>
          <p:nvPr/>
        </p:nvSpPr>
        <p:spPr bwMode="auto">
          <a:xfrm>
            <a:off x="1524000" y="2667000"/>
            <a:ext cx="5257800" cy="457200"/>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 Nhận biết các con vật có trong bài hát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ox(in)">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9720">
                                            <p:txEl>
                                              <p:pRg st="0" end="0"/>
                                            </p:txEl>
                                          </p:spTgt>
                                        </p:tgtEl>
                                        <p:attrNameLst>
                                          <p:attrName>style.visibility</p:attrName>
                                        </p:attrNameLst>
                                      </p:cBhvr>
                                      <p:to>
                                        <p:strVal val="visible"/>
                                      </p:to>
                                    </p:set>
                                    <p:animEffect transition="in" filter="diamond(in)">
                                      <p:cBhvr>
                                        <p:cTn id="12" dur="2000"/>
                                        <p:tgtEl>
                                          <p:spTgt spid="297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1981200" y="5791200"/>
            <a:ext cx="5410200" cy="701675"/>
          </a:xfrm>
          <a:prstGeom prst="rect">
            <a:avLst/>
          </a:prstGeom>
          <a:noFill/>
          <a:ln w="9525">
            <a:noFill/>
            <a:miter lim="800000"/>
            <a:headEnd/>
            <a:tailEnd/>
          </a:ln>
          <a:effectLst/>
        </p:spPr>
        <p:txBody>
          <a:bodyPr>
            <a:spAutoFit/>
          </a:bodyPr>
          <a:lstStyle/>
          <a:p>
            <a:pPr algn="ctr"/>
            <a:r>
              <a:rPr lang="en-US" sz="4000" b="1">
                <a:solidFill>
                  <a:srgbClr val="FF0066"/>
                </a:solidFill>
                <a:latin typeface="Times New Roman" pitchFamily="18" charset="0"/>
              </a:rPr>
              <a:t>Hoạ mi</a:t>
            </a:r>
          </a:p>
        </p:txBody>
      </p:sp>
      <p:pic>
        <p:nvPicPr>
          <p:cNvPr id="22532" name="Picture 4" descr="hoa mi"/>
          <p:cNvPicPr>
            <a:picLocks noChangeAspect="1" noChangeArrowheads="1"/>
          </p:cNvPicPr>
          <p:nvPr/>
        </p:nvPicPr>
        <p:blipFill>
          <a:blip r:embed="rId2" cstate="print"/>
          <a:srcRect/>
          <a:stretch>
            <a:fillRect/>
          </a:stretch>
        </p:blipFill>
        <p:spPr bwMode="auto">
          <a:xfrm>
            <a:off x="914400" y="685800"/>
            <a:ext cx="73152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box(i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 calcmode="lin" valueType="num">
                                      <p:cBhvr additive="base">
                                        <p:cTn id="12" dur="500" fill="hold"/>
                                        <p:tgtEl>
                                          <p:spTgt spid="22531"/>
                                        </p:tgtEl>
                                        <p:attrNameLst>
                                          <p:attrName>ppt_x</p:attrName>
                                        </p:attrNameLst>
                                      </p:cBhvr>
                                      <p:tavLst>
                                        <p:tav tm="0">
                                          <p:val>
                                            <p:strVal val="#ppt_x"/>
                                          </p:val>
                                        </p:tav>
                                        <p:tav tm="100000">
                                          <p:val>
                                            <p:strVal val="#ppt_x"/>
                                          </p:val>
                                        </p:tav>
                                      </p:tavLst>
                                    </p:anim>
                                    <p:anim calcmode="lin" valueType="num">
                                      <p:cBhvr additive="base">
                                        <p:cTn id="13"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981200" y="5867400"/>
            <a:ext cx="5791200" cy="641350"/>
          </a:xfrm>
          <a:prstGeom prst="rect">
            <a:avLst/>
          </a:prstGeom>
          <a:noFill/>
          <a:ln w="9525">
            <a:noFill/>
            <a:miter lim="800000"/>
            <a:headEnd/>
            <a:tailEnd/>
          </a:ln>
          <a:effectLst/>
        </p:spPr>
        <p:txBody>
          <a:bodyPr>
            <a:spAutoFit/>
          </a:bodyPr>
          <a:lstStyle/>
          <a:p>
            <a:pPr algn="ctr"/>
            <a:r>
              <a:rPr lang="en-US" sz="3600" b="1">
                <a:solidFill>
                  <a:srgbClr val="FF0066"/>
                </a:solidFill>
                <a:latin typeface="Times New Roman" pitchFamily="18" charset="0"/>
              </a:rPr>
              <a:t>Chim Oanh</a:t>
            </a:r>
          </a:p>
        </p:txBody>
      </p:sp>
      <p:pic>
        <p:nvPicPr>
          <p:cNvPr id="7173" name="Picture 5" descr="oanh co do"/>
          <p:cNvPicPr>
            <a:picLocks noChangeAspect="1" noChangeArrowheads="1"/>
          </p:cNvPicPr>
          <p:nvPr/>
        </p:nvPicPr>
        <p:blipFill>
          <a:blip r:embed="rId2" cstate="print"/>
          <a:srcRect/>
          <a:stretch>
            <a:fillRect/>
          </a:stretch>
        </p:blipFill>
        <p:spPr bwMode="auto">
          <a:xfrm>
            <a:off x="1066800" y="457200"/>
            <a:ext cx="71628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plus(in)">
                                      <p:cBhvr>
                                        <p:cTn id="7" dur="20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untitled"/>
          <p:cNvPicPr>
            <a:picLocks noChangeAspect="1" noChangeArrowheads="1"/>
          </p:cNvPicPr>
          <p:nvPr/>
        </p:nvPicPr>
        <p:blipFill>
          <a:blip r:embed="rId2" cstate="print"/>
          <a:srcRect/>
          <a:stretch>
            <a:fillRect/>
          </a:stretch>
        </p:blipFill>
        <p:spPr bwMode="auto">
          <a:xfrm>
            <a:off x="914400" y="609600"/>
            <a:ext cx="7543800" cy="4800600"/>
          </a:xfrm>
          <a:prstGeom prst="rect">
            <a:avLst/>
          </a:prstGeom>
          <a:noFill/>
        </p:spPr>
      </p:pic>
      <p:sp>
        <p:nvSpPr>
          <p:cNvPr id="23557" name="Rectangle 5"/>
          <p:cNvSpPr>
            <a:spLocks noChangeArrowheads="1"/>
          </p:cNvSpPr>
          <p:nvPr/>
        </p:nvSpPr>
        <p:spPr bwMode="auto">
          <a:xfrm>
            <a:off x="3200400" y="5638800"/>
            <a:ext cx="3581400" cy="641350"/>
          </a:xfrm>
          <a:prstGeom prst="rect">
            <a:avLst/>
          </a:prstGeom>
          <a:noFill/>
          <a:ln w="9525">
            <a:noFill/>
            <a:miter lim="800000"/>
            <a:headEnd/>
            <a:tailEnd/>
          </a:ln>
          <a:effectLst/>
        </p:spPr>
        <p:txBody>
          <a:bodyPr>
            <a:spAutoFit/>
          </a:bodyPr>
          <a:lstStyle/>
          <a:p>
            <a:pPr algn="ctr"/>
            <a:r>
              <a:rPr lang="en-US" sz="3600" b="1">
                <a:solidFill>
                  <a:srgbClr val="FF0066"/>
                </a:solidFill>
                <a:latin typeface="Times New Roman" pitchFamily="18" charset="0"/>
              </a:rPr>
              <a:t>Chim khuyên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amond(in)">
                                      <p:cBhvr>
                                        <p:cTn id="7" dur="2000"/>
                                        <p:tgtEl>
                                          <p:spTgt spid="235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additive="base">
                                        <p:cTn id="12" dur="500" fill="hold"/>
                                        <p:tgtEl>
                                          <p:spTgt spid="23557"/>
                                        </p:tgtEl>
                                        <p:attrNameLst>
                                          <p:attrName>ppt_x</p:attrName>
                                        </p:attrNameLst>
                                      </p:cBhvr>
                                      <p:tavLst>
                                        <p:tav tm="0">
                                          <p:val>
                                            <p:strVal val="#ppt_x"/>
                                          </p:val>
                                        </p:tav>
                                        <p:tav tm="100000">
                                          <p:val>
                                            <p:strVal val="#ppt_x"/>
                                          </p:val>
                                        </p:tav>
                                      </p:tavLst>
                                    </p:anim>
                                    <p:anim calcmode="lin" valueType="num">
                                      <p:cBhvr additive="base">
                                        <p:cTn id="13"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905000"/>
          </a:xfrm>
        </p:spPr>
        <p:txBody>
          <a:bodyPr/>
          <a:lstStyle/>
          <a:p>
            <a:r>
              <a:rPr lang="en-US" sz="3600" b="1" u="sng">
                <a:solidFill>
                  <a:srgbClr val="003300"/>
                </a:solidFill>
                <a:latin typeface="Times New Roman" pitchFamily="18" charset="0"/>
              </a:rPr>
              <a:t>Âm nhạc</a:t>
            </a:r>
            <a:r>
              <a:rPr lang="en-US" sz="2400">
                <a:solidFill>
                  <a:srgbClr val="FF0066"/>
                </a:solidFill>
                <a:latin typeface="Times New Roman" pitchFamily="18" charset="0"/>
              </a:rPr>
              <a:t/>
            </a:r>
            <a:br>
              <a:rPr lang="en-US" sz="2400">
                <a:solidFill>
                  <a:srgbClr val="FF0066"/>
                </a:solidFill>
                <a:latin typeface="Times New Roman" pitchFamily="18" charset="0"/>
              </a:rPr>
            </a:br>
            <a:r>
              <a:rPr lang="en-US" sz="3200">
                <a:solidFill>
                  <a:srgbClr val="FF0066"/>
                </a:solidFill>
                <a:latin typeface="Times New Roman" pitchFamily="18" charset="0"/>
              </a:rPr>
              <a:t>Tiết 2:</a:t>
            </a:r>
            <a:r>
              <a:rPr lang="en-US" sz="2800">
                <a:solidFill>
                  <a:srgbClr val="FF0066"/>
                </a:solidFill>
                <a:latin typeface="Times New Roman" pitchFamily="18" charset="0"/>
              </a:rPr>
              <a:t> </a:t>
            </a:r>
            <a:r>
              <a:rPr lang="en-US" sz="3200">
                <a:solidFill>
                  <a:srgbClr val="FF0066"/>
                </a:solidFill>
                <a:latin typeface="Times New Roman" pitchFamily="18" charset="0"/>
              </a:rPr>
              <a:t>Học bài hát : Thật là hay</a:t>
            </a:r>
            <a:br>
              <a:rPr lang="en-US" sz="3200">
                <a:solidFill>
                  <a:srgbClr val="FF0066"/>
                </a:solidFill>
                <a:latin typeface="Times New Roman" pitchFamily="18" charset="0"/>
              </a:rPr>
            </a:br>
            <a:r>
              <a:rPr lang="en-US" sz="3200">
                <a:solidFill>
                  <a:srgbClr val="FF0066"/>
                </a:solidFill>
                <a:latin typeface="Times New Roman" pitchFamily="18" charset="0"/>
              </a:rPr>
              <a:t>                                                 </a:t>
            </a:r>
            <a:r>
              <a:rPr lang="en-US" sz="2400" i="1">
                <a:solidFill>
                  <a:srgbClr val="0000FF"/>
                </a:solidFill>
                <a:latin typeface="Times New Roman" pitchFamily="18" charset="0"/>
              </a:rPr>
              <a:t>Nhạc và lời: </a:t>
            </a:r>
            <a:r>
              <a:rPr lang="en-US" sz="2400" b="1" i="1">
                <a:solidFill>
                  <a:srgbClr val="0000FF"/>
                </a:solidFill>
                <a:latin typeface="Times New Roman" pitchFamily="18" charset="0"/>
              </a:rPr>
              <a:t>Hoàng Lân</a:t>
            </a:r>
          </a:p>
        </p:txBody>
      </p:sp>
      <p:sp>
        <p:nvSpPr>
          <p:cNvPr id="8196" name="Text Box 4"/>
          <p:cNvSpPr txBox="1">
            <a:spLocks noChangeArrowheads="1"/>
          </p:cNvSpPr>
          <p:nvPr/>
        </p:nvSpPr>
        <p:spPr bwMode="auto">
          <a:xfrm>
            <a:off x="1371600" y="2362200"/>
            <a:ext cx="2743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2. Luyện âm:</a:t>
            </a:r>
          </a:p>
        </p:txBody>
      </p:sp>
      <p:sp>
        <p:nvSpPr>
          <p:cNvPr id="8197" name="Text Box 5"/>
          <p:cNvSpPr txBox="1">
            <a:spLocks noChangeArrowheads="1"/>
          </p:cNvSpPr>
          <p:nvPr/>
        </p:nvSpPr>
        <p:spPr bwMode="auto">
          <a:xfrm>
            <a:off x="1371600" y="2971800"/>
            <a:ext cx="3124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3. Giới thiệu bài học</a:t>
            </a:r>
          </a:p>
        </p:txBody>
      </p:sp>
      <p:sp>
        <p:nvSpPr>
          <p:cNvPr id="8203" name="Text Box 11"/>
          <p:cNvSpPr txBox="1">
            <a:spLocks noChangeArrowheads="1"/>
          </p:cNvSpPr>
          <p:nvPr/>
        </p:nvSpPr>
        <p:spPr bwMode="auto">
          <a:xfrm>
            <a:off x="1371600" y="2362200"/>
            <a:ext cx="2743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2. Luyện âm:</a:t>
            </a:r>
          </a:p>
        </p:txBody>
      </p:sp>
      <p:sp>
        <p:nvSpPr>
          <p:cNvPr id="8204" name="Text Box 12"/>
          <p:cNvSpPr txBox="1">
            <a:spLocks noChangeArrowheads="1"/>
          </p:cNvSpPr>
          <p:nvPr/>
        </p:nvSpPr>
        <p:spPr bwMode="auto">
          <a:xfrm>
            <a:off x="1371600" y="2971800"/>
            <a:ext cx="3124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3. Giới thiệu bài học</a:t>
            </a:r>
          </a:p>
        </p:txBody>
      </p:sp>
      <p:sp>
        <p:nvSpPr>
          <p:cNvPr id="8205" name="Text Box 13"/>
          <p:cNvSpPr txBox="1">
            <a:spLocks noChangeArrowheads="1"/>
          </p:cNvSpPr>
          <p:nvPr/>
        </p:nvSpPr>
        <p:spPr bwMode="auto">
          <a:xfrm>
            <a:off x="1371600" y="2362200"/>
            <a:ext cx="2743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2. Luyện 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4"/>
                                        </p:tgtEl>
                                        <p:attrNameLst>
                                          <p:attrName>ppt_y</p:attrName>
                                        </p:attrNameLst>
                                      </p:cBhvr>
                                      <p:tavLst>
                                        <p:tav tm="0">
                                          <p:val>
                                            <p:strVal val="#ppt_y"/>
                                          </p:val>
                                        </p:tav>
                                        <p:tav tm="100000">
                                          <p:val>
                                            <p:strVal val="#ppt_y"/>
                                          </p:val>
                                        </p:tav>
                                      </p:tavLst>
                                    </p:anim>
                                    <p:anim calcmode="lin" valueType="num">
                                      <p:cBhvr>
                                        <p:cTn id="9"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196"/>
                                        </p:tgtEl>
                                        <p:attrNameLst>
                                          <p:attrName>style.visibility</p:attrName>
                                        </p:attrNameLst>
                                      </p:cBhvr>
                                      <p:to>
                                        <p:strVal val="visible"/>
                                      </p:to>
                                    </p:set>
                                    <p:animEffect transition="in" filter="box(in)">
                                      <p:cBhvr>
                                        <p:cTn id="16" dur="500"/>
                                        <p:tgtEl>
                                          <p:spTgt spid="819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8197">
                                            <p:txEl>
                                              <p:pRg st="0" end="0"/>
                                            </p:txEl>
                                          </p:spTgt>
                                        </p:tgtEl>
                                        <p:attrNameLst>
                                          <p:attrName>style.visibility</p:attrName>
                                        </p:attrNameLst>
                                      </p:cBhvr>
                                      <p:to>
                                        <p:strVal val="visible"/>
                                      </p:to>
                                    </p:set>
                                    <p:animEffect transition="in" filter="diamond(in)">
                                      <p:cBhvr>
                                        <p:cTn id="21" dur="2000"/>
                                        <p:tgtEl>
                                          <p:spTgt spid="819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203"/>
                                        </p:tgtEl>
                                        <p:attrNameLst>
                                          <p:attrName>style.visibility</p:attrName>
                                        </p:attrNameLst>
                                      </p:cBhvr>
                                      <p:to>
                                        <p:strVal val="visible"/>
                                      </p:to>
                                    </p:set>
                                    <p:animEffect transition="in" filter="box(in)">
                                      <p:cBhvr>
                                        <p:cTn id="26" dur="500"/>
                                        <p:tgtEl>
                                          <p:spTgt spid="820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8204">
                                            <p:txEl>
                                              <p:pRg st="0" end="0"/>
                                            </p:txEl>
                                          </p:spTgt>
                                        </p:tgtEl>
                                        <p:attrNameLst>
                                          <p:attrName>style.visibility</p:attrName>
                                        </p:attrNameLst>
                                      </p:cBhvr>
                                      <p:to>
                                        <p:strVal val="visible"/>
                                      </p:to>
                                    </p:set>
                                    <p:animEffect transition="in" filter="diamond(in)">
                                      <p:cBhvr>
                                        <p:cTn id="31" dur="2000"/>
                                        <p:tgtEl>
                                          <p:spTgt spid="820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205"/>
                                        </p:tgtEl>
                                        <p:attrNameLst>
                                          <p:attrName>style.visibility</p:attrName>
                                        </p:attrNameLst>
                                      </p:cBhvr>
                                      <p:to>
                                        <p:strVal val="visible"/>
                                      </p:to>
                                    </p:set>
                                    <p:animEffect transition="in" filter="box(in)">
                                      <p:cBhvr>
                                        <p:cTn id="36"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p:bldP spid="8203" grpId="0"/>
      <p:bldP spid="82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381000" y="4098925"/>
            <a:ext cx="8153400" cy="2227263"/>
          </a:xfrm>
          <a:prstGeom prst="rect">
            <a:avLst/>
          </a:prstGeom>
          <a:noFill/>
          <a:ln w="9525">
            <a:noFill/>
            <a:miter lim="800000"/>
            <a:headEnd/>
            <a:tailEnd/>
          </a:ln>
          <a:effectLst/>
        </p:spPr>
        <p:txBody>
          <a:bodyPr anchor="ctr">
            <a:spAutoFit/>
          </a:bodyPr>
          <a:lstStyle/>
          <a:p>
            <a:r>
              <a:rPr lang="en-US" sz="2800">
                <a:latin typeface="Times New Roman" pitchFamily="18" charset="0"/>
              </a:rPr>
              <a:t>Tên khai sinh là Nguyễn Hoàng Lân, sinh ngày 18 tháng 6 năm 1942, quê ở thị xã Sơn Tây, hiện cư trú tại Hà Nội. Tốt nghiệp đại học Sáng tác, đại học Lý luận âm nhạc tại Nhạc viện Hà Nội. Đã tu nghiệp tại Viện Sư phạm Âm nhạc Zoltan Kodaly (Hongrie). </a:t>
            </a:r>
          </a:p>
        </p:txBody>
      </p:sp>
      <p:sp>
        <p:nvSpPr>
          <p:cNvPr id="26632" name="Text Box 8"/>
          <p:cNvSpPr txBox="1">
            <a:spLocks noChangeArrowheads="1"/>
          </p:cNvSpPr>
          <p:nvPr/>
        </p:nvSpPr>
        <p:spPr bwMode="auto">
          <a:xfrm>
            <a:off x="838200" y="306388"/>
            <a:ext cx="4337050" cy="641350"/>
          </a:xfrm>
          <a:prstGeom prst="rect">
            <a:avLst/>
          </a:prstGeom>
          <a:noFill/>
          <a:ln w="9525">
            <a:noFill/>
            <a:miter lim="800000"/>
            <a:headEnd/>
            <a:tailEnd/>
          </a:ln>
          <a:effectLst/>
        </p:spPr>
        <p:txBody>
          <a:bodyPr wrap="none">
            <a:spAutoFit/>
          </a:bodyPr>
          <a:lstStyle/>
          <a:p>
            <a:r>
              <a:rPr lang="en-US" sz="3600">
                <a:solidFill>
                  <a:srgbClr val="0000FF"/>
                </a:solidFill>
                <a:latin typeface="Times New Roman" pitchFamily="18" charset="0"/>
              </a:rPr>
              <a:t>a. Giới thiệu về tác giả</a:t>
            </a:r>
          </a:p>
        </p:txBody>
      </p:sp>
      <p:pic>
        <p:nvPicPr>
          <p:cNvPr id="26636" name="Picture 12" descr="Káº¿t quáº£ hÃ¬nh áº£nh"/>
          <p:cNvPicPr>
            <a:picLocks noChangeAspect="1" noChangeArrowheads="1"/>
          </p:cNvPicPr>
          <p:nvPr/>
        </p:nvPicPr>
        <p:blipFill>
          <a:blip r:embed="rId2" cstate="print"/>
          <a:srcRect/>
          <a:stretch>
            <a:fillRect/>
          </a:stretch>
        </p:blipFill>
        <p:spPr bwMode="auto">
          <a:xfrm>
            <a:off x="1981200" y="914400"/>
            <a:ext cx="50292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ppt_x"/>
                                          </p:val>
                                        </p:tav>
                                        <p:tav tm="100000">
                                          <p:val>
                                            <p:strVal val="#ppt_x"/>
                                          </p:val>
                                        </p:tav>
                                      </p:tavLst>
                                    </p:anim>
                                    <p:anim calcmode="lin" valueType="num">
                                      <p:cBhvr additive="base">
                                        <p:cTn id="8"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ppt_x"/>
                                          </p:val>
                                        </p:tav>
                                        <p:tav tm="100000">
                                          <p:val>
                                            <p:strVal val="#ppt_x"/>
                                          </p:val>
                                        </p:tav>
                                      </p:tavLst>
                                    </p:anim>
                                    <p:anim calcmode="lin" valueType="num">
                                      <p:cBhvr additive="base">
                                        <p:cTn id="14"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at la hay (ky am)"/>
          <p:cNvPicPr>
            <a:picLocks noChangeAspect="1" noChangeArrowheads="1"/>
          </p:cNvPicPr>
          <p:nvPr/>
        </p:nvPicPr>
        <p:blipFill>
          <a:blip r:embed="rId2" cstate="print">
            <a:lum bright="-18000"/>
          </a:blip>
          <a:srcRect/>
          <a:stretch>
            <a:fillRect/>
          </a:stretch>
        </p:blipFill>
        <p:spPr bwMode="auto">
          <a:xfrm>
            <a:off x="0" y="0"/>
            <a:ext cx="9144000" cy="6858000"/>
          </a:xfrm>
          <a:prstGeom prst="rect">
            <a:avLst/>
          </a:prstGeom>
          <a:noFill/>
        </p:spPr>
      </p:pic>
      <p:sp>
        <p:nvSpPr>
          <p:cNvPr id="9219" name="Text Box 3"/>
          <p:cNvSpPr txBox="1">
            <a:spLocks noChangeArrowheads="1"/>
          </p:cNvSpPr>
          <p:nvPr/>
        </p:nvSpPr>
        <p:spPr bwMode="auto">
          <a:xfrm>
            <a:off x="304800" y="381000"/>
            <a:ext cx="34290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b. Giới thiệu tác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t la hay (loi)"/>
          <p:cNvPicPr>
            <a:picLocks noChangeAspect="1" noChangeArrowheads="1"/>
          </p:cNvPicPr>
          <p:nvPr/>
        </p:nvPicPr>
        <p:blipFill>
          <a:blip r:embed="rId2" cstate="print">
            <a:lum bright="-24000"/>
          </a:blip>
          <a:srcRect/>
          <a:stretch>
            <a:fillRect/>
          </a:stretch>
        </p:blipFill>
        <p:spPr bwMode="auto">
          <a:xfrm>
            <a:off x="228600" y="1066800"/>
            <a:ext cx="8763000" cy="5791200"/>
          </a:xfrm>
          <a:prstGeom prst="rect">
            <a:avLst/>
          </a:prstGeom>
          <a:noFill/>
        </p:spPr>
      </p:pic>
      <p:sp>
        <p:nvSpPr>
          <p:cNvPr id="10243" name="Text Box 3"/>
          <p:cNvSpPr txBox="1">
            <a:spLocks noChangeArrowheads="1"/>
          </p:cNvSpPr>
          <p:nvPr/>
        </p:nvSpPr>
        <p:spPr bwMode="auto">
          <a:xfrm>
            <a:off x="304800" y="76200"/>
            <a:ext cx="2457450" cy="641350"/>
          </a:xfrm>
          <a:prstGeom prst="rect">
            <a:avLst/>
          </a:prstGeom>
          <a:noFill/>
          <a:ln w="9525">
            <a:noFill/>
            <a:miter lim="800000"/>
            <a:headEnd/>
            <a:tailEnd/>
          </a:ln>
          <a:effectLst/>
        </p:spPr>
        <p:txBody>
          <a:bodyPr wrap="none">
            <a:spAutoFit/>
          </a:bodyPr>
          <a:lstStyle/>
          <a:p>
            <a:r>
              <a:rPr lang="en-US" sz="3600">
                <a:solidFill>
                  <a:srgbClr val="0000FF"/>
                </a:solidFill>
              </a:rPr>
              <a:t>2. Học hát:</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additive="base">
                                        <p:cTn id="7" dur="500" fill="hold"/>
                                        <p:tgtEl>
                                          <p:spTgt spid="10243"/>
                                        </p:tgtEl>
                                        <p:attrNameLst>
                                          <p:attrName>ppt_x</p:attrName>
                                        </p:attrNameLst>
                                      </p:cBhvr>
                                      <p:tavLst>
                                        <p:tav tm="0">
                                          <p:val>
                                            <p:strVal val="#ppt_x"/>
                                          </p:val>
                                        </p:tav>
                                        <p:tav tm="100000">
                                          <p:val>
                                            <p:strVal val="#ppt_x"/>
                                          </p:val>
                                        </p:tav>
                                      </p:tavLst>
                                    </p:anim>
                                    <p:anim calcmode="lin" valueType="num">
                                      <p:cBhvr additive="base">
                                        <p:cTn id="8"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10243"/>
                                        </p:tgtEl>
                                        <p:attrNameLst>
                                          <p:attrName>style.visibility</p:attrName>
                                        </p:attrNameLst>
                                      </p:cBhvr>
                                      <p:to>
                                        <p:strVal val="visible"/>
                                      </p:to>
                                    </p:set>
                                    <p:animEffect transition="in" filter="box(in)">
                                      <p:cBhvr>
                                        <p:cTn id="13" dur="500"/>
                                        <p:tgtEl>
                                          <p:spTgt spid="10243"/>
                                        </p:tgtEl>
                                      </p:cBhvr>
                                    </p:animEffect>
                                  </p:childTnLst>
                                </p:cTn>
                              </p:par>
                              <p:par>
                                <p:cTn id="14" presetID="4" presetClass="entr" presetSubtype="16"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box(in)">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3"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189</TotalTime>
  <Words>237</Words>
  <Application>Microsoft Office PowerPoint</Application>
  <PresentationFormat>On-screen Show (4:3)</PresentationFormat>
  <Paragraphs>33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Âm nhạc Tiết 2: Học bài hát : Thật là hay                                                  Nhạc và lời: Hoàng Lân</vt:lpstr>
      <vt:lpstr>PowerPoint Presentation</vt:lpstr>
      <vt:lpstr>PowerPoint Presentation</vt:lpstr>
      <vt:lpstr>PowerPoint Presentation</vt:lpstr>
      <vt:lpstr> Âm nhạc Tiết 2: Học bài hát : Thật là hay                                                  Nhạc và lời: Hoàng Lân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31</cp:revision>
  <dcterms:created xsi:type="dcterms:W3CDTF">2009-07-30T01:25:26Z</dcterms:created>
  <dcterms:modified xsi:type="dcterms:W3CDTF">2020-10-11T13:33:48Z</dcterms:modified>
</cp:coreProperties>
</file>