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71" r:id="rId3"/>
    <p:sldId id="259" r:id="rId4"/>
    <p:sldId id="260" r:id="rId5"/>
    <p:sldId id="272" r:id="rId6"/>
    <p:sldId id="273" r:id="rId7"/>
    <p:sldId id="274" r:id="rId8"/>
    <p:sldId id="275" r:id="rId9"/>
    <p:sldId id="278" r:id="rId10"/>
    <p:sldId id="277" r:id="rId11"/>
    <p:sldId id="280" r:id="rId12"/>
    <p:sldId id="276" r:id="rId13"/>
  </p:sldIdLst>
  <p:sldSz cx="9144000" cy="5715000" type="screen16x1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96" y="-7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28311552,'-21'0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38:45.30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82 21,'-41'0,"20"-21,1 21,20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1:55.2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0 246,'21'-20,"-21"20</inkml:trace>
  <inkml:trace contextRef="#ctx0" brushRef="#br0" timeOffset="640">208 0,'41'41</inkml:trace>
  <inkml:trace contextRef="#ctx0" brushRef="#br0" timeOffset="5070">519 123,'-21'-20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6:08.9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-4416 0,'0'21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2:11.6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21,'-21'0</inkml:trace>
  <inkml:trace contextRef="#ctx0" brushRef="#br0" timeOffset="78">21 21,'0'0,"0"-21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9:55.34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DA961-9F27-400D-B399-EDFA7CB8CC05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7.e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16.emf"/><Relationship Id="rId4" Type="http://schemas.openxmlformats.org/officeDocument/2006/relationships/customXml" Target="../ink/ink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9.e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.xml"/><Relationship Id="rId5" Type="http://schemas.openxmlformats.org/officeDocument/2006/relationships/image" Target="../media/image18.emf"/><Relationship Id="rId4" Type="http://schemas.openxmlformats.org/officeDocument/2006/relationships/customXml" Target="../ink/ink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customXml" Target="../ink/ink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2362200" y="2174875"/>
            <a:ext cx="4800600" cy="1673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4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TIN HỌC</a:t>
            </a:r>
          </a:p>
          <a:p>
            <a:pPr algn="ctr"/>
            <a:r>
              <a:rPr lang="en-US" sz="400" b="1" kern="10" err="1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Lớp</a:t>
            </a:r>
            <a:r>
              <a:rPr lang="en-US" sz="400" b="1" kern="1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 </a:t>
            </a:r>
            <a:r>
              <a:rPr lang="en-US" sz="400" b="1" kern="10" smtClean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4 </a:t>
            </a:r>
            <a:endParaRPr lang="en-US" sz="400" b="1" kern="10" dirty="0">
              <a:ln w="9525">
                <a:round/>
                <a:headEnd/>
                <a:tailEnd/>
              </a:ln>
              <a:solidFill>
                <a:srgbClr val="FF33CC"/>
              </a:solidFill>
              <a:latin typeface="Times New Roman"/>
              <a:cs typeface="Times New Roman"/>
            </a:endParaRPr>
          </a:p>
        </p:txBody>
      </p:sp>
      <p:pic>
        <p:nvPicPr>
          <p:cNvPr id="2051" name="Picture 10" descr="book_page_flip_hb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1600" y="647700"/>
            <a:ext cx="138176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-2336668" y="2705233"/>
            <a:ext cx="5081323" cy="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1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6361643" y="2807759"/>
            <a:ext cx="5156729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4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381001" y="5397500"/>
            <a:ext cx="8564563" cy="5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5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76400" cy="139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6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37319" y="4180681"/>
            <a:ext cx="13970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7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7391400" y="4258470"/>
            <a:ext cx="1752600" cy="145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8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958138" y="-106363"/>
            <a:ext cx="10795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0" descr="bar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1" y="-30427"/>
            <a:ext cx="372586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990600" y="317501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Trường Tiểu </a:t>
            </a:r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học </a:t>
            </a:r>
            <a:r>
              <a:rPr lang="en-US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Gia Thụy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2061" name="TextBox 13"/>
          <p:cNvSpPr txBox="1">
            <a:spLocks noChangeArrowheads="1"/>
          </p:cNvSpPr>
          <p:nvPr/>
        </p:nvSpPr>
        <p:spPr bwMode="auto">
          <a:xfrm>
            <a:off x="2590801" y="4826000"/>
            <a:ext cx="48005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i="1" err="1">
                <a:solidFill>
                  <a:srgbClr val="0070C0"/>
                </a:solidFill>
              </a:rPr>
              <a:t>Giáo</a:t>
            </a:r>
            <a:r>
              <a:rPr lang="en-US" sz="2800" i="1">
                <a:solidFill>
                  <a:srgbClr val="0070C0"/>
                </a:solidFill>
              </a:rPr>
              <a:t> </a:t>
            </a:r>
            <a:r>
              <a:rPr lang="en-US" sz="2800" i="1" smtClean="0">
                <a:solidFill>
                  <a:srgbClr val="0070C0"/>
                </a:solidFill>
              </a:rPr>
              <a:t>viên: Nguyễn Thị Tuyết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409700"/>
            <a:ext cx="85344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5. </a:t>
            </a:r>
            <a:r>
              <a:rPr lang="en-US" sz="2400" b="1" smtClean="0">
                <a:solidFill>
                  <a:srgbClr val="FF0000"/>
                </a:solidFill>
              </a:rPr>
              <a:t>Viết các lệnh điều khiển rùa viết ra dòng chữ:</a:t>
            </a: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00" y="2247900"/>
            <a:ext cx="259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0000"/>
                </a:solidFill>
              </a:rPr>
              <a:t>CS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476500"/>
            <a:ext cx="37052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685800" y="2857500"/>
            <a:ext cx="144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0000"/>
                </a:solidFill>
              </a:rPr>
              <a:t>RT 90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3467100"/>
            <a:ext cx="52578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0000"/>
                </a:solidFill>
              </a:rPr>
              <a:t>LABEL [Viet Nam que huong toi]</a:t>
            </a: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1790700"/>
            <a:ext cx="533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3" name="Picture 91" descr="33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2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362200" y="990600"/>
            <a:ext cx="16002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Rt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 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Lt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Rt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Lt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Rt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endParaRPr lang="en-US" sz="2400" smtClean="0">
              <a:solidFill>
                <a:srgbClr val="92D050"/>
              </a:solidFill>
            </a:endParaRPr>
          </a:p>
          <a:p>
            <a:pPr>
              <a:buNone/>
            </a:pPr>
            <a:endParaRPr lang="en-US" sz="2400" smtClean="0">
              <a:solidFill>
                <a:srgbClr val="92D05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648200" y="1104900"/>
          <a:ext cx="2971800" cy="512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475"/>
                <a:gridCol w="371475"/>
                <a:gridCol w="371475"/>
                <a:gridCol w="371475"/>
                <a:gridCol w="371475"/>
                <a:gridCol w="371475"/>
                <a:gridCol w="371475"/>
                <a:gridCol w="371475"/>
              </a:tblGrid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1181100"/>
            <a:ext cx="24007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Vẽ đường đi của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Rùa thực hiện các lệnh sau: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5257800" y="49149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2628900"/>
            <a:ext cx="8534400" cy="175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Nắm vững các lệnh cơ bản trong Logo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Xem lại các bài tập đã làm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Chuẩn bị bài cho tiết học sau: xem trước các bài tập </a:t>
            </a:r>
            <a:endParaRPr lang="en-US" sz="240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" y="1409700"/>
            <a:ext cx="266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CỦNG CỐ - DẶN DÒ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0" y="1331607"/>
            <a:ext cx="9144000" cy="8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0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 1: Để hiển thị dòng chữ “HELLO” trên sân chơi em thực hiện lệnh</a:t>
            </a:r>
            <a:endParaRPr lang="en-US" sz="3000">
              <a:solidFill>
                <a:srgbClr val="002060"/>
              </a:solidFill>
              <a:latin typeface=".VnArial" pitchFamily="34" charset="0"/>
            </a:endParaRPr>
          </a:p>
        </p:txBody>
      </p:sp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0" y="2334280"/>
            <a:ext cx="365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 HELLO</a:t>
            </a:r>
            <a:endParaRPr lang="en-US" sz="2800"/>
          </a:p>
        </p:txBody>
      </p:sp>
      <p:sp>
        <p:nvSpPr>
          <p:cNvPr id="20" name="Rectangle 19"/>
          <p:cNvSpPr/>
          <p:nvPr/>
        </p:nvSpPr>
        <p:spPr>
          <a:xfrm>
            <a:off x="2895600" y="2395835"/>
            <a:ext cx="373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Label [HELLO]</a:t>
            </a:r>
            <a:endParaRPr lang="en-US" sz="2400"/>
          </a:p>
        </p:txBody>
      </p:sp>
      <p:sp>
        <p:nvSpPr>
          <p:cNvPr id="21" name="Rectangle 20"/>
          <p:cNvSpPr/>
          <p:nvPr/>
        </p:nvSpPr>
        <p:spPr>
          <a:xfrm>
            <a:off x="5943600" y="2395835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Label “HELLO”</a:t>
            </a:r>
            <a:endParaRPr lang="en-US" sz="2400"/>
          </a:p>
        </p:txBody>
      </p:sp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1981200" y="571500"/>
            <a:ext cx="5029200" cy="59105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1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KIỂM TRA BÀI CŨ</a:t>
            </a: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0" y="3238500"/>
            <a:ext cx="9144000" cy="8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 2: Để thực hiện các phép toán trong logo, em dùng lệnh:</a:t>
            </a:r>
            <a:endParaRPr lang="en-US" sz="3200">
              <a:solidFill>
                <a:srgbClr val="002060"/>
              </a:solidFill>
              <a:latin typeface=".Vn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62000" y="43815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Print</a:t>
            </a:r>
            <a:endParaRPr lang="en-US" sz="2800"/>
          </a:p>
        </p:txBody>
      </p:sp>
      <p:sp>
        <p:nvSpPr>
          <p:cNvPr id="38" name="Rectangle 37"/>
          <p:cNvSpPr/>
          <p:nvPr/>
        </p:nvSpPr>
        <p:spPr>
          <a:xfrm>
            <a:off x="3581400" y="43053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</a:t>
            </a:r>
            <a:endParaRPr lang="en-US" sz="2800"/>
          </a:p>
        </p:txBody>
      </p:sp>
      <p:sp>
        <p:nvSpPr>
          <p:cNvPr id="39" name="Rectangle 38"/>
          <p:cNvSpPr/>
          <p:nvPr/>
        </p:nvSpPr>
        <p:spPr>
          <a:xfrm>
            <a:off x="6324600" y="42291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Clean</a:t>
            </a:r>
            <a:endParaRPr lang="en-US" sz="280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31 </a:t>
            </a: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03 </a:t>
            </a: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5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9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8" grpId="0"/>
      <p:bldP spid="19" grpId="0"/>
      <p:bldP spid="20" grpId="0"/>
      <p:bldP spid="20" grpId="1"/>
      <p:bldP spid="21" grpId="0"/>
      <p:bldP spid="36" grpId="0"/>
      <p:bldP spid="37" grpId="0" build="allAtOnce"/>
      <p:bldP spid="37" grpId="1" build="allAtOnce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152400" y="14097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 3: Viết câu lệnh điều khiển rùa viết ra dòng chữ sau, biết vị trí ban đầu của rùa là: </a:t>
            </a:r>
          </a:p>
          <a:p>
            <a:endParaRPr lang="en-US" sz="3200">
              <a:solidFill>
                <a:srgbClr val="FF0000"/>
              </a:solidFill>
              <a:latin typeface=".VnArial" pitchFamily="34" charset="0"/>
            </a:endParaRPr>
          </a:p>
        </p:txBody>
      </p:sp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1905000" y="419100"/>
            <a:ext cx="5149850" cy="66725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1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KIỂM TRA BÀI CŨ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628900"/>
            <a:ext cx="4290252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228600" y="3314700"/>
            <a:ext cx="4800600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066552"/>
            <a:ext cx="533400" cy="324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5" y="0"/>
            <a:ext cx="1317625" cy="1460500"/>
          </a:xfrm>
          <a:prstGeom prst="rect">
            <a:avLst/>
          </a:prstGeom>
          <a:noFill/>
        </p:spPr>
      </p:pic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7" name="WordArt 20"/>
          <p:cNvSpPr>
            <a:spLocks noChangeArrowheads="1" noChangeShapeType="1" noTextEdit="1"/>
          </p:cNvSpPr>
          <p:nvPr/>
        </p:nvSpPr>
        <p:spPr bwMode="auto">
          <a:xfrm>
            <a:off x="990600" y="8001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362200" y="2095500"/>
            <a:ext cx="4495800" cy="614340"/>
            <a:chOff x="2895600" y="84138"/>
            <a:chExt cx="4724400" cy="894570"/>
          </a:xfrm>
        </p:grpSpPr>
        <p:sp>
          <p:nvSpPr>
            <p:cNvPr id="19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792970"/>
              <a:chOff x="720" y="240"/>
              <a:chExt cx="4752" cy="588"/>
            </a:xfrm>
          </p:grpSpPr>
          <p:sp>
            <p:nvSpPr>
              <p:cNvPr id="2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532"/>
              </a:xfrm>
              <a:prstGeom prst="rect">
                <a:avLst/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23" name="Flowchart: Terminator 22"/>
          <p:cNvSpPr/>
          <p:nvPr/>
        </p:nvSpPr>
        <p:spPr>
          <a:xfrm>
            <a:off x="1981200" y="2933700"/>
            <a:ext cx="6430989" cy="66829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smtClean="0">
                <a:solidFill>
                  <a:schemeClr val="tx1"/>
                </a:solidFill>
              </a:rPr>
              <a:t>Củng cố kiến thức về các lệnh cơ bản trong Logo</a:t>
            </a:r>
            <a:endParaRPr lang="en-US" sz="2600" b="0" dirty="0">
              <a:solidFill>
                <a:schemeClr val="tx1"/>
              </a:solidFill>
            </a:endParaRPr>
          </a:p>
        </p:txBody>
      </p:sp>
      <p:sp>
        <p:nvSpPr>
          <p:cNvPr id="24" name="Flowchart: Terminator 23"/>
          <p:cNvSpPr/>
          <p:nvPr/>
        </p:nvSpPr>
        <p:spPr>
          <a:xfrm>
            <a:off x="2133600" y="4533900"/>
            <a:ext cx="6432499" cy="669386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 smtClean="0">
                <a:solidFill>
                  <a:schemeClr val="tx1"/>
                </a:solidFill>
              </a:rPr>
              <a:t>Rèn luyện kỹ năng sử dụng các lệnh cơ bản</a:t>
            </a:r>
            <a:endParaRPr lang="en-US" sz="2600" b="0" dirty="0">
              <a:solidFill>
                <a:schemeClr val="tx1"/>
              </a:solidFill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762001" y="2933700"/>
            <a:ext cx="1447799" cy="2349745"/>
            <a:chOff x="350838" y="1796676"/>
            <a:chExt cx="1554162" cy="2903218"/>
          </a:xfrm>
        </p:grpSpPr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4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14"/>
            <p:cNvGrpSpPr>
              <a:grpSpLocks/>
            </p:cNvGrpSpPr>
            <p:nvPr/>
          </p:nvGrpSpPr>
          <p:grpSpPr bwMode="auto">
            <a:xfrm rot="5400000">
              <a:off x="273056" y="1881603"/>
              <a:ext cx="806441" cy="636587"/>
              <a:chOff x="1879" y="1824"/>
              <a:chExt cx="2003" cy="1615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8" name="Oval 22"/>
              <p:cNvSpPr>
                <a:spLocks noChangeArrowheads="1"/>
              </p:cNvSpPr>
              <p:nvPr/>
            </p:nvSpPr>
            <p:spPr bwMode="gray">
              <a:xfrm>
                <a:off x="1879" y="2099"/>
                <a:ext cx="199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890" y="2085"/>
                <a:ext cx="1992" cy="1095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 rot="5400000">
              <a:off x="269593" y="3978888"/>
              <a:ext cx="802251" cy="639762"/>
              <a:chOff x="3957" y="1832"/>
              <a:chExt cx="1998" cy="1610"/>
            </a:xfrm>
          </p:grpSpPr>
          <p:sp>
            <p:nvSpPr>
              <p:cNvPr id="3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57" y="2090"/>
                <a:ext cx="1998" cy="1091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  <p:pic>
        <p:nvPicPr>
          <p:cNvPr id="45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152400" y="723900"/>
            <a:ext cx="89916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1.</a:t>
            </a:r>
            <a:r>
              <a:rPr lang="en-US" sz="2400" b="1" smtClean="0">
                <a:solidFill>
                  <a:srgbClr val="FF0000"/>
                </a:solidFill>
              </a:rPr>
              <a:t> Viết lệnh viết tắt điều khiển rùa thực hiện các hành động sau: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381001" y="1181100"/>
          <a:ext cx="8534399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45"/>
                <a:gridCol w="3870354"/>
                <a:gridCol w="3810000"/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TT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Hành</a:t>
                      </a:r>
                      <a:r>
                        <a:rPr lang="en-US" sz="1700" baseline="0" smtClean="0"/>
                        <a:t> động của Rùa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Lệnh viết</a:t>
                      </a:r>
                      <a:r>
                        <a:rPr lang="en-US" sz="1700" baseline="0" smtClean="0"/>
                        <a:t> tắt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Tiến</a:t>
                      </a:r>
                      <a:r>
                        <a:rPr lang="en-US" sz="1700" baseline="0" smtClean="0"/>
                        <a:t> về trước n bước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FD n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2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Lùi</a:t>
                      </a:r>
                      <a:r>
                        <a:rPr lang="en-US" sz="1700" baseline="0" smtClean="0"/>
                        <a:t> lại sau n bước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3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Quay phải</a:t>
                      </a:r>
                      <a:r>
                        <a:rPr lang="en-US" sz="1700" baseline="0" smtClean="0"/>
                        <a:t> k độ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4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Quay trái</a:t>
                      </a:r>
                      <a:r>
                        <a:rPr lang="en-US" sz="1700" baseline="0" smtClean="0"/>
                        <a:t> k độ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5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Nhấc bút</a:t>
                      </a:r>
                      <a:r>
                        <a:rPr lang="en-US" sz="1700" baseline="0" smtClean="0"/>
                        <a:t> (Rùa không vẽ nữa)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6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Hạ bút</a:t>
                      </a:r>
                      <a:r>
                        <a:rPr lang="en-US" sz="1700" baseline="0" smtClean="0"/>
                        <a:t> (Rùa tiếp tục vẽ)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7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Về</a:t>
                      </a:r>
                      <a:r>
                        <a:rPr lang="en-US" sz="1700" baseline="0" smtClean="0"/>
                        <a:t> vị trí xuất phát, xóa toàn bộ sân chơi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8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Xóa</a:t>
                      </a:r>
                      <a:r>
                        <a:rPr lang="en-US" sz="1700" baseline="0" smtClean="0"/>
                        <a:t> màn hình, Rùa ở vị trí hiện tại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9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ẩn  mình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10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hiện hình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11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Về</a:t>
                      </a:r>
                      <a:r>
                        <a:rPr lang="en-US" sz="1700" baseline="0" smtClean="0"/>
                        <a:t> vị trí xuất phát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12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Thoát</a:t>
                      </a:r>
                      <a:r>
                        <a:rPr lang="en-US" sz="1700" baseline="0" smtClean="0"/>
                        <a:t> khỏi chương trình Logo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3" name="Rectangle 52"/>
          <p:cNvSpPr/>
          <p:nvPr/>
        </p:nvSpPr>
        <p:spPr>
          <a:xfrm>
            <a:off x="7174274" y="1866900"/>
            <a:ext cx="604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BK 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174274" y="2247900"/>
            <a:ext cx="576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RT k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174274" y="2628900"/>
            <a:ext cx="552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LT k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74274" y="2933700"/>
            <a:ext cx="450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PU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174274" y="3314700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PD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174274" y="3619500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174274" y="4000500"/>
            <a:ext cx="70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Clean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250474" y="43053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HT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250474" y="4686300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ST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250474" y="4991100"/>
            <a:ext cx="750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Home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250474" y="5345668"/>
            <a:ext cx="524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Bye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7086600" y="1562100"/>
            <a:ext cx="0" cy="415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14400" y="1104900"/>
            <a:ext cx="7086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508250"/>
                <a:ext cx="26701" cy="84164"/>
              </a:xfrm>
              <a:prstGeom prst="rect">
                <a:avLst/>
              </a:prstGeom>
            </p:spPr>
          </p:pic>
        </mc:Fallback>
      </mc:AlternateContent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0" y="876300"/>
            <a:ext cx="7086600" cy="533135"/>
          </a:xfrm>
        </p:spPr>
        <p:txBody>
          <a:bodyPr/>
          <a:lstStyle/>
          <a:p>
            <a:r>
              <a:rPr lang="en-US" u="sng" smtClean="0">
                <a:solidFill>
                  <a:srgbClr val="FF0000"/>
                </a:solidFill>
              </a:rPr>
              <a:t>BT 2.</a:t>
            </a:r>
            <a:r>
              <a:rPr lang="en-US" smtClean="0">
                <a:solidFill>
                  <a:srgbClr val="FF0000"/>
                </a:solidFill>
              </a:rPr>
              <a:t> Chọn nét bút đậm mức 3, màu vẽ là màu đỏ</a:t>
            </a: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0" y="1333500"/>
            <a:ext cx="4040188" cy="2819400"/>
          </a:xfrm>
        </p:spPr>
        <p:txBody>
          <a:bodyPr>
            <a:normAutofit fontScale="92500" lnSpcReduction="20000"/>
          </a:bodyPr>
          <a:lstStyle/>
          <a:p>
            <a:r>
              <a:rPr lang="en-US" sz="2400" smtClean="0"/>
              <a:t> chọn nét bút</a:t>
            </a:r>
          </a:p>
          <a:p>
            <a:pPr>
              <a:buNone/>
            </a:pPr>
            <a:r>
              <a:rPr lang="en-US" smtClean="0">
                <a:solidFill>
                  <a:srgbClr val="FF0000"/>
                </a:solidFill>
              </a:rPr>
              <a:t>      Set -&gt; Pensize</a:t>
            </a: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mtClean="0"/>
              <a:t>Chọn nét vẽ mức 3 =&gt; nháy </a:t>
            </a:r>
            <a:r>
              <a:rPr lang="en-US" smtClean="0">
                <a:solidFill>
                  <a:srgbClr val="FF0000"/>
                </a:solidFill>
              </a:rPr>
              <a:t>OK</a:t>
            </a:r>
            <a:endParaRPr lang="en-US" sz="2400" smtClean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114800" y="1333500"/>
            <a:ext cx="4041775" cy="3466836"/>
          </a:xfrm>
        </p:spPr>
        <p:txBody>
          <a:bodyPr/>
          <a:lstStyle/>
          <a:p>
            <a:r>
              <a:rPr lang="en-US" smtClean="0"/>
              <a:t>Chọn màu</a:t>
            </a:r>
          </a:p>
          <a:p>
            <a:pPr>
              <a:buNone/>
            </a:pPr>
            <a:r>
              <a:rPr lang="en-US" smtClean="0"/>
              <a:t>      </a:t>
            </a:r>
            <a:r>
              <a:rPr lang="en-US" smtClean="0">
                <a:solidFill>
                  <a:srgbClr val="FF0000"/>
                </a:solidFill>
              </a:rPr>
              <a:t>Set -&gt; Pencolor</a:t>
            </a: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mtClean="0"/>
              <a:t>Chọn màu đỏ =&gt; nháy </a:t>
            </a:r>
            <a:r>
              <a:rPr lang="en-US" smtClean="0">
                <a:solidFill>
                  <a:srgbClr val="FF0000"/>
                </a:solidFill>
              </a:rPr>
              <a:t>OK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171700"/>
            <a:ext cx="2209800" cy="152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4000500"/>
            <a:ext cx="2700206" cy="180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Captur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0800000" flipH="1" flipV="1">
            <a:off x="6709309" y="1638300"/>
            <a:ext cx="2434691" cy="1610067"/>
          </a:xfrm>
          <a:prstGeom prst="rect">
            <a:avLst/>
          </a:prstGeom>
        </p:spPr>
      </p:pic>
      <p:pic>
        <p:nvPicPr>
          <p:cNvPr id="14" name="Picture 13" descr="Captur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47818" y="3924300"/>
            <a:ext cx="2896182" cy="17907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4114800" y="1409700"/>
            <a:ext cx="0" cy="430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62000" y="13335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38600" y="1333500"/>
            <a:ext cx="2209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9" name="Picture 91" descr="33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47" grpId="0" uiExpand="1" build="p"/>
      <p:bldP spid="1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409700"/>
            <a:ext cx="85344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3.</a:t>
            </a:r>
            <a:r>
              <a:rPr lang="en-US" sz="2400" b="1" smtClean="0">
                <a:solidFill>
                  <a:srgbClr val="FF0000"/>
                </a:solidFill>
              </a:rPr>
              <a:t> Viết các lệnh điều khiển rùa vẽ hình vuông có cạnh 80 bước.</a:t>
            </a:r>
          </a:p>
          <a:p>
            <a:pPr>
              <a:buNone/>
            </a:pPr>
            <a:endParaRPr lang="en-US" sz="2400" b="1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0" y="2019300"/>
            <a:ext cx="2286000" cy="2286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14400" y="2171700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16641" y="2171700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16641" y="2628900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914400" y="2628900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5943600" y="40767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3081635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16641" y="3081635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16641" y="3538835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3538835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219200" y="17907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724400" y="17907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102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13788" y="2976563"/>
              <a:ext cx="30162" cy="7937"/>
            </p14:xfrm>
          </p:contentPart>
        </mc:Choice>
        <mc:Fallback xmlns="">
          <p:pic>
            <p:nvPicPr>
              <p:cNvPr id="4102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704340" y="2967183"/>
                <a:ext cx="49059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106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00425" y="1168400"/>
              <a:ext cx="187325" cy="88900"/>
            </p14:xfrm>
          </p:contentPart>
        </mc:Choice>
        <mc:Fallback xmlns="">
          <p:pic>
            <p:nvPicPr>
              <p:cNvPr id="4106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391059" y="1159042"/>
                <a:ext cx="206058" cy="107616"/>
              </a:xfrm>
              <a:prstGeom prst="rect">
                <a:avLst/>
              </a:prstGeom>
            </p:spPr>
          </p:pic>
        </mc:Fallback>
      </mc:AlternateContent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1" grpId="0" animBg="1"/>
      <p:bldP spid="22" grpId="0"/>
      <p:bldP spid="25" grpId="0"/>
      <p:bldP spid="26" grpId="0"/>
      <p:bldP spid="27" grpId="0"/>
      <p:bldP spid="28" grpId="0" animBg="1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104900"/>
            <a:ext cx="85344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4.</a:t>
            </a:r>
            <a:r>
              <a:rPr lang="en-US" sz="2400" b="1" smtClean="0">
                <a:solidFill>
                  <a:srgbClr val="FF0000"/>
                </a:solidFill>
              </a:rPr>
              <a:t> Viết các lệnh điều khiển rùa vẽ hình tam giác có chiều dài  cạnh 60 bước và góc 60 độ </a:t>
            </a: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5943600" y="43815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905500" y="2514600"/>
            <a:ext cx="2286000" cy="1905000"/>
          </a:xfrm>
          <a:prstGeom prst="triangl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 flipV="1">
            <a:off x="6096000" y="17907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/>
          <p:cNvSpPr/>
          <p:nvPr/>
        </p:nvSpPr>
        <p:spPr>
          <a:xfrm flipV="1">
            <a:off x="5867400" y="2247900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7317800" flipV="1">
            <a:off x="7723404" y="3252195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14414526" flipV="1">
            <a:off x="5979956" y="4366238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564037">
            <a:off x="6287658" y="2105276"/>
            <a:ext cx="82362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RT 120</a:t>
            </a:r>
            <a:endParaRPr lang="en-US"/>
          </a:p>
        </p:txBody>
      </p:sp>
      <p:sp>
        <p:nvSpPr>
          <p:cNvPr id="20" name="Arc 19"/>
          <p:cNvSpPr/>
          <p:nvPr/>
        </p:nvSpPr>
        <p:spPr>
          <a:xfrm rot="17462709" flipV="1">
            <a:off x="5887545" y="2175621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001000" y="34671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 rot="2750251" flipV="1">
            <a:off x="7792545" y="3252735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9717753">
            <a:off x="7427333" y="3806883"/>
            <a:ext cx="82362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RT 120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1143000" y="14859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00600" y="1485900"/>
            <a:ext cx="1828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09600" y="2247900"/>
            <a:ext cx="2971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FF0000"/>
                </a:solidFill>
              </a:rPr>
              <a:t>Cs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FF0000"/>
                </a:solidFill>
              </a:rPr>
              <a:t>FD 60</a:t>
            </a: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RT 120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FF0000"/>
                </a:solidFill>
              </a:rPr>
              <a:t>FD 60 RT 120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FF0000"/>
                </a:solidFill>
              </a:rPr>
              <a:t>FD 60 RT 120</a:t>
            </a:r>
          </a:p>
        </p:txBody>
      </p:sp>
      <p:pic>
        <p:nvPicPr>
          <p:cNvPr id="27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13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13250" y="4427538"/>
              <a:ext cx="1588" cy="7937"/>
            </p14:xfrm>
          </p:contentPart>
        </mc:Choice>
        <mc:Fallback xmlns="">
          <p:pic>
            <p:nvPicPr>
              <p:cNvPr id="513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71962" y="4418158"/>
                <a:ext cx="84164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13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78538" y="4598988"/>
              <a:ext cx="7937" cy="7937"/>
            </p14:xfrm>
          </p:contentPart>
        </mc:Choice>
        <mc:Fallback xmlns="">
          <p:pic>
            <p:nvPicPr>
              <p:cNvPr id="513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69158" y="4589608"/>
                <a:ext cx="26697" cy="26697"/>
              </a:xfrm>
              <a:prstGeom prst="rect">
                <a:avLst/>
              </a:prstGeom>
            </p:spPr>
          </p:pic>
        </mc:Fallback>
      </mc:AlternateContent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8" grpId="0" animBg="1"/>
      <p:bldP spid="13" grpId="0" animBg="1"/>
      <p:bldP spid="16" grpId="0" animBg="1"/>
      <p:bldP spid="17" grpId="0" animBg="1"/>
      <p:bldP spid="18" grpId="0" animBg="1"/>
      <p:bldP spid="19" grpId="0"/>
      <p:bldP spid="20" grpId="0" animBg="1"/>
      <p:bldP spid="24" grpId="0" animBg="1"/>
      <p:bldP spid="31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19800" y="1943100"/>
            <a:ext cx="2667000" cy="26670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43600" y="24765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943600" y="35433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705600" y="1714500"/>
            <a:ext cx="38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72400" y="17145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77200" y="24765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153400" y="35433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629400" y="4381500"/>
            <a:ext cx="38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620000" y="44577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4800" y="1181101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5.</a:t>
            </a:r>
            <a:r>
              <a:rPr lang="en-US" sz="2400" b="1" smtClean="0">
                <a:solidFill>
                  <a:srgbClr val="FF0000"/>
                </a:solidFill>
              </a:rPr>
              <a:t> Viết các lệnh điều khiển rùa vẽ hình vuông có các nét đứt,biết cạnh hình có độ dài 80 bước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9412" y="20193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CS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FD 20 PU FD 10 PD FD 20 PU FD 10 PD FD 20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8600" y="28575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FD 20 PU FD 10 PD FD 20 PU FD 10 PD FD 20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8600" y="37719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FD 20 PU FD 10 PD FD 20 PU FD 10 PD FD 20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04800" y="45339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FD 20 PU FD 10 PD FD 20 PU FD 10 PD FD 20</a:t>
            </a:r>
            <a:endParaRPr lang="en-US" sz="2400">
              <a:solidFill>
                <a:srgbClr val="FF0000"/>
              </a:solidFill>
            </a:endParaRPr>
          </a:p>
        </p:txBody>
      </p:sp>
      <p:pic>
        <p:nvPicPr>
          <p:cNvPr id="30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150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795913" y="14170025"/>
              <a:ext cx="0" cy="0"/>
            </p14:xfrm>
          </p:contentPart>
        </mc:Choice>
        <mc:Fallback xmlns="">
          <p:pic>
            <p:nvPicPr>
              <p:cNvPr id="2150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795913" y="14170025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461665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năm, ngày 31 tháng 03 năm 2022</a:t>
            </a:r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7" grpId="0"/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1&quot;/&gt;&lt;/object&gt;&lt;object type=&quot;3&quot; unique_id=&quot;10005&quot;&gt;&lt;property id=&quot;20148&quot; value=&quot;5&quot;/&gt;&lt;property id=&quot;20300&quot; value=&quot;Slide 2&quot;/&gt;&lt;property id=&quot;20307&quot; value=&quot;271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72&quot;/&gt;&lt;/object&gt;&lt;object type=&quot;3&quot; unique_id=&quot;10009&quot;&gt;&lt;property id=&quot;20148&quot; value=&quot;5&quot;/&gt;&lt;property id=&quot;20300&quot; value=&quot;Slide 6&quot;/&gt;&lt;property id=&quot;20307&quot; value=&quot;273&quot;/&gt;&lt;/object&gt;&lt;object type=&quot;3&quot; unique_id=&quot;10010&quot;&gt;&lt;property id=&quot;20148&quot; value=&quot;5&quot;/&gt;&lt;property id=&quot;20300&quot; value=&quot;Slide 7&quot;/&gt;&lt;property id=&quot;20307&quot; value=&quot;274&quot;/&gt;&lt;/object&gt;&lt;object type=&quot;3&quot; unique_id=&quot;10011&quot;&gt;&lt;property id=&quot;20148&quot; value=&quot;5&quot;/&gt;&lt;property id=&quot;20300&quot; value=&quot;Slide 8&quot;/&gt;&lt;property id=&quot;20307&quot; value=&quot;275&quot;/&gt;&lt;/object&gt;&lt;object type=&quot;3&quot; unique_id=&quot;10012&quot;&gt;&lt;property id=&quot;20148&quot; value=&quot;5&quot;/&gt;&lt;property id=&quot;20300&quot; value=&quot;Slide 9&quot;/&gt;&lt;property id=&quot;20307&quot; value=&quot;278&quot;/&gt;&lt;/object&gt;&lt;object type=&quot;3&quot; unique_id=&quot;10013&quot;&gt;&lt;property id=&quot;20148&quot; value=&quot;5&quot;/&gt;&lt;property id=&quot;20300&quot; value=&quot;Slide 10&quot;/&gt;&lt;property id=&quot;20307&quot; value=&quot;277&quot;/&gt;&lt;/object&gt;&lt;object type=&quot;3&quot; unique_id=&quot;10014&quot;&gt;&lt;property id=&quot;20148&quot; value=&quot;5&quot;/&gt;&lt;property id=&quot;20300&quot; value=&quot;Slide 11&quot;/&gt;&lt;property id=&quot;20307&quot; value=&quot;280&quot;/&gt;&lt;/object&gt;&lt;object type=&quot;3&quot; unique_id=&quot;10015&quot;&gt;&lt;property id=&quot;20148&quot; value=&quot;5&quot;/&gt;&lt;property id=&quot;20300&quot; value=&quot;Slide 12&quot;/&gt;&lt;property id=&quot;20307&quot; value=&quot;27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</TotalTime>
  <Words>705</Words>
  <Application>Microsoft Office PowerPoint</Application>
  <PresentationFormat>On-screen Show (16:10)</PresentationFormat>
  <Paragraphs>155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TS Computer</cp:lastModifiedBy>
  <cp:revision>52</cp:revision>
  <dcterms:created xsi:type="dcterms:W3CDTF">2018-01-11T01:40:17Z</dcterms:created>
  <dcterms:modified xsi:type="dcterms:W3CDTF">2022-03-31T00:53:54Z</dcterms:modified>
</cp:coreProperties>
</file>