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75" r:id="rId5"/>
    <p:sldId id="276" r:id="rId6"/>
    <p:sldId id="277" r:id="rId7"/>
    <p:sldId id="259" r:id="rId8"/>
    <p:sldId id="262" r:id="rId9"/>
    <p:sldId id="279" r:id="rId10"/>
    <p:sldId id="288" r:id="rId11"/>
    <p:sldId id="278" r:id="rId12"/>
    <p:sldId id="261" r:id="rId13"/>
    <p:sldId id="266" r:id="rId14"/>
    <p:sldId id="272" r:id="rId15"/>
    <p:sldId id="280" r:id="rId16"/>
    <p:sldId id="281" r:id="rId17"/>
    <p:sldId id="282" r:id="rId18"/>
    <p:sldId id="283" r:id="rId19"/>
    <p:sldId id="285" r:id="rId20"/>
    <p:sldId id="286" r:id="rId21"/>
    <p:sldId id="268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AADC6-674D-49B0-ADB3-07288A5AE8B3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5CD1-6712-4B87-94B2-17D782171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371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85CD1-6712-4B87-94B2-17D7821715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2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85CD1-6712-4B87-94B2-17D7821715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38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19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2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4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85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5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5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8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76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93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55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0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E310B-F067-465B-9DF9-F33D06642719}" type="datetimeFigureOut">
              <a:rPr lang="en-US" smtClean="0"/>
              <a:t>3/20/2022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116-C470-4167-9625-AD3CD9561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88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gif"/><Relationship Id="rId4" Type="http://schemas.openxmlformats.org/officeDocument/2006/relationships/image" Target="../media/image1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7642" y="2101959"/>
            <a:ext cx="2044314" cy="2516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441144" y="358914"/>
            <a:ext cx="64577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/>
                <a:solidFill>
                  <a:srgbClr val="FF0000"/>
                </a:solidFill>
              </a:rPr>
              <a:t>TRƯỜNG TIỂU </a:t>
            </a:r>
            <a:r>
              <a:rPr lang="en-US" sz="4000" b="1" smtClean="0">
                <a:ln/>
                <a:solidFill>
                  <a:srgbClr val="FF0000"/>
                </a:solidFill>
              </a:rPr>
              <a:t>HỌC GIA THỤY</a:t>
            </a:r>
            <a:endParaRPr lang="en-US" sz="40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95600" y="1141422"/>
            <a:ext cx="30941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000" b="1" smtClean="0">
                <a:ln/>
                <a:solidFill>
                  <a:srgbClr val="FF0000"/>
                </a:solidFill>
              </a:rPr>
              <a:t>Môn : Tin học</a:t>
            </a:r>
            <a:endParaRPr lang="en-US" sz="40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633478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sz="2800" i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Tuyết</a:t>
            </a:r>
            <a:endParaRPr lang="en-US" sz="2800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3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729168"/>
            <a:ext cx="8763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sz="32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981200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ở hoạt động 1.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33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0667" y="947955"/>
            <a:ext cx="38050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C</a:t>
            </a:r>
            <a:r>
              <a:rPr lang="vi-VN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HoẠT ĐỘNG 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42692" y="1828800"/>
            <a:ext cx="8286776" cy="461665"/>
            <a:chOff x="642692" y="1828800"/>
            <a:chExt cx="8286776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42692" y="1828800"/>
              <a:ext cx="82867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Đánh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dấu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x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vi-VN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đặt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cuối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219222" y="1905000"/>
              <a:ext cx="438378" cy="381000"/>
            </a:xfrm>
            <a:prstGeom prst="round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42692" y="2303453"/>
            <a:ext cx="8286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thực hiện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 nào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 sau: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398416" y="4159121"/>
            <a:ext cx="361298" cy="37336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384348" y="5347301"/>
            <a:ext cx="389434" cy="368201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26778" y="5266008"/>
            <a:ext cx="361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3616" y="4663452"/>
            <a:ext cx="7939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360/8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9548" y="5300004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vi-VN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398416" y="4656408"/>
            <a:ext cx="375366" cy="373365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1263" y="3338079"/>
            <a:ext cx="8634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REPEAT 5[ REPEAT 6[ FD 50 RT 60 WAIT 30] RT 72</a:t>
            </a:r>
            <a:endParaRPr lang="en-US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9529" y="4189340"/>
            <a:ext cx="79390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cạnh.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369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729168"/>
            <a:ext cx="8763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sz="32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981200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ở hoạt động 3.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90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04800" y="271968"/>
            <a:ext cx="8763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sz="28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2864" y="1176043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5120" y="2434152"/>
            <a:ext cx="8169816" cy="4013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  <a:buFontTx/>
              <a:buChar char="-"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Repeat n[  ].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lnSpc>
                <a:spcPct val="13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Repeat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[ ]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lồng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1828800"/>
            <a:ext cx="15263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 Ý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84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685800"/>
            <a:ext cx="3235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 EM CẦN GHI NHỚ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845253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  <a:sym typeface="Wingdings"/>
              </a:rPr>
              <a:t>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REPEAT n[&lt;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&gt;];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Rùa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n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lần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&lt;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&gt;</a:t>
            </a:r>
          </a:p>
          <a:p>
            <a:pPr marL="342900" indent="-342900" algn="just">
              <a:lnSpc>
                <a:spcPct val="150000"/>
              </a:lnSpc>
              <a:buFont typeface="Wingdings"/>
              <a:buChar char="F"/>
            </a:pP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REPEAT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m [REPEAT n &lt;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lệnh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&gt;]];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Rùa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thực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lần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REPEAT 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[&lt;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lệnh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&gt;].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45662"/>
            <a:ext cx="4427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B. HOẠT ĐỘNG THỰC HÀNH</a:t>
            </a:r>
            <a:endParaRPr lang="en-US" sz="24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982021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1. Viết lệnh điều khiển Rùa thực hiện:</a:t>
            </a:r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137" y="1550172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- Lặp lại 4 lần, trong mỗi lần vẽ một hình vuông cạnh  dài 50 bước,  vẽ xong quay một  góc 90 độ.</a:t>
            </a:r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701663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REPEAT 4[REPEAT 4[FD 50 RT 90 WAIT 30] RT 90]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38994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2060"/>
                </a:solidFill>
              </a:rPr>
              <a:t>2</a:t>
            </a:r>
            <a:r>
              <a:rPr lang="en-US" sz="2800" smtClean="0">
                <a:solidFill>
                  <a:srgbClr val="002060"/>
                </a:solidFill>
              </a:rPr>
              <a:t>. Viết lệnh điều khiển Rùa vẽ hình sau:</a:t>
            </a:r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3976185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</a:rPr>
              <a:t>REPEAT 6[REPEAT 4[FD 100 RT 90] RT 60]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29" b="-2487"/>
          <a:stretch/>
        </p:blipFill>
        <p:spPr>
          <a:xfrm>
            <a:off x="3200400" y="4562430"/>
            <a:ext cx="2667000" cy="202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3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l"/>
            <a:r>
              <a:rPr lang="en-US" sz="2800" b="1" smtClean="0">
                <a:solidFill>
                  <a:srgbClr val="FF0000"/>
                </a:solidFill>
              </a:rPr>
              <a:t>3. Thực hiện các yêu cầu sau: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188493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smtClean="0">
                <a:solidFill>
                  <a:srgbClr val="002060"/>
                </a:solidFill>
              </a:rPr>
              <a:t>a) Cho Rùa thực hiện các lệnh sau và quan sát kết quả trên màn hình.</a:t>
            </a:r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70848" y="2286000"/>
            <a:ext cx="8229600" cy="760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>
                <a:solidFill>
                  <a:srgbClr val="002060"/>
                </a:solidFill>
              </a:rPr>
              <a:t>REPEAT 90[FD 2 RT 2</a:t>
            </a:r>
            <a:r>
              <a:rPr lang="en-US" sz="2800" smtClean="0">
                <a:solidFill>
                  <a:srgbClr val="002060"/>
                </a:solidFill>
              </a:rPr>
              <a:t>]</a:t>
            </a:r>
          </a:p>
          <a:p>
            <a:pPr algn="l"/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3930555"/>
            <a:ext cx="8229600" cy="760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>
                <a:solidFill>
                  <a:srgbClr val="002060"/>
                </a:solidFill>
              </a:rPr>
              <a:t>REPEAT 4[REPEAT 90[FD 2 RT 2] RT 90]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09" t="22958" r="24903" b="14734"/>
          <a:stretch/>
        </p:blipFill>
        <p:spPr>
          <a:xfrm>
            <a:off x="3124200" y="4668673"/>
            <a:ext cx="2057400" cy="1905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1" t="28718" r="-15900" b="1538"/>
          <a:stretch/>
        </p:blipFill>
        <p:spPr>
          <a:xfrm>
            <a:off x="3224213" y="2819401"/>
            <a:ext cx="2566988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800" smtClean="0">
                <a:solidFill>
                  <a:srgbClr val="002060"/>
                </a:solidFill>
              </a:rPr>
              <a:t>b) Thêm lệnh WAIT 10 vào vị trí thích hợp trong các câu lệnh trên rồi cho Rùa thực hiện và quan sát kết quả trên màn hình.</a:t>
            </a:r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286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>
                <a:solidFill>
                  <a:srgbClr val="002060"/>
                </a:solidFill>
              </a:rPr>
              <a:t>c</a:t>
            </a:r>
            <a:r>
              <a:rPr lang="en-US" sz="2800" smtClean="0">
                <a:solidFill>
                  <a:srgbClr val="002060"/>
                </a:solidFill>
              </a:rPr>
              <a:t>) Điền góc thích hợp vào chỗ chấm trong câu lệnh sau để Rùa vẽ được hình bên,</a:t>
            </a:r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5867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>
                <a:solidFill>
                  <a:srgbClr val="002060"/>
                </a:solidFill>
              </a:rPr>
              <a:t>REPEAT 3[REPEAT 90[FD 2 RT 2] RT 60]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621348"/>
            <a:ext cx="2841700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12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sz="2800" b="1" smtClean="0">
                <a:solidFill>
                  <a:srgbClr val="FF0000"/>
                </a:solidFill>
              </a:rPr>
              <a:t>C. HOẠT ĐỘNG THỰC HÀNH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325562"/>
            <a:ext cx="8686800" cy="3856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2800" b="1" smtClean="0">
                <a:solidFill>
                  <a:srgbClr val="002060"/>
                </a:solidFill>
              </a:rPr>
              <a:t>1. Cho Rùa thực hiện các lệnh sau và quan sát kết quả trên màn hình.</a:t>
            </a:r>
          </a:p>
          <a:p>
            <a:pPr marL="514350" indent="-514350" algn="l">
              <a:lnSpc>
                <a:spcPct val="150000"/>
              </a:lnSpc>
              <a:buAutoNum type="alphaLcParenR"/>
            </a:pPr>
            <a:r>
              <a:rPr lang="en-US" sz="2800" b="1" smtClean="0">
                <a:solidFill>
                  <a:srgbClr val="002060"/>
                </a:solidFill>
              </a:rPr>
              <a:t>                                              FD </a:t>
            </a:r>
            <a:r>
              <a:rPr lang="en-US" sz="2800" b="1">
                <a:solidFill>
                  <a:srgbClr val="002060"/>
                </a:solidFill>
              </a:rPr>
              <a:t>10 BK 10 RT </a:t>
            </a:r>
            <a:r>
              <a:rPr lang="en-US" sz="2800" b="1" smtClean="0">
                <a:solidFill>
                  <a:srgbClr val="002060"/>
                </a:solidFill>
              </a:rPr>
              <a:t>60</a:t>
            </a:r>
          </a:p>
          <a:p>
            <a:pPr algn="l">
              <a:lnSpc>
                <a:spcPct val="150000"/>
              </a:lnSpc>
            </a:pPr>
            <a:r>
              <a:rPr lang="en-US" sz="2800" b="1">
                <a:solidFill>
                  <a:srgbClr val="002060"/>
                </a:solidFill>
              </a:rPr>
              <a:t>b) </a:t>
            </a:r>
            <a:r>
              <a:rPr lang="en-US" sz="2800" b="1" smtClean="0">
                <a:solidFill>
                  <a:srgbClr val="002060"/>
                </a:solidFill>
              </a:rPr>
              <a:t>                              REPEAT </a:t>
            </a:r>
            <a:r>
              <a:rPr lang="en-US" sz="2800" b="1">
                <a:solidFill>
                  <a:srgbClr val="002060"/>
                </a:solidFill>
              </a:rPr>
              <a:t>6[FD 10 BK 10 RT 60</a:t>
            </a:r>
            <a:r>
              <a:rPr lang="en-US" sz="2800" b="1" smtClean="0">
                <a:solidFill>
                  <a:srgbClr val="002060"/>
                </a:solidFill>
              </a:rPr>
              <a:t>]</a:t>
            </a:r>
          </a:p>
          <a:p>
            <a:pPr algn="l">
              <a:lnSpc>
                <a:spcPct val="150000"/>
              </a:lnSpc>
            </a:pPr>
            <a:r>
              <a:rPr lang="en-US" sz="2800" b="1">
                <a:solidFill>
                  <a:srgbClr val="002060"/>
                </a:solidFill>
              </a:rPr>
              <a:t>c) </a:t>
            </a:r>
            <a:r>
              <a:rPr lang="en-US" sz="2800" b="1" smtClean="0">
                <a:solidFill>
                  <a:srgbClr val="002060"/>
                </a:solidFill>
              </a:rPr>
              <a:t>                   FD </a:t>
            </a:r>
            <a:r>
              <a:rPr lang="en-US" sz="2800" b="1">
                <a:solidFill>
                  <a:srgbClr val="002060"/>
                </a:solidFill>
              </a:rPr>
              <a:t>50 REPEAT 6[FD 10 BK 10 RT 60] BK 50 RT </a:t>
            </a:r>
            <a:r>
              <a:rPr lang="en-US" sz="2800" b="1" smtClean="0">
                <a:solidFill>
                  <a:srgbClr val="002060"/>
                </a:solidFill>
              </a:rPr>
              <a:t>60</a:t>
            </a:r>
          </a:p>
          <a:p>
            <a:pPr algn="l">
              <a:lnSpc>
                <a:spcPct val="150000"/>
              </a:lnSpc>
            </a:pPr>
            <a:r>
              <a:rPr lang="en-US" sz="2800" b="1">
                <a:solidFill>
                  <a:srgbClr val="002060"/>
                </a:solidFill>
              </a:rPr>
              <a:t>d) REPEAT 6[FD 50 REPEAT 6[FD 10 BK 10 RT 60] BK 50 RT 60]</a:t>
            </a:r>
          </a:p>
          <a:p>
            <a:pPr marL="514350" indent="-514350" algn="l">
              <a:buAutoNum type="arabicPeriod"/>
            </a:pPr>
            <a:endParaRPr lang="en-US" sz="2800" b="1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60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800" smtClean="0">
                <a:solidFill>
                  <a:srgbClr val="002060"/>
                </a:solidFill>
              </a:rPr>
              <a:t>2. Thêm lệnh WAIT 30 vào vị trí thích hợp trong các câu lệnh trên  rồi cho Rùa thực hiện và quan sát kết quả trên màn hình.</a:t>
            </a:r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46881" y="1676400"/>
            <a:ext cx="857648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>
                <a:solidFill>
                  <a:srgbClr val="FF0000"/>
                </a:solidFill>
              </a:rPr>
              <a:t>REPEAT 6[FD 50 REPEAT 6[FD 10 BK 10 RT 60 WAIT 30] BK 50 RT 60]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6670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smtClean="0">
                <a:solidFill>
                  <a:srgbClr val="002060"/>
                </a:solidFill>
              </a:rPr>
              <a:t>3. Viết câu lệnh điều khiển Rùa vẽ các hình sau:</a:t>
            </a:r>
            <a:endParaRPr lang="en-US" sz="2800">
              <a:solidFill>
                <a:srgbClr val="00206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6881" y="5500671"/>
            <a:ext cx="8797119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2060"/>
                </a:solidFill>
              </a:rPr>
              <a:t>REPEAT 8[FD 50 REPEAT 6[FD 10 BK 10 RT 60 WAIT 30] BK 50 RT 45]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2519" y="3460716"/>
            <a:ext cx="2506561" cy="222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48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Hinh point\Hinh point\hinh bang 1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80254" y="609600"/>
            <a:ext cx="511999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Kiểm</a:t>
            </a:r>
            <a:r>
              <a:rPr lang="en-US" sz="5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tra</a:t>
            </a:r>
            <a:r>
              <a:rPr lang="en-US" sz="5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5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cũ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905000"/>
            <a:ext cx="78486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  <a:defRPr/>
            </a:pP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Em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hãy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sử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dụng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câu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lệnh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đã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học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trong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phần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mềm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LOGO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để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điều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khiển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b="1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rùa</a:t>
            </a:r>
            <a:r>
              <a:rPr lang="en-US" sz="28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vẽ các hình sau:</a:t>
            </a:r>
            <a:endParaRPr lang="vi-VN" sz="28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Isosceles Triangle 1"/>
          <p:cNvSpPr/>
          <p:nvPr/>
        </p:nvSpPr>
        <p:spPr>
          <a:xfrm rot="5400000">
            <a:off x="759672" y="4292262"/>
            <a:ext cx="1066800" cy="1143000"/>
          </a:xfrm>
          <a:prstGeom prst="triangle">
            <a:avLst>
              <a:gd name="adj" fmla="val 51279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86144" y="4308395"/>
            <a:ext cx="1295400" cy="10668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gular Pentagon 6"/>
          <p:cNvSpPr/>
          <p:nvPr/>
        </p:nvSpPr>
        <p:spPr>
          <a:xfrm rot="1277751">
            <a:off x="4760172" y="4154562"/>
            <a:ext cx="1447800" cy="1308438"/>
          </a:xfrm>
          <a:prstGeom prst="pent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/>
          <p:nvPr/>
        </p:nvSpPr>
        <p:spPr>
          <a:xfrm rot="5400000">
            <a:off x="6889581" y="4222581"/>
            <a:ext cx="1524000" cy="1282362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57064" y="5742747"/>
            <a:ext cx="954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a)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03203" y="5788239"/>
            <a:ext cx="954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b)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102837" y="5900287"/>
            <a:ext cx="954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c)</a:t>
            </a:r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318159" y="5938100"/>
            <a:ext cx="954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d</a:t>
            </a:r>
            <a:r>
              <a:rPr lang="en-US" smtClean="0"/>
              <a:t>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2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28600"/>
            <a:ext cx="3352800" cy="3037896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46881" y="3657600"/>
            <a:ext cx="8797119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2060"/>
                </a:solidFill>
              </a:rPr>
              <a:t>REPEAT 12[FD 50 REPEAT 6[FD 10 BK 10 RT 60 WAIT 30] BK 50 RT 30]</a:t>
            </a:r>
          </a:p>
        </p:txBody>
      </p:sp>
    </p:spTree>
    <p:extLst>
      <p:ext uri="{BB962C8B-B14F-4D97-AF65-F5344CB8AC3E}">
        <p14:creationId xmlns:p14="http://schemas.microsoft.com/office/powerpoint/2010/main" val="390497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195262"/>
            <a:ext cx="2941638" cy="41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58724" y="4231623"/>
            <a:ext cx="831635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all" spc="0" dirty="0" err="1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doni MT Black" pitchFamily="18" charset="0"/>
              </a:rPr>
              <a:t>Chúc</a:t>
            </a:r>
            <a:r>
              <a:rPr lang="en-US" sz="44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doni MT Black" pitchFamily="18" charset="0"/>
              </a:rPr>
              <a:t> </a:t>
            </a:r>
            <a:r>
              <a:rPr lang="en-US" sz="4400" b="1" cap="all" spc="0" dirty="0" err="1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doni MT Black" pitchFamily="18" charset="0"/>
              </a:rPr>
              <a:t>các</a:t>
            </a:r>
            <a:r>
              <a:rPr lang="en-US" sz="44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doni MT Black" pitchFamily="18" charset="0"/>
              </a:rPr>
              <a:t> </a:t>
            </a:r>
            <a:r>
              <a:rPr lang="en-US" sz="4400" b="1" cap="all" spc="0" dirty="0" err="1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doni MT Black" pitchFamily="18" charset="0"/>
              </a:rPr>
              <a:t>em</a:t>
            </a:r>
            <a:r>
              <a:rPr lang="en-US" sz="44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doni MT Black" pitchFamily="18" charset="0"/>
              </a:rPr>
              <a:t> </a:t>
            </a:r>
            <a:r>
              <a:rPr lang="en-US" sz="4400" b="1" cap="all" spc="0" dirty="0" err="1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doni MT Black" pitchFamily="18" charset="0"/>
              </a:rPr>
              <a:t>học</a:t>
            </a:r>
            <a:r>
              <a:rPr lang="en-US" sz="4400" b="1" cap="all" spc="0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doni MT Black" pitchFamily="18" charset="0"/>
              </a:rPr>
              <a:t> </a:t>
            </a:r>
            <a:r>
              <a:rPr lang="en-US" sz="4400" b="1" cap="all" spc="0" dirty="0" err="1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Bodoni MT Black" pitchFamily="18" charset="0"/>
              </a:rPr>
              <a:t>tốt</a:t>
            </a:r>
            <a:endParaRPr lang="en-US" sz="4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Bodoni MT Black" pitchFamily="18" charset="0"/>
            </a:endParaRPr>
          </a:p>
        </p:txBody>
      </p:sp>
      <p:pic>
        <p:nvPicPr>
          <p:cNvPr id="7" name="Picture 6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0328" y="4823687"/>
            <a:ext cx="1824329" cy="1715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27" y="436459"/>
            <a:ext cx="1627105" cy="162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7728" y="346910"/>
            <a:ext cx="1041400" cy="986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2" descr="3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41137" y="5552362"/>
            <a:ext cx="1041400" cy="986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384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76600" y="2281328"/>
            <a:ext cx="5181600" cy="64633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>
                <a:solidFill>
                  <a:srgbClr val="C00000"/>
                </a:solidFill>
              </a:rPr>
              <a:t>REPEAT </a:t>
            </a:r>
            <a:r>
              <a:rPr lang="en-US" sz="3600" smtClean="0">
                <a:solidFill>
                  <a:srgbClr val="C00000"/>
                </a:solidFill>
              </a:rPr>
              <a:t>3 </a:t>
            </a:r>
            <a:r>
              <a:rPr lang="en-US" sz="3600" dirty="0">
                <a:solidFill>
                  <a:srgbClr val="C00000"/>
                </a:solidFill>
              </a:rPr>
              <a:t>[ FD 100 </a:t>
            </a:r>
            <a:r>
              <a:rPr lang="en-US" sz="3600">
                <a:solidFill>
                  <a:srgbClr val="C00000"/>
                </a:solidFill>
              </a:rPr>
              <a:t>RT </a:t>
            </a:r>
            <a:r>
              <a:rPr lang="en-US" sz="3600" smtClean="0">
                <a:solidFill>
                  <a:srgbClr val="C00000"/>
                </a:solidFill>
              </a:rPr>
              <a:t>120 </a:t>
            </a:r>
            <a:r>
              <a:rPr lang="en-US" sz="3600" dirty="0">
                <a:solidFill>
                  <a:srgbClr val="C00000"/>
                </a:solidFill>
              </a:rPr>
              <a:t>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1004" y="1453016"/>
            <a:ext cx="23612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120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9416" y="2040192"/>
            <a:ext cx="23612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120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9416" y="2616257"/>
            <a:ext cx="22794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120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2628178" y="1524374"/>
            <a:ext cx="432048" cy="1615103"/>
          </a:xfrm>
          <a:prstGeom prst="rightBrace">
            <a:avLst/>
          </a:prstGeom>
          <a:ln w="57150"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37301" y="448270"/>
            <a:ext cx="420589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Kiểm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tra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cũ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Isosceles Triangle 8"/>
          <p:cNvSpPr/>
          <p:nvPr/>
        </p:nvSpPr>
        <p:spPr>
          <a:xfrm rot="5400000">
            <a:off x="1269526" y="4229100"/>
            <a:ext cx="1981200" cy="1600200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2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76600" y="2281328"/>
            <a:ext cx="5181600" cy="64633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rgbClr val="C00000"/>
                </a:solidFill>
              </a:rPr>
              <a:t>REPEAT 4 [ FD 100 RT 90 ]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1004" y="1453016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RT 90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9416" y="2040192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RT 90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416" y="3120312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RT 90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9416" y="2616257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RT 90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2628178" y="1524374"/>
            <a:ext cx="432048" cy="2160241"/>
          </a:xfrm>
          <a:prstGeom prst="rightBrace">
            <a:avLst/>
          </a:prstGeom>
          <a:ln w="57150"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86200"/>
            <a:ext cx="2221520" cy="2236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2437301" y="448270"/>
            <a:ext cx="420589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Kiểm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tra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cũ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28468" y="3990536"/>
            <a:ext cx="2011680" cy="205740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0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76600" y="2281328"/>
            <a:ext cx="5181600" cy="64633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>
                <a:solidFill>
                  <a:srgbClr val="C00000"/>
                </a:solidFill>
              </a:rPr>
              <a:t>REPEAT </a:t>
            </a:r>
            <a:r>
              <a:rPr lang="en-US" sz="3600" smtClean="0">
                <a:solidFill>
                  <a:srgbClr val="C00000"/>
                </a:solidFill>
              </a:rPr>
              <a:t>5 </a:t>
            </a:r>
            <a:r>
              <a:rPr lang="en-US" sz="3600" dirty="0">
                <a:solidFill>
                  <a:srgbClr val="C00000"/>
                </a:solidFill>
              </a:rPr>
              <a:t>[ FD 100 </a:t>
            </a:r>
            <a:r>
              <a:rPr lang="en-US" sz="3600">
                <a:solidFill>
                  <a:srgbClr val="C00000"/>
                </a:solidFill>
              </a:rPr>
              <a:t>RT </a:t>
            </a:r>
            <a:r>
              <a:rPr lang="en-US" sz="3600" smtClean="0">
                <a:solidFill>
                  <a:srgbClr val="C00000"/>
                </a:solidFill>
              </a:rPr>
              <a:t>72 </a:t>
            </a:r>
            <a:r>
              <a:rPr lang="en-US" sz="3600" dirty="0">
                <a:solidFill>
                  <a:srgbClr val="C00000"/>
                </a:solidFill>
              </a:rPr>
              <a:t>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1004" y="1453016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72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9416" y="2040192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72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9416" y="3120312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72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9416" y="2616257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72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2628178" y="1524374"/>
            <a:ext cx="432048" cy="2581016"/>
          </a:xfrm>
          <a:prstGeom prst="rightBrace">
            <a:avLst/>
          </a:prstGeom>
          <a:ln w="57150"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37301" y="448270"/>
            <a:ext cx="420589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Kiểm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tra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cũ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Regular Pentagon 8"/>
          <p:cNvSpPr/>
          <p:nvPr/>
        </p:nvSpPr>
        <p:spPr>
          <a:xfrm rot="5400000">
            <a:off x="2844202" y="4343400"/>
            <a:ext cx="2286000" cy="2057400"/>
          </a:xfrm>
          <a:prstGeom prst="pent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5285" y="3582170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72 </a:t>
            </a:r>
            <a:endParaRPr lang="vi-VN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59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76600" y="2281328"/>
            <a:ext cx="5181600" cy="64633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>
                <a:solidFill>
                  <a:srgbClr val="C00000"/>
                </a:solidFill>
              </a:rPr>
              <a:t>REPEAT </a:t>
            </a:r>
            <a:r>
              <a:rPr lang="en-US" sz="3600" smtClean="0">
                <a:solidFill>
                  <a:srgbClr val="C00000"/>
                </a:solidFill>
              </a:rPr>
              <a:t>6 </a:t>
            </a:r>
            <a:r>
              <a:rPr lang="en-US" sz="3600" dirty="0">
                <a:solidFill>
                  <a:srgbClr val="C00000"/>
                </a:solidFill>
              </a:rPr>
              <a:t>[ FD 100 </a:t>
            </a:r>
            <a:r>
              <a:rPr lang="en-US" sz="3600">
                <a:solidFill>
                  <a:srgbClr val="C00000"/>
                </a:solidFill>
              </a:rPr>
              <a:t>RT </a:t>
            </a:r>
            <a:r>
              <a:rPr lang="en-US" sz="3600" dirty="0" smtClean="0">
                <a:solidFill>
                  <a:srgbClr val="C00000"/>
                </a:solidFill>
              </a:rPr>
              <a:t>6</a:t>
            </a:r>
            <a:r>
              <a:rPr lang="en-US" sz="3600" smtClean="0">
                <a:solidFill>
                  <a:srgbClr val="C00000"/>
                </a:solidFill>
              </a:rPr>
              <a:t>0 </a:t>
            </a:r>
            <a:r>
              <a:rPr lang="en-US" sz="3600" dirty="0">
                <a:solidFill>
                  <a:srgbClr val="C00000"/>
                </a:solidFill>
              </a:rPr>
              <a:t>]</a:t>
            </a:r>
          </a:p>
        </p:txBody>
      </p:sp>
      <p:sp>
        <p:nvSpPr>
          <p:cNvPr id="4" name="Rectangle 3"/>
          <p:cNvSpPr/>
          <p:nvPr/>
        </p:nvSpPr>
        <p:spPr>
          <a:xfrm>
            <a:off x="451004" y="1453016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60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2628178" y="1524374"/>
            <a:ext cx="432048" cy="2590426"/>
          </a:xfrm>
          <a:prstGeom prst="rightBrace">
            <a:avLst/>
          </a:prstGeom>
          <a:ln w="57150"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37301" y="448270"/>
            <a:ext cx="420589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Kiểm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tra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bài</a:t>
            </a:r>
            <a:r>
              <a:rPr lang="en-US" sz="4400" b="1" u="sng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400" b="1" u="sng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cũ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Hexagon 8"/>
          <p:cNvSpPr/>
          <p:nvPr/>
        </p:nvSpPr>
        <p:spPr>
          <a:xfrm rot="5400000">
            <a:off x="3962400" y="4419600"/>
            <a:ext cx="2057400" cy="1828800"/>
          </a:xfrm>
          <a:prstGeom prst="hexagon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27113" y="1976236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60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8405" y="2470851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60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9696" y="2927659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60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2401" y="3371589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60 </a:t>
            </a:r>
            <a:endParaRPr lang="vi-VN" sz="2800" dirty="0">
              <a:solidFill>
                <a:srgbClr val="C0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2400" y="3783426"/>
            <a:ext cx="21784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C00000"/>
                </a:solidFill>
              </a:rPr>
              <a:t>FD 100 </a:t>
            </a:r>
            <a:r>
              <a:rPr lang="en-US" sz="2800">
                <a:solidFill>
                  <a:srgbClr val="C00000"/>
                </a:solidFill>
              </a:rPr>
              <a:t>RT </a:t>
            </a:r>
            <a:r>
              <a:rPr lang="en-US" sz="2800" smtClean="0">
                <a:solidFill>
                  <a:srgbClr val="C00000"/>
                </a:solidFill>
              </a:rPr>
              <a:t>60 </a:t>
            </a:r>
            <a:endParaRPr lang="vi-VN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00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 animBg="1"/>
      <p:bldP spid="12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81000" y="3048000"/>
            <a:ext cx="8763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2: CÂU LỆNH LẶP LỒNG NHAU</a:t>
            </a:r>
            <a:endParaRPr lang="en-US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1"/>
          <p:cNvSpPr>
            <a:spLocks noChangeArrowheads="1" noChangeShapeType="1" noTextEdit="1"/>
          </p:cNvSpPr>
          <p:nvPr/>
        </p:nvSpPr>
        <p:spPr bwMode="auto">
          <a:xfrm>
            <a:off x="404884" y="1409700"/>
            <a:ext cx="2133600" cy="1066800"/>
          </a:xfrm>
          <a:prstGeom prst="rect">
            <a:avLst/>
          </a:prstGeom>
        </p:spPr>
        <p:txBody>
          <a:bodyPr vert="horz" wrap="none" fromWordArt="1" anchor="t" anchorCtr="0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vi-VN" sz="44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Chủ đề </a:t>
            </a:r>
            <a:r>
              <a:rPr lang="en-US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4</a:t>
            </a:r>
            <a:endParaRPr lang="en-US" sz="44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cs typeface="Tahoma"/>
            </a:endParaRPr>
          </a:p>
        </p:txBody>
      </p:sp>
      <p:sp>
        <p:nvSpPr>
          <p:cNvPr id="5" name="WordArt 26"/>
          <p:cNvSpPr>
            <a:spLocks noChangeArrowheads="1" noChangeShapeType="1" noTextEdit="1"/>
          </p:cNvSpPr>
          <p:nvPr/>
        </p:nvSpPr>
        <p:spPr bwMode="auto">
          <a:xfrm>
            <a:off x="3124200" y="140970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1200" b="1" kern="10" dirty="0" smtClean="0">
                <a:ln w="12700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THẾ GIỚI LOGO</a:t>
            </a:r>
            <a:endParaRPr lang="en-US" sz="1200" b="1" kern="10" dirty="0">
              <a:ln w="12700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42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850371"/>
            <a:ext cx="37281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</a:t>
            </a:r>
            <a:r>
              <a:rPr lang="vi-VN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4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42692" y="1828800"/>
            <a:ext cx="8286776" cy="461665"/>
            <a:chOff x="642692" y="1828800"/>
            <a:chExt cx="8286776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42692" y="1828800"/>
              <a:ext cx="82867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Đánh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dấu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x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vi-VN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đặt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cuối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câu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2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sz="24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219222" y="1905000"/>
              <a:ext cx="438378" cy="381000"/>
            </a:xfrm>
            <a:prstGeom prst="round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42692" y="2303453"/>
            <a:ext cx="8286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Rùa thực hiện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công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 nào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các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lệnh sau: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692" y="3043246"/>
            <a:ext cx="8634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REPEAT 6[ FD 50 RT 60 WAIT 30] RT 72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692" y="3471874"/>
            <a:ext cx="8777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691" y="3971940"/>
            <a:ext cx="7703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360/5 </a:t>
            </a:r>
            <a:r>
              <a:rPr lang="vi-VN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256226" y="3601329"/>
            <a:ext cx="404786" cy="394639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8263596" y="4033854"/>
            <a:ext cx="404786" cy="385746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2119" y="39819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1748046" y="4319762"/>
            <a:ext cx="166500" cy="1404776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ight Brace 17"/>
          <p:cNvSpPr/>
          <p:nvPr/>
        </p:nvSpPr>
        <p:spPr>
          <a:xfrm rot="5400000">
            <a:off x="3504977" y="4290592"/>
            <a:ext cx="152432" cy="1671671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257800" y="5111260"/>
            <a:ext cx="434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ight Brace 19"/>
          <p:cNvSpPr/>
          <p:nvPr/>
        </p:nvSpPr>
        <p:spPr>
          <a:xfrm rot="5400000">
            <a:off x="6103381" y="4649495"/>
            <a:ext cx="195250" cy="74769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ight Brace 20"/>
          <p:cNvSpPr/>
          <p:nvPr/>
        </p:nvSpPr>
        <p:spPr>
          <a:xfrm rot="5400000">
            <a:off x="2533001" y="4535059"/>
            <a:ext cx="395270" cy="251460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14935" y="59436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875424" y="5186363"/>
            <a:ext cx="1833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935172" y="5144158"/>
            <a:ext cx="2062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17234" y="4505403"/>
            <a:ext cx="8634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REPEAT 6[ FD 50 RT 60 WAIT 30] RT 72</a:t>
            </a:r>
            <a:endParaRPr lang="en-US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907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14" grpId="0"/>
      <p:bldP spid="17" grpId="0" animBg="1"/>
      <p:bldP spid="18" grpId="0" animBg="1"/>
      <p:bldP spid="19" grpId="0"/>
      <p:bldP spid="20" grpId="0" animBg="1"/>
      <p:bldP spid="21" grpId="0" animBg="1"/>
      <p:bldP spid="22" grpId="0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30181" y="762000"/>
            <a:ext cx="8634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REPEAT 5[ REPEAT 6[FD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RT 60 WAIT 30]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 72]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6875" y="1543297"/>
            <a:ext cx="8777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5043" y="2332328"/>
            <a:ext cx="7703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vi-VN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219192" y="1683656"/>
            <a:ext cx="404786" cy="394639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ight Brace 16"/>
          <p:cNvSpPr/>
          <p:nvPr/>
        </p:nvSpPr>
        <p:spPr>
          <a:xfrm rot="5400000">
            <a:off x="1748046" y="4319762"/>
            <a:ext cx="166500" cy="1404776"/>
          </a:xfrm>
          <a:prstGeom prst="rightBrace">
            <a:avLst>
              <a:gd name="adj1" fmla="val 8333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ight Brace 17"/>
          <p:cNvSpPr/>
          <p:nvPr/>
        </p:nvSpPr>
        <p:spPr>
          <a:xfrm rot="5400000">
            <a:off x="3291927" y="4449999"/>
            <a:ext cx="54426" cy="1218823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852739" y="5118784"/>
            <a:ext cx="22912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Xoay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72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ight Brace 19"/>
          <p:cNvSpPr/>
          <p:nvPr/>
        </p:nvSpPr>
        <p:spPr>
          <a:xfrm rot="5400000">
            <a:off x="7637159" y="4522345"/>
            <a:ext cx="195250" cy="74769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ight Brace 20"/>
          <p:cNvSpPr/>
          <p:nvPr/>
        </p:nvSpPr>
        <p:spPr>
          <a:xfrm rot="5400000">
            <a:off x="3995397" y="4585771"/>
            <a:ext cx="395270" cy="251460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900834" y="6140048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783279" y="5117647"/>
            <a:ext cx="18335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8272119" y="2324594"/>
            <a:ext cx="404786" cy="394639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4807" y="3023444"/>
            <a:ext cx="7703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Lặp lại 5 lần, mỗi lần vẽ một hình đa giác sáu cạnh, vẽ xong quay một góc 72 độ.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8272119" y="3020275"/>
            <a:ext cx="404786" cy="394639"/>
          </a:xfrm>
          <a:prstGeom prst="round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11022" y="3016663"/>
            <a:ext cx="625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</a:rPr>
              <a:t>X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75424" y="4287106"/>
            <a:ext cx="8634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REPEAT 5[ REPEAT 6[FD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 RT 60 WAIT 30]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RT 72]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ight Brace 29"/>
          <p:cNvSpPr/>
          <p:nvPr/>
        </p:nvSpPr>
        <p:spPr>
          <a:xfrm rot="5400000">
            <a:off x="4968734" y="4322304"/>
            <a:ext cx="45719" cy="1446811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376498" y="5217972"/>
            <a:ext cx="12936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328171" y="5159839"/>
            <a:ext cx="18335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2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298&quot;&gt;&lt;/object&gt;&lt;object type=&quot;2&quot; unique_id=&quot;10299&quot;&gt;&lt;object type=&quot;3&quot; unique_id=&quot;10300&quot;&gt;&lt;property id=&quot;20148&quot; value=&quot;5&quot;/&gt;&lt;property id=&quot;20300&quot; value=&quot;Slide 1&quot;/&gt;&lt;property id=&quot;20307&quot; value=&quot;256&quot;/&gt;&lt;/object&gt;&lt;object type=&quot;3&quot; unique_id=&quot;10301&quot;&gt;&lt;property id=&quot;20148&quot; value=&quot;5&quot;/&gt;&lt;property id=&quot;20300&quot; value=&quot;Slide 2&quot;/&gt;&lt;property id=&quot;20307&quot; value=&quot;257&quot;/&gt;&lt;/object&gt;&lt;object type=&quot;3&quot; unique_id=&quot;10302&quot;&gt;&lt;property id=&quot;20148&quot; value=&quot;5&quot;/&gt;&lt;property id=&quot;20300&quot; value=&quot;Slide 3&quot;/&gt;&lt;property id=&quot;20307&quot; value=&quot;258&quot;/&gt;&lt;/object&gt;&lt;object type=&quot;3&quot; unique_id=&quot;10303&quot;&gt;&lt;property id=&quot;20148&quot; value=&quot;5&quot;/&gt;&lt;property id=&quot;20300&quot; value=&quot;Slide 4&quot;/&gt;&lt;property id=&quot;20307&quot; value=&quot;275&quot;/&gt;&lt;/object&gt;&lt;object type=&quot;3&quot; unique_id=&quot;10304&quot;&gt;&lt;property id=&quot;20148&quot; value=&quot;5&quot;/&gt;&lt;property id=&quot;20300&quot; value=&quot;Slide 5&quot;/&gt;&lt;property id=&quot;20307&quot; value=&quot;276&quot;/&gt;&lt;/object&gt;&lt;object type=&quot;3&quot; unique_id=&quot;10305&quot;&gt;&lt;property id=&quot;20148&quot; value=&quot;5&quot;/&gt;&lt;property id=&quot;20300&quot; value=&quot;Slide 6&quot;/&gt;&lt;property id=&quot;20307&quot; value=&quot;277&quot;/&gt;&lt;/object&gt;&lt;object type=&quot;3&quot; unique_id=&quot;10306&quot;&gt;&lt;property id=&quot;20148&quot; value=&quot;5&quot;/&gt;&lt;property id=&quot;20300&quot; value=&quot;Slide 7&quot;/&gt;&lt;property id=&quot;20307&quot; value=&quot;259&quot;/&gt;&lt;/object&gt;&lt;object type=&quot;3&quot; unique_id=&quot;10307&quot;&gt;&lt;property id=&quot;20148&quot; value=&quot;5&quot;/&gt;&lt;property id=&quot;20300&quot; value=&quot;Slide 8&quot;/&gt;&lt;property id=&quot;20307&quot; value=&quot;262&quot;/&gt;&lt;/object&gt;&lt;object type=&quot;3&quot; unique_id=&quot;10308&quot;&gt;&lt;property id=&quot;20148&quot; value=&quot;5&quot;/&gt;&lt;property id=&quot;20300&quot; value=&quot;Slide 9&quot;/&gt;&lt;property id=&quot;20307&quot; value=&quot;279&quot;/&gt;&lt;/object&gt;&lt;object type=&quot;3&quot; unique_id=&quot;10309&quot;&gt;&lt;property id=&quot;20148&quot; value=&quot;5&quot;/&gt;&lt;property id=&quot;20300&quot; value=&quot;Slide 10&quot;/&gt;&lt;property id=&quot;20307&quot; value=&quot;288&quot;/&gt;&lt;/object&gt;&lt;object type=&quot;3&quot; unique_id=&quot;10310&quot;&gt;&lt;property id=&quot;20148&quot; value=&quot;5&quot;/&gt;&lt;property id=&quot;20300&quot; value=&quot;Slide 11&quot;/&gt;&lt;property id=&quot;20307&quot; value=&quot;278&quot;/&gt;&lt;/object&gt;&lt;object type=&quot;3&quot; unique_id=&quot;10311&quot;&gt;&lt;property id=&quot;20148&quot; value=&quot;5&quot;/&gt;&lt;property id=&quot;20300&quot; value=&quot;Slide 12&quot;/&gt;&lt;property id=&quot;20307&quot; value=&quot;261&quot;/&gt;&lt;/object&gt;&lt;object type=&quot;3&quot; unique_id=&quot;10312&quot;&gt;&lt;property id=&quot;20148&quot; value=&quot;5&quot;/&gt;&lt;property id=&quot;20300&quot; value=&quot;Slide 13&quot;/&gt;&lt;property id=&quot;20307&quot; value=&quot;266&quot;/&gt;&lt;/object&gt;&lt;object type=&quot;3&quot; unique_id=&quot;10313&quot;&gt;&lt;property id=&quot;20148&quot; value=&quot;5&quot;/&gt;&lt;property id=&quot;20300&quot; value=&quot;Slide 14&quot;/&gt;&lt;property id=&quot;20307&quot; value=&quot;272&quot;/&gt;&lt;/object&gt;&lt;object type=&quot;3&quot; unique_id=&quot;10314&quot;&gt;&lt;property id=&quot;20148&quot; value=&quot;5&quot;/&gt;&lt;property id=&quot;20300&quot; value=&quot;Slide 15&quot;/&gt;&lt;property id=&quot;20307&quot; value=&quot;280&quot;/&gt;&lt;/object&gt;&lt;object type=&quot;3&quot; unique_id=&quot;10315&quot;&gt;&lt;property id=&quot;20148&quot; value=&quot;5&quot;/&gt;&lt;property id=&quot;20300&quot; value=&quot;Slide 16 - &amp;quot;3. Thực hiện các yêu cầu sau:&amp;quot;&quot;/&gt;&lt;property id=&quot;20307&quot; value=&quot;281&quot;/&gt;&lt;/object&gt;&lt;object type=&quot;3&quot; unique_id=&quot;10316&quot;&gt;&lt;property id=&quot;20148&quot; value=&quot;5&quot;/&gt;&lt;property id=&quot;20300&quot; value=&quot;Slide 17 - &amp;quot;b) Thêm lệnh WAIT 10 vào vị trí thích hợp trong các câu lệnh trên rồi cho Rùa thực hiện và quan sát kết quả trên m&quot;/&gt;&lt;property id=&quot;20307&quot; value=&quot;282&quot;/&gt;&lt;/object&gt;&lt;object type=&quot;3&quot; unique_id=&quot;10317&quot;&gt;&lt;property id=&quot;20148&quot; value=&quot;5&quot;/&gt;&lt;property id=&quot;20300&quot; value=&quot;Slide 18 - &amp;quot;C. HOẠT ĐỘNG THỰC HÀNH&amp;quot;&quot;/&gt;&lt;property id=&quot;20307&quot; value=&quot;283&quot;/&gt;&lt;/object&gt;&lt;object type=&quot;3&quot; unique_id=&quot;10318&quot;&gt;&lt;property id=&quot;20148&quot; value=&quot;5&quot;/&gt;&lt;property id=&quot;20300&quot; value=&quot;Slide 19 - &amp;quot;2. Thêm lệnh WAIT 30 vào vị trí thích hợp trong các câu lệnh trên  rồi cho Rùa thực hiện và quan sát kết quả trên &quot;/&gt;&lt;property id=&quot;20307&quot; value=&quot;285&quot;/&gt;&lt;/object&gt;&lt;object type=&quot;3&quot; unique_id=&quot;10319&quot;&gt;&lt;property id=&quot;20148&quot; value=&quot;5&quot;/&gt;&lt;property id=&quot;20300&quot; value=&quot;Slide 20&quot;/&gt;&lt;property id=&quot;20307&quot; value=&quot;286&quot;/&gt;&lt;/object&gt;&lt;object type=&quot;3&quot; unique_id=&quot;10320&quot;&gt;&lt;property id=&quot;20148&quot; value=&quot;5&quot;/&gt;&lt;property id=&quot;20300&quot; value=&quot;Slide 21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1015</Words>
  <Application>Microsoft Office PowerPoint</Application>
  <PresentationFormat>On-screen Show (4:3)</PresentationFormat>
  <Paragraphs>112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Thực hiện các yêu cầu sau:</vt:lpstr>
      <vt:lpstr>b) Thêm lệnh WAIT 10 vào vị trí thích hợp trong các câu lệnh trên rồi cho Rùa thực hiện và quan sát kết quả trên màn hình.</vt:lpstr>
      <vt:lpstr>C. HOẠT ĐỘNG THỰC HÀNH</vt:lpstr>
      <vt:lpstr>2. Thêm lệnh WAIT 30 vào vị trí thích hợp trong các câu lệnh trên  rồi cho Rùa thực hiện và quan sát kết quả trên màn hình.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TS Computer</cp:lastModifiedBy>
  <cp:revision>104</cp:revision>
  <dcterms:created xsi:type="dcterms:W3CDTF">2020-04-15T06:35:50Z</dcterms:created>
  <dcterms:modified xsi:type="dcterms:W3CDTF">2022-03-20T10:34:26Z</dcterms:modified>
</cp:coreProperties>
</file>