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0" r:id="rId3"/>
    <p:sldId id="292" r:id="rId4"/>
    <p:sldId id="285" r:id="rId5"/>
    <p:sldId id="291" r:id="rId6"/>
    <p:sldId id="289" r:id="rId7"/>
    <p:sldId id="275" r:id="rId8"/>
    <p:sldId id="278" r:id="rId9"/>
    <p:sldId id="271" r:id="rId10"/>
    <p:sldId id="281" r:id="rId11"/>
    <p:sldId id="286" r:id="rId12"/>
    <p:sldId id="279" r:id="rId13"/>
    <p:sldId id="280" r:id="rId14"/>
    <p:sldId id="290" r:id="rId15"/>
    <p:sldId id="272" r:id="rId16"/>
    <p:sldId id="274" r:id="rId17"/>
    <p:sldId id="284" r:id="rId18"/>
    <p:sldId id="277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00"/>
    <a:srgbClr val="6600FF"/>
    <a:srgbClr val="0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93E5-FFE2-48C3-AA84-FACC9B07B311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2509-9E71-4F1E-AEEF-29CC2B471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FDD0D-BFCA-4734-BFEF-B0A569AEB04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FDD0D-BFCA-4734-BFEF-B0A569AEB04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129-4885-41A2-B452-9579AF15F30E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FBFD-5B7E-4C8D-85FD-6FF1E03B4069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4BF8-A196-4B77-AA9D-8E540BC92A0D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6FE8-7899-48F1-967D-9AAF7C7C8920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FD0B-C50E-4D09-ACD4-3B9EC9688085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AE5-EEC6-400A-BD8B-0ABE453FFF38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6AE-4B67-45C9-B6CB-B1F89A9E93A0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12D7-A51E-4027-9970-EA3E528C04E5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E61D-BFA6-40F0-9143-54DB4EFA899B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3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CDBB-AC4C-42C1-A2A2-EFCC377C1E29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8407-2712-4D04-9791-BAC5B5FC17A2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CFD9-0B75-4CAD-BD10-87F7E895E501}" type="datetime1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20CD-A74E-4381-85C4-0DBB2BDF1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9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15" Type="http://schemas.openxmlformats.org/officeDocument/2006/relationships/image" Target="../media/image11.gi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G&#7917;i%20b&#224;i%20_K4.wmv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6"/>
            <a:ext cx="9143999" cy="5486400"/>
          </a:xfrm>
          <a:prstGeom prst="rect">
            <a:avLst/>
          </a:prstGeom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57450"/>
            <a:ext cx="1752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664494" y="612184"/>
            <a:ext cx="5879308" cy="14716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53063"/>
              </a:avLst>
            </a:prstTxWarp>
          </a:bodyPr>
          <a:lstStyle/>
          <a:p>
            <a:pPr algn="ctr"/>
            <a:r>
              <a:rPr lang="en-US" sz="105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MỪNG CÁC </a:t>
            </a:r>
            <a:r>
              <a:rPr lang="en-US" sz="105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 HỌC SINH!</a:t>
            </a:r>
            <a:endParaRPr lang="en-US" sz="105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30" name="Picture 6" descr="3DBUTT~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43300"/>
            <a:ext cx="8382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3DBUTT~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799" y="3086100"/>
            <a:ext cx="8382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3DBIRD~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11" y="400050"/>
            <a:ext cx="145891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3DBIRD~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6" y="171450"/>
            <a:ext cx="145891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514600"/>
            <a:ext cx="1752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2" y="1774037"/>
            <a:ext cx="2895600" cy="13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animatedFis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2343156"/>
            <a:ext cx="2133600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1" y="2343155"/>
            <a:ext cx="2895600" cy="13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animatedFis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743204"/>
            <a:ext cx="2414588" cy="92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fishJunpi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457450"/>
            <a:ext cx="3276601" cy="148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animatedFis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1" y="3086106"/>
            <a:ext cx="2133600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524008" y="4754171"/>
            <a:ext cx="18473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3200">
              <a:solidFill>
                <a:srgbClr val="0000FF"/>
              </a:solidFill>
            </a:endParaRPr>
          </a:p>
          <a:p>
            <a:endParaRPr lang="en-US" sz="3600"/>
          </a:p>
        </p:txBody>
      </p:sp>
      <p:pic>
        <p:nvPicPr>
          <p:cNvPr id="1044" name="Picture 20" descr="s_ee2c8a624d08a3d2be02218622846f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2" y="3829051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s_ee2c8a624d08a3d2be02218622846f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6013" y="3759994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97308" y="847731"/>
            <a:ext cx="2049463" cy="946547"/>
            <a:chOff x="2261" y="960"/>
            <a:chExt cx="1291" cy="795"/>
          </a:xfrm>
        </p:grpSpPr>
        <p:graphicFrame>
          <p:nvGraphicFramePr>
            <p:cNvPr id="1026" name="Object 2" descr="image10"/>
            <p:cNvGraphicFramePr>
              <a:graphicFrameLocks noChangeAspect="1"/>
            </p:cNvGraphicFramePr>
            <p:nvPr/>
          </p:nvGraphicFramePr>
          <p:xfrm>
            <a:off x="2261" y="960"/>
            <a:ext cx="1291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r:id="rId11" imgW="1036015" imgH="504749" progId="">
                    <p:embed/>
                  </p:oleObj>
                </mc:Choice>
                <mc:Fallback>
                  <p:oleObj r:id="rId11" imgW="1036015" imgH="504749" progId="">
                    <p:embed/>
                    <p:pic>
                      <p:nvPicPr>
                        <p:cNvPr id="0" name="Object 2" descr="image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1" y="960"/>
                          <a:ext cx="1291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Text Box 25"/>
            <p:cNvSpPr txBox="1">
              <a:spLocks noChangeArrowheads="1"/>
            </p:cNvSpPr>
            <p:nvPr/>
          </p:nvSpPr>
          <p:spPr bwMode="auto">
            <a:xfrm>
              <a:off x="2496" y="1104"/>
              <a:ext cx="384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80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Dạy</a:t>
              </a:r>
            </a:p>
            <a:p>
              <a:pPr>
                <a:lnSpc>
                  <a:spcPct val="65000"/>
                </a:lnSpc>
              </a:pPr>
              <a:r>
                <a:rPr lang="en-US" sz="180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tốt </a:t>
              </a:r>
            </a:p>
          </p:txBody>
        </p:sp>
        <p:sp>
          <p:nvSpPr>
            <p:cNvPr id="1053" name="Text Box 26"/>
            <p:cNvSpPr txBox="1">
              <a:spLocks noChangeArrowheads="1"/>
            </p:cNvSpPr>
            <p:nvPr/>
          </p:nvSpPr>
          <p:spPr bwMode="auto">
            <a:xfrm>
              <a:off x="2976" y="1104"/>
              <a:ext cx="47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80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Học</a:t>
              </a:r>
            </a:p>
            <a:p>
              <a:pPr>
                <a:lnSpc>
                  <a:spcPct val="65000"/>
                </a:lnSpc>
              </a:pPr>
              <a:r>
                <a:rPr lang="en-US" sz="180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tốt </a:t>
              </a:r>
            </a:p>
          </p:txBody>
        </p:sp>
      </p:grpSp>
      <p:pic>
        <p:nvPicPr>
          <p:cNvPr id="1047" name="Picture 30" descr="pretty_flower_purple_hb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0425" y="1059658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31" descr="pretty_flower_red_hb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63712" y="1059657"/>
            <a:ext cx="1447801" cy="128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33" descr="Chuon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35932">
            <a:off x="3697287" y="3236119"/>
            <a:ext cx="114300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WordArt 34"/>
          <p:cNvSpPr>
            <a:spLocks noChangeArrowheads="1" noChangeShapeType="1" noTextEdit="1"/>
          </p:cNvSpPr>
          <p:nvPr/>
        </p:nvSpPr>
        <p:spPr bwMode="auto">
          <a:xfrm>
            <a:off x="2806700" y="1933576"/>
            <a:ext cx="4267200" cy="1231106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HỌC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LỚP:4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331" name="WordArt 35"/>
          <p:cNvSpPr>
            <a:spLocks noChangeArrowheads="1" noChangeShapeType="1" noTextEdit="1"/>
          </p:cNvSpPr>
          <p:nvPr/>
        </p:nvSpPr>
        <p:spPr bwMode="auto">
          <a:xfrm>
            <a:off x="2116858" y="4933950"/>
            <a:ext cx="4806951" cy="253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Giáo viên: Nguyễn Thị 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Tuyết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1" name="Group 93"/>
          <p:cNvGraphicFramePr>
            <a:graphicFrameLocks noGrp="1"/>
          </p:cNvGraphicFramePr>
          <p:nvPr/>
        </p:nvGraphicFramePr>
        <p:xfrm>
          <a:off x="392123" y="895351"/>
          <a:ext cx="3036880" cy="3497649"/>
        </p:xfrm>
        <a:graphic>
          <a:graphicData uri="http://schemas.openxmlformats.org/drawingml/2006/table">
            <a:tbl>
              <a:tblPr/>
              <a:tblGrid>
                <a:gridCol w="1552455"/>
                <a:gridCol w="1484425"/>
              </a:tblGrid>
              <a:tr h="457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03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2" name="Group 94"/>
          <p:cNvGraphicFramePr>
            <a:graphicFrameLocks noGrp="1"/>
          </p:cNvGraphicFramePr>
          <p:nvPr/>
        </p:nvGraphicFramePr>
        <p:xfrm>
          <a:off x="4648200" y="1123950"/>
          <a:ext cx="3124200" cy="2583612"/>
        </p:xfrm>
        <a:graphic>
          <a:graphicData uri="http://schemas.openxmlformats.org/drawingml/2006/table">
            <a:tbl>
              <a:tblPr/>
              <a:tblGrid>
                <a:gridCol w="1828800"/>
                <a:gridCol w="12954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Để</a:t>
                      </a: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có</a:t>
                      </a: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chữ</a:t>
                      </a:r>
                      <a:endParaRPr kumimoji="0" lang="en-US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Em</a:t>
                      </a: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gõ</a:t>
                      </a:r>
                      <a:endParaRPr kumimoji="0" lang="en-US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390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05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235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621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18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0" y="1292007"/>
            <a:ext cx="77787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73" name="TextBox 20"/>
          <p:cNvSpPr txBox="1">
            <a:spLocks noChangeArrowheads="1"/>
          </p:cNvSpPr>
          <p:nvPr/>
        </p:nvSpPr>
        <p:spPr bwMode="auto">
          <a:xfrm>
            <a:off x="-381001" y="133351"/>
            <a:ext cx="3646489" cy="60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18324" y="1504950"/>
            <a:ext cx="7778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9351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1" name="Group 93"/>
          <p:cNvGraphicFramePr>
            <a:graphicFrameLocks noGrp="1"/>
          </p:cNvGraphicFramePr>
          <p:nvPr/>
        </p:nvGraphicFramePr>
        <p:xfrm>
          <a:off x="392123" y="895351"/>
          <a:ext cx="3036880" cy="3775876"/>
        </p:xfrm>
        <a:graphic>
          <a:graphicData uri="http://schemas.openxmlformats.org/drawingml/2006/table">
            <a:tbl>
              <a:tblPr/>
              <a:tblGrid>
                <a:gridCol w="1552455"/>
                <a:gridCol w="1484425"/>
              </a:tblGrid>
              <a:tr h="533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63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2" name="Group 94"/>
          <p:cNvGraphicFramePr>
            <a:graphicFrameLocks noGrp="1"/>
          </p:cNvGraphicFramePr>
          <p:nvPr/>
        </p:nvGraphicFramePr>
        <p:xfrm>
          <a:off x="4572001" y="1369411"/>
          <a:ext cx="3124199" cy="2478313"/>
        </p:xfrm>
        <a:graphic>
          <a:graphicData uri="http://schemas.openxmlformats.org/drawingml/2006/table">
            <a:tbl>
              <a:tblPr/>
              <a:tblGrid>
                <a:gridCol w="1446388"/>
                <a:gridCol w="1677811"/>
              </a:tblGrid>
              <a:tr h="3767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Để</a:t>
                      </a: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có</a:t>
                      </a: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chữ</a:t>
                      </a:r>
                      <a:endParaRPr kumimoji="0" lang="en-US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Em</a:t>
                      </a: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gõ</a:t>
                      </a:r>
                      <a:endParaRPr kumimoji="0" lang="en-US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3767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67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767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767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35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1" y="1276350"/>
            <a:ext cx="7778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d9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73" name="TextBox 20"/>
          <p:cNvSpPr txBox="1">
            <a:spLocks noChangeArrowheads="1"/>
          </p:cNvSpPr>
          <p:nvPr/>
        </p:nvSpPr>
        <p:spPr bwMode="auto">
          <a:xfrm>
            <a:off x="-381001" y="133351"/>
            <a:ext cx="3646489" cy="60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13524" y="1620381"/>
            <a:ext cx="7778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51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1" y="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2" y="2826485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a/ </a:t>
            </a:r>
            <a:r>
              <a:rPr lang="en-US" altLang="en-US" dirty="0" smtClean="0"/>
              <a:t>………….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/>
              <a:t>chữ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ô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màn</a:t>
            </a:r>
            <a:r>
              <a:rPr lang="en-US" altLang="en-US" dirty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b/ </a:t>
            </a:r>
            <a:r>
              <a:rPr lang="en-US" altLang="en-US" dirty="0" smtClean="0">
                <a:solidFill>
                  <a:srgbClr val="6600FF"/>
                </a:solidFill>
              </a:rPr>
              <a:t>…………..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chữ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ư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màn</a:t>
            </a:r>
            <a:r>
              <a:rPr lang="en-US" altLang="en-US" dirty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c/ </a:t>
            </a:r>
            <a:r>
              <a:rPr lang="en-US" altLang="en-US" dirty="0" smtClean="0">
                <a:solidFill>
                  <a:srgbClr val="0070C0"/>
                </a:solidFill>
              </a:rPr>
              <a:t>…………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chữ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đ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màn</a:t>
            </a:r>
            <a:r>
              <a:rPr lang="en-US" altLang="en-US" dirty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d/ </a:t>
            </a:r>
            <a:r>
              <a:rPr lang="en-US" altLang="en-US" dirty="0" smtClean="0">
                <a:solidFill>
                  <a:srgbClr val="0070C0"/>
                </a:solidFill>
              </a:rPr>
              <a:t>…………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chữ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ă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màn</a:t>
            </a:r>
            <a:r>
              <a:rPr lang="en-US" altLang="en-US" dirty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.  </a:t>
            </a:r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1" y="184666"/>
            <a:ext cx="845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2823747"/>
            <a:ext cx="990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oo</a:t>
            </a:r>
            <a:r>
              <a:rPr lang="en-US" altLang="en-US" b="1" smtClean="0">
                <a:solidFill>
                  <a:srgbClr val="6600FF"/>
                </a:solidFill>
              </a:rPr>
              <a:t> 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325836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uw 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81100" y="4096600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aw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81100" y="366277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dd</a:t>
            </a:r>
            <a:r>
              <a:rPr lang="en-US" altLang="en-US" b="1" smtClean="0">
                <a:solidFill>
                  <a:srgbClr val="6600FF"/>
                </a:solidFill>
              </a:rPr>
              <a:t> 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4704281"/>
            <a:ext cx="2133600" cy="273844"/>
          </a:xfrm>
        </p:spPr>
        <p:txBody>
          <a:bodyPr/>
          <a:lstStyle/>
          <a:p>
            <a:fld id="{2F7920CD-A74E-4381-85C4-0DBB2BDF1E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999" y="2051567"/>
            <a:ext cx="6629401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……..,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800" y="2035065"/>
            <a:ext cx="1676400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dirty="0" smtClean="0">
                <a:solidFill>
                  <a:srgbClr val="6600FF"/>
                </a:solidFill>
              </a:rPr>
              <a:t>Telex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9559" y="1210331"/>
            <a:ext cx="755484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702182"/>
            <a:ext cx="7467600" cy="53668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28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92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2401" y="2229368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-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kiểu</a:t>
            </a:r>
            <a:r>
              <a:rPr lang="en-US" altLang="en-US" dirty="0"/>
              <a:t> </a:t>
            </a:r>
            <a:r>
              <a:rPr lang="en-US" altLang="en-US" dirty="0" err="1" smtClean="0"/>
              <a:t>gõ</a:t>
            </a:r>
            <a:r>
              <a:rPr lang="en-US" altLang="en-US" dirty="0" smtClean="0"/>
              <a:t>……….,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2" y="2710755"/>
            <a:ext cx="6553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a/ </a:t>
            </a:r>
            <a:r>
              <a:rPr lang="en-US" altLang="en-US" dirty="0" err="1">
                <a:solidFill>
                  <a:srgbClr val="FF0000"/>
                </a:solidFill>
              </a:rPr>
              <a:t>h</a:t>
            </a:r>
            <a:r>
              <a:rPr lang="en-US" altLang="en-US" dirty="0" err="1" smtClean="0">
                <a:solidFill>
                  <a:srgbClr val="FF0000"/>
                </a:solidFill>
              </a:rPr>
              <a:t>ồ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hởi</a:t>
            </a:r>
            <a:r>
              <a:rPr lang="en-US" altLang="en-US" dirty="0"/>
              <a:t>,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 smtClean="0"/>
              <a:t>gõ</a:t>
            </a:r>
            <a:r>
              <a:rPr lang="en-US" altLang="en-US" dirty="0" smtClean="0"/>
              <a:t>…………….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/>
              <a:t>b/ </a:t>
            </a:r>
            <a:r>
              <a:rPr lang="en-US" altLang="en-US" dirty="0" err="1">
                <a:solidFill>
                  <a:srgbClr val="FF0000"/>
                </a:solidFill>
              </a:rPr>
              <a:t>cá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quả</a:t>
            </a:r>
            <a:r>
              <a:rPr lang="en-US" altLang="en-US" dirty="0"/>
              <a:t>,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 smtClean="0"/>
              <a:t>gõ</a:t>
            </a:r>
            <a:r>
              <a:rPr lang="en-US" altLang="en-US" dirty="0" smtClean="0"/>
              <a:t>………....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/>
              <a:t>c/ </a:t>
            </a:r>
            <a:r>
              <a:rPr lang="en-US" altLang="en-US" dirty="0" err="1">
                <a:solidFill>
                  <a:srgbClr val="FF0000"/>
                </a:solidFill>
              </a:rPr>
              <a:t>lực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lưỡng</a:t>
            </a:r>
            <a:r>
              <a:rPr lang="en-US" altLang="en-US" dirty="0"/>
              <a:t>,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 smtClean="0"/>
              <a:t>gõ</a:t>
            </a:r>
            <a:r>
              <a:rPr lang="en-US" altLang="en-US" dirty="0" smtClean="0"/>
              <a:t>…………………..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596" y="209550"/>
            <a:ext cx="845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1801" y="2696749"/>
            <a:ext cx="1828800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ho62 ho7i3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09378" y="3118538"/>
            <a:ext cx="1828800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6600FF"/>
                </a:solidFill>
              </a:rPr>
              <a:t>c</a:t>
            </a:r>
            <a:r>
              <a:rPr lang="en-US" altLang="en-US" smtClean="0">
                <a:solidFill>
                  <a:srgbClr val="6600FF"/>
                </a:solidFill>
              </a:rPr>
              <a:t>a1 qua3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5200" y="3562167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lu7c5 lu7o7ng4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4289704"/>
            <a:ext cx="2133600" cy="273844"/>
          </a:xfrm>
        </p:spPr>
        <p:txBody>
          <a:bodyPr/>
          <a:lstStyle/>
          <a:p>
            <a:fld id="{2F7920CD-A74E-4381-85C4-0DBB2BDF1E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66999" y="2190750"/>
            <a:ext cx="1143001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VNI</a:t>
            </a:r>
            <a:endParaRPr lang="en-US" altLang="en-US" dirty="0">
              <a:solidFill>
                <a:srgbClr val="66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559" y="1210331"/>
            <a:ext cx="755484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702182"/>
            <a:ext cx="7467600" cy="53668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28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92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307975" y="595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460375" y="120258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612775" y="234558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43200" y="2724150"/>
            <a:ext cx="4495801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559" y="1210331"/>
            <a:ext cx="77107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702182"/>
            <a:ext cx="7467600" cy="53668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28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611" y="240517"/>
            <a:ext cx="845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131" y="1962150"/>
            <a:ext cx="2944869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HÀNH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419350"/>
            <a:ext cx="204393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" b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Gõ các từ </a:t>
            </a:r>
            <a:r>
              <a:rPr lang="en-US" sz="300" b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3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23" y="4457713"/>
            <a:ext cx="808070" cy="6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7709" y="895350"/>
            <a:ext cx="838200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6600"/>
                </a:solidFill>
                <a:cs typeface="Times New Roman" pitchFamily="18" charset="0"/>
              </a:rPr>
              <a:t>HĐ3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:</a:t>
            </a:r>
            <a:r>
              <a:rPr lang="en-US" altLang="en-US" sz="2400" b="1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Nối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chức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năng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tương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ứng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:</a:t>
            </a:r>
            <a:endParaRPr lang="en-US" alt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943012" y="1626393"/>
            <a:ext cx="1827060" cy="2294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 lề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2" y="4293392"/>
            <a:ext cx="2590800" cy="22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 chữ nghiêng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26777" y="4155794"/>
            <a:ext cx="1446489" cy="2846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91093" y="1626393"/>
            <a:ext cx="2026030" cy="2209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chữ</a:t>
            </a:r>
          </a:p>
        </p:txBody>
      </p:sp>
      <p:pic>
        <p:nvPicPr>
          <p:cNvPr id="389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72458"/>
            <a:ext cx="8887378" cy="17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099802" y="3420850"/>
            <a:ext cx="1557028" cy="816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47069" y="1626393"/>
            <a:ext cx="2141308" cy="2294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 chữ đậm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091094" y="3379218"/>
            <a:ext cx="1151189" cy="8360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046877" y="4215270"/>
            <a:ext cx="2828233" cy="306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 chữ gạch chân</a:t>
            </a:r>
          </a:p>
        </p:txBody>
      </p:sp>
      <p:cxnSp>
        <p:nvCxnSpPr>
          <p:cNvPr id="28" name="Straight Arrow Connector 27"/>
          <p:cNvCxnSpPr>
            <a:stCxn id="11" idx="0"/>
          </p:cNvCxnSpPr>
          <p:nvPr/>
        </p:nvCxnSpPr>
        <p:spPr>
          <a:xfrm flipH="1" flipV="1">
            <a:off x="3904348" y="3053800"/>
            <a:ext cx="3445675" cy="1101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</p:cNvCxnSpPr>
          <p:nvPr/>
        </p:nvCxnSpPr>
        <p:spPr>
          <a:xfrm>
            <a:off x="1317724" y="1855798"/>
            <a:ext cx="1070654" cy="1523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</p:cNvCxnSpPr>
          <p:nvPr/>
        </p:nvCxnSpPr>
        <p:spPr>
          <a:xfrm flipH="1">
            <a:off x="2822643" y="1847301"/>
            <a:ext cx="1281467" cy="10025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405698" y="1855798"/>
            <a:ext cx="257401" cy="1361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91813" y="4355306"/>
            <a:ext cx="2133600" cy="273844"/>
          </a:xfrm>
        </p:spPr>
        <p:txBody>
          <a:bodyPr/>
          <a:lstStyle/>
          <a:p>
            <a:fld id="{2F7920CD-A74E-4381-85C4-0DBB2BDF1E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361950"/>
            <a:ext cx="693420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99" y="0"/>
            <a:ext cx="6930267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28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8" grpId="0" animBg="1"/>
      <p:bldP spid="9" grpId="0" animBg="1"/>
      <p:bldP spid="11" grpId="0" animBg="1"/>
      <p:bldP spid="12" grpId="0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6"/>
          <p:cNvSpPr>
            <a:spLocks noChangeArrowheads="1" noChangeShapeType="1" noTextEdit="1"/>
          </p:cNvSpPr>
          <p:nvPr/>
        </p:nvSpPr>
        <p:spPr bwMode="auto">
          <a:xfrm>
            <a:off x="2514600" y="206741"/>
            <a:ext cx="4648200" cy="47505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0" y="829434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vi-VN" sz="1800" b="1" dirty="0" smtClean="0">
                <a:solidFill>
                  <a:srgbClr val="0000FF"/>
                </a:solidFill>
              </a:rPr>
              <a:t>Khởi </a:t>
            </a:r>
            <a:r>
              <a:rPr lang="vi-VN" sz="1800" b="1" dirty="0">
                <a:solidFill>
                  <a:srgbClr val="0000FF"/>
                </a:solidFill>
              </a:rPr>
              <a:t>động phần mềm Word và </a:t>
            </a:r>
            <a:r>
              <a:rPr lang="en-US" sz="1800" b="1" dirty="0" err="1" smtClean="0">
                <a:solidFill>
                  <a:srgbClr val="0000FF"/>
                </a:solidFill>
              </a:rPr>
              <a:t>trình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bày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vi-VN" sz="1800" b="1" dirty="0" smtClean="0">
                <a:solidFill>
                  <a:srgbClr val="0000FF"/>
                </a:solidFill>
              </a:rPr>
              <a:t>văn </a:t>
            </a:r>
            <a:r>
              <a:rPr lang="vi-VN" sz="1800" b="1" dirty="0">
                <a:solidFill>
                  <a:srgbClr val="0000FF"/>
                </a:solidFill>
              </a:rPr>
              <a:t>bản </a:t>
            </a:r>
            <a:r>
              <a:rPr lang="en-US" sz="1800" b="1" dirty="0" err="1" smtClean="0">
                <a:solidFill>
                  <a:srgbClr val="0000FF"/>
                </a:solidFill>
              </a:rPr>
              <a:t>theo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hlinkClick r:id="rId2" action="ppaction://hlinkfile"/>
              </a:rPr>
              <a:t>mẫu</a:t>
            </a:r>
            <a:r>
              <a:rPr lang="en-US" sz="1800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vi-VN" sz="1800" b="1" smtClean="0">
                <a:solidFill>
                  <a:srgbClr val="0000FF"/>
                </a:solidFill>
                <a:hlinkClick r:id="rId2" action="ppaction://hlinkfile"/>
              </a:rPr>
              <a:t>sau</a:t>
            </a:r>
            <a:r>
              <a:rPr lang="vi-VN" sz="1800" b="1" smtClean="0">
                <a:solidFill>
                  <a:srgbClr val="0000FF"/>
                </a:solidFill>
              </a:rPr>
              <a:t>: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7400" y="1151275"/>
            <a:ext cx="4876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2000" smtClean="0">
                <a:solidFill>
                  <a:srgbClr val="FF0000"/>
                </a:solidFill>
              </a:rPr>
              <a:t>Nếu chúng mình có phép lạ</a:t>
            </a:r>
          </a:p>
          <a:p>
            <a:r>
              <a:rPr lang="en-US" sz="1800" smtClean="0"/>
              <a:t>Nếu chúng mình có phép lạ </a:t>
            </a:r>
          </a:p>
          <a:p>
            <a:r>
              <a:rPr lang="en-US" sz="1800" smtClean="0"/>
              <a:t>Bắt hạt giống nảy mầm nhanh</a:t>
            </a:r>
          </a:p>
          <a:p>
            <a:r>
              <a:rPr lang="en-US" sz="1800" smtClean="0"/>
              <a:t>Chớp mắt thành cây đầy quả </a:t>
            </a:r>
          </a:p>
          <a:p>
            <a:r>
              <a:rPr lang="en-US" sz="1800" smtClean="0"/>
              <a:t>Tha hồ hái chén ngọt lành </a:t>
            </a:r>
          </a:p>
          <a:p>
            <a:pPr>
              <a:spcBef>
                <a:spcPts val="1200"/>
              </a:spcBef>
            </a:pPr>
            <a:r>
              <a:rPr lang="en-US" sz="1800" smtClean="0"/>
              <a:t>Nếu chúng mình có phép lạ</a:t>
            </a:r>
          </a:p>
          <a:p>
            <a:r>
              <a:rPr lang="en-US" sz="1800" smtClean="0"/>
              <a:t>Ngủ dậy thành người lớn ngay</a:t>
            </a:r>
          </a:p>
          <a:p>
            <a:r>
              <a:rPr lang="en-US" sz="1800" smtClean="0"/>
              <a:t>Đứa thì lặn xuống đáy biển </a:t>
            </a:r>
          </a:p>
          <a:p>
            <a:r>
              <a:rPr lang="en-US" sz="1800" smtClean="0"/>
              <a:t>Đứa thì ngồi lái máy bay.</a:t>
            </a:r>
          </a:p>
          <a:p>
            <a:pPr>
              <a:spcBef>
                <a:spcPts val="1200"/>
              </a:spcBef>
            </a:pPr>
            <a:r>
              <a:rPr lang="en-US" sz="1800" smtClean="0"/>
              <a:t>Nếu chúng mình có phép lạ</a:t>
            </a:r>
          </a:p>
          <a:p>
            <a:r>
              <a:rPr lang="en-US" sz="1800" smtClean="0"/>
              <a:t>Hái triệu vì sao xuống cùng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46075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2559" y="285750"/>
            <a:ext cx="3775441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Kết quả hình ảnh cho mũi tên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5" y="1379810"/>
            <a:ext cx="399656" cy="2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mũi tê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3" y="2295899"/>
            <a:ext cx="372949" cy="2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mũi tên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19450"/>
            <a:ext cx="457200" cy="2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1"/>
            <a:ext cx="1320797" cy="742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5" y="0"/>
            <a:ext cx="1049866" cy="5905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62000" y="1200151"/>
            <a:ext cx="7643421" cy="883677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71599" y="2222868"/>
            <a:ext cx="7033822" cy="88228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05000" y="3181350"/>
            <a:ext cx="6500421" cy="9906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Telex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flowers_fr020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1981201" y="1657350"/>
            <a:ext cx="5943600" cy="10858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vi-VN" sz="4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</a:t>
            </a:r>
            <a:r>
              <a:rPr lang="vi-VN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 em chăm ngoan, học giỏi!</a:t>
            </a:r>
            <a:endParaRPr lang="en-US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3333FF"/>
                  </a:gs>
                  <a:gs pos="100000">
                    <a:srgbClr val="FF00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572083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7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"/>
          <p:cNvGrpSpPr>
            <a:grpSpLocks/>
          </p:cNvGrpSpPr>
          <p:nvPr/>
        </p:nvGrpSpPr>
        <p:grpSpPr bwMode="auto">
          <a:xfrm>
            <a:off x="5376873" y="3046944"/>
            <a:ext cx="1066800" cy="1162049"/>
            <a:chOff x="1536" y="2707"/>
            <a:chExt cx="672" cy="591"/>
          </a:xfrm>
        </p:grpSpPr>
        <p:pic>
          <p:nvPicPr>
            <p:cNvPr id="3077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07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3" name="Text Box 7"/>
            <p:cNvSpPr txBox="1">
              <a:spLocks noChangeArrowheads="1"/>
            </p:cNvSpPr>
            <p:nvPr/>
          </p:nvSpPr>
          <p:spPr bwMode="auto">
            <a:xfrm>
              <a:off x="1680" y="2877"/>
              <a:ext cx="48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00FF"/>
                  </a:solidFill>
                  <a:latin typeface=".VnTime" pitchFamily="34" charset="0"/>
                </a:rPr>
                <a:t>dd</a:t>
              </a:r>
              <a:endParaRPr lang="en-US" altLang="en-US" b="1" dirty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107778" y="3300545"/>
            <a:ext cx="1365476" cy="875110"/>
            <a:chOff x="288" y="3168"/>
            <a:chExt cx="672" cy="591"/>
          </a:xfrm>
        </p:grpSpPr>
        <p:pic>
          <p:nvPicPr>
            <p:cNvPr id="3077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68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1" name="Text Box 10"/>
            <p:cNvSpPr txBox="1">
              <a:spLocks noChangeArrowheads="1"/>
            </p:cNvSpPr>
            <p:nvPr/>
          </p:nvSpPr>
          <p:spPr bwMode="auto">
            <a:xfrm>
              <a:off x="480" y="3245"/>
              <a:ext cx="48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00FF"/>
                  </a:solidFill>
                  <a:latin typeface=".VnTime" pitchFamily="34" charset="0"/>
                </a:rPr>
                <a:t>uw</a:t>
              </a:r>
              <a:endParaRPr lang="en-US" altLang="en-US" b="1" dirty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4063465" y="1617236"/>
            <a:ext cx="1257301" cy="1044179"/>
            <a:chOff x="1584" y="960"/>
            <a:chExt cx="672" cy="591"/>
          </a:xfrm>
        </p:grpSpPr>
        <p:pic>
          <p:nvPicPr>
            <p:cNvPr id="3076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60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9" name="Text Box 13"/>
            <p:cNvSpPr txBox="1">
              <a:spLocks noChangeArrowheads="1"/>
            </p:cNvSpPr>
            <p:nvPr/>
          </p:nvSpPr>
          <p:spPr bwMode="auto">
            <a:xfrm>
              <a:off x="1771" y="1102"/>
              <a:ext cx="48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00FF"/>
                  </a:solidFill>
                  <a:latin typeface=".VnTime" pitchFamily="34" charset="0"/>
                </a:rPr>
                <a:t>ow</a:t>
              </a:r>
              <a:endParaRPr lang="en-US" altLang="en-US" b="1" dirty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30725" name="Group 14"/>
          <p:cNvGrpSpPr>
            <a:grpSpLocks/>
          </p:cNvGrpSpPr>
          <p:nvPr/>
        </p:nvGrpSpPr>
        <p:grpSpPr bwMode="auto">
          <a:xfrm>
            <a:off x="6553210" y="1617236"/>
            <a:ext cx="1295401" cy="1160825"/>
            <a:chOff x="576" y="2304"/>
            <a:chExt cx="689" cy="591"/>
          </a:xfrm>
        </p:grpSpPr>
        <p:pic>
          <p:nvPicPr>
            <p:cNvPr id="3076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04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7" name="Text Box 16"/>
            <p:cNvSpPr txBox="1">
              <a:spLocks noChangeArrowheads="1"/>
            </p:cNvSpPr>
            <p:nvPr/>
          </p:nvSpPr>
          <p:spPr bwMode="auto">
            <a:xfrm>
              <a:off x="785" y="2459"/>
              <a:ext cx="48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00FF"/>
                  </a:solidFill>
                  <a:latin typeface=".VnTime" pitchFamily="34" charset="0"/>
                </a:rPr>
                <a:t>oo</a:t>
              </a:r>
              <a:endParaRPr lang="en-US" altLang="en-US" b="1" dirty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30726" name="Group 17"/>
          <p:cNvGrpSpPr>
            <a:grpSpLocks/>
          </p:cNvGrpSpPr>
          <p:nvPr/>
        </p:nvGrpSpPr>
        <p:grpSpPr bwMode="auto">
          <a:xfrm>
            <a:off x="2484760" y="2710490"/>
            <a:ext cx="1351282" cy="987029"/>
            <a:chOff x="3216" y="2640"/>
            <a:chExt cx="672" cy="591"/>
          </a:xfrm>
        </p:grpSpPr>
        <p:pic>
          <p:nvPicPr>
            <p:cNvPr id="3076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640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5" name="Text Box 19"/>
            <p:cNvSpPr txBox="1">
              <a:spLocks noChangeArrowheads="1"/>
            </p:cNvSpPr>
            <p:nvPr/>
          </p:nvSpPr>
          <p:spPr bwMode="auto">
            <a:xfrm>
              <a:off x="3405" y="2722"/>
              <a:ext cx="48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0000FF"/>
                  </a:solidFill>
                  <a:cs typeface="Times New Roman" pitchFamily="18" charset="0"/>
                </a:rPr>
                <a:t>ee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0727" name="Group 20"/>
          <p:cNvGrpSpPr>
            <a:grpSpLocks/>
          </p:cNvGrpSpPr>
          <p:nvPr/>
        </p:nvGrpSpPr>
        <p:grpSpPr bwMode="auto">
          <a:xfrm>
            <a:off x="655973" y="1245517"/>
            <a:ext cx="1371598" cy="987028"/>
            <a:chOff x="3552" y="1056"/>
            <a:chExt cx="672" cy="591"/>
          </a:xfrm>
        </p:grpSpPr>
        <p:pic>
          <p:nvPicPr>
            <p:cNvPr id="30762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056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3" name="Text Box 22"/>
            <p:cNvSpPr txBox="1">
              <a:spLocks noChangeArrowheads="1"/>
            </p:cNvSpPr>
            <p:nvPr/>
          </p:nvSpPr>
          <p:spPr bwMode="auto">
            <a:xfrm>
              <a:off x="3741" y="1168"/>
              <a:ext cx="48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0000FF"/>
                  </a:solidFill>
                  <a:cs typeface="Times New Roman" pitchFamily="18" charset="0"/>
                </a:rPr>
                <a:t>aa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0728" name="Group 23"/>
          <p:cNvGrpSpPr>
            <a:grpSpLocks/>
          </p:cNvGrpSpPr>
          <p:nvPr/>
        </p:nvGrpSpPr>
        <p:grpSpPr bwMode="auto">
          <a:xfrm>
            <a:off x="2713360" y="1107316"/>
            <a:ext cx="1066800" cy="1041797"/>
            <a:chOff x="960" y="1536"/>
            <a:chExt cx="672" cy="591"/>
          </a:xfrm>
        </p:grpSpPr>
        <p:pic>
          <p:nvPicPr>
            <p:cNvPr id="30760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36"/>
              <a:ext cx="67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1" name="Text Box 25"/>
            <p:cNvSpPr txBox="1">
              <a:spLocks noChangeArrowheads="1"/>
            </p:cNvSpPr>
            <p:nvPr/>
          </p:nvSpPr>
          <p:spPr bwMode="auto">
            <a:xfrm>
              <a:off x="1104" y="1663"/>
              <a:ext cx="43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FF"/>
                  </a:solidFill>
                  <a:cs typeface="Times New Roman" pitchFamily="18" charset="0"/>
                </a:rPr>
                <a:t>aw</a:t>
              </a:r>
              <a:endParaRPr lang="en-US" altLang="en-US" sz="32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8157" name="Group 29"/>
          <p:cNvGrpSpPr>
            <a:grpSpLocks/>
          </p:cNvGrpSpPr>
          <p:nvPr/>
        </p:nvGrpSpPr>
        <p:grpSpPr bwMode="auto">
          <a:xfrm>
            <a:off x="7733024" y="671215"/>
            <a:ext cx="847724" cy="1270398"/>
            <a:chOff x="4752" y="816"/>
            <a:chExt cx="534" cy="1067"/>
          </a:xfrm>
        </p:grpSpPr>
        <p:pic>
          <p:nvPicPr>
            <p:cNvPr id="30757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056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4752" y="1392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cs typeface="Times New Roman" pitchFamily="18" charset="0"/>
                </a:rPr>
                <a:t>ă</a:t>
              </a:r>
            </a:p>
          </p:txBody>
        </p:sp>
        <p:sp>
          <p:nvSpPr>
            <p:cNvPr id="30759" name="Text Box 32"/>
            <p:cNvSpPr txBox="1">
              <a:spLocks noChangeArrowheads="1"/>
            </p:cNvSpPr>
            <p:nvPr/>
          </p:nvSpPr>
          <p:spPr bwMode="auto">
            <a:xfrm>
              <a:off x="4896" y="816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8190223" y="1922726"/>
            <a:ext cx="847724" cy="1213247"/>
            <a:chOff x="4800" y="1632"/>
            <a:chExt cx="534" cy="1019"/>
          </a:xfrm>
        </p:grpSpPr>
        <p:pic>
          <p:nvPicPr>
            <p:cNvPr id="30754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872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4800" y="2160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ea typeface="Tahoma" pitchFamily="34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30756" name="Text Box 36"/>
            <p:cNvSpPr txBox="1">
              <a:spLocks noChangeArrowheads="1"/>
            </p:cNvSpPr>
            <p:nvPr/>
          </p:nvSpPr>
          <p:spPr bwMode="auto">
            <a:xfrm>
              <a:off x="4944" y="1632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7952099" y="3466538"/>
            <a:ext cx="847724" cy="1213247"/>
            <a:chOff x="4800" y="2496"/>
            <a:chExt cx="534" cy="1019"/>
          </a:xfrm>
        </p:grpSpPr>
        <p:pic>
          <p:nvPicPr>
            <p:cNvPr id="30751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736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2" name="Text Box 39"/>
            <p:cNvSpPr txBox="1">
              <a:spLocks noChangeArrowheads="1"/>
            </p:cNvSpPr>
            <p:nvPr/>
          </p:nvSpPr>
          <p:spPr bwMode="auto">
            <a:xfrm>
              <a:off x="4800" y="3024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cs typeface="Times New Roman" pitchFamily="18" charset="0"/>
                </a:rPr>
                <a:t>ê</a:t>
              </a:r>
            </a:p>
          </p:txBody>
        </p:sp>
        <p:sp>
          <p:nvSpPr>
            <p:cNvPr id="30753" name="Text Box 40"/>
            <p:cNvSpPr txBox="1">
              <a:spLocks noChangeArrowheads="1"/>
            </p:cNvSpPr>
            <p:nvPr/>
          </p:nvSpPr>
          <p:spPr bwMode="auto">
            <a:xfrm>
              <a:off x="4944" y="2496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8169" name="Group 41"/>
          <p:cNvGrpSpPr>
            <a:grpSpLocks/>
          </p:cNvGrpSpPr>
          <p:nvPr/>
        </p:nvGrpSpPr>
        <p:grpSpPr bwMode="auto">
          <a:xfrm>
            <a:off x="1041735" y="4057660"/>
            <a:ext cx="847724" cy="1191817"/>
            <a:chOff x="4800" y="3408"/>
            <a:chExt cx="534" cy="1001"/>
          </a:xfrm>
        </p:grpSpPr>
        <p:pic>
          <p:nvPicPr>
            <p:cNvPr id="30748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630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Text Box 43"/>
            <p:cNvSpPr txBox="1">
              <a:spLocks noChangeArrowheads="1"/>
            </p:cNvSpPr>
            <p:nvPr/>
          </p:nvSpPr>
          <p:spPr bwMode="auto">
            <a:xfrm>
              <a:off x="4800" y="3918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cs typeface="Times New Roman" pitchFamily="18" charset="0"/>
                </a:rPr>
                <a:t>ô</a:t>
              </a:r>
            </a:p>
          </p:txBody>
        </p:sp>
        <p:sp>
          <p:nvSpPr>
            <p:cNvPr id="30750" name="Text Box 44"/>
            <p:cNvSpPr txBox="1">
              <a:spLocks noChangeArrowheads="1"/>
            </p:cNvSpPr>
            <p:nvPr/>
          </p:nvSpPr>
          <p:spPr bwMode="auto">
            <a:xfrm>
              <a:off x="4944" y="3408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8173" name="Group 45"/>
          <p:cNvGrpSpPr>
            <a:grpSpLocks/>
          </p:cNvGrpSpPr>
          <p:nvPr/>
        </p:nvGrpSpPr>
        <p:grpSpPr bwMode="auto">
          <a:xfrm>
            <a:off x="6629411" y="4040384"/>
            <a:ext cx="847724" cy="1134667"/>
            <a:chOff x="3792" y="3408"/>
            <a:chExt cx="534" cy="953"/>
          </a:xfrm>
        </p:grpSpPr>
        <p:pic>
          <p:nvPicPr>
            <p:cNvPr id="30745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30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6" name="Text Box 47"/>
            <p:cNvSpPr txBox="1">
              <a:spLocks noChangeArrowheads="1"/>
            </p:cNvSpPr>
            <p:nvPr/>
          </p:nvSpPr>
          <p:spPr bwMode="auto">
            <a:xfrm>
              <a:off x="3792" y="3870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cs typeface="Times New Roman" pitchFamily="18" charset="0"/>
                </a:rPr>
                <a:t>ơ</a:t>
              </a:r>
            </a:p>
          </p:txBody>
        </p:sp>
        <p:sp>
          <p:nvSpPr>
            <p:cNvPr id="30747" name="Text Box 48"/>
            <p:cNvSpPr txBox="1">
              <a:spLocks noChangeArrowheads="1"/>
            </p:cNvSpPr>
            <p:nvPr/>
          </p:nvSpPr>
          <p:spPr bwMode="auto">
            <a:xfrm>
              <a:off x="3936" y="3408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48177" name="Group 49"/>
          <p:cNvGrpSpPr>
            <a:grpSpLocks/>
          </p:cNvGrpSpPr>
          <p:nvPr/>
        </p:nvGrpSpPr>
        <p:grpSpPr bwMode="auto">
          <a:xfrm>
            <a:off x="4148146" y="3221999"/>
            <a:ext cx="847724" cy="1156096"/>
            <a:chOff x="2880" y="3408"/>
            <a:chExt cx="534" cy="971"/>
          </a:xfrm>
        </p:grpSpPr>
        <p:pic>
          <p:nvPicPr>
            <p:cNvPr id="30742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630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Text Box 51"/>
            <p:cNvSpPr txBox="1">
              <a:spLocks noChangeArrowheads="1"/>
            </p:cNvSpPr>
            <p:nvPr/>
          </p:nvSpPr>
          <p:spPr bwMode="auto">
            <a:xfrm>
              <a:off x="2880" y="3888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cs typeface="Times New Roman" pitchFamily="18" charset="0"/>
                </a:rPr>
                <a:t>ư</a:t>
              </a:r>
            </a:p>
          </p:txBody>
        </p:sp>
        <p:sp>
          <p:nvSpPr>
            <p:cNvPr id="30744" name="Text Box 52"/>
            <p:cNvSpPr txBox="1">
              <a:spLocks noChangeArrowheads="1"/>
            </p:cNvSpPr>
            <p:nvPr/>
          </p:nvSpPr>
          <p:spPr bwMode="auto">
            <a:xfrm>
              <a:off x="2976" y="3408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</a:rPr>
                <a:t>6</a:t>
              </a:r>
            </a:p>
          </p:txBody>
        </p:sp>
      </p:grpSp>
      <p:grpSp>
        <p:nvGrpSpPr>
          <p:cNvPr id="48181" name="Group 53"/>
          <p:cNvGrpSpPr>
            <a:grpSpLocks/>
          </p:cNvGrpSpPr>
          <p:nvPr/>
        </p:nvGrpSpPr>
        <p:grpSpPr bwMode="auto">
          <a:xfrm>
            <a:off x="2256160" y="3944674"/>
            <a:ext cx="923925" cy="1191817"/>
            <a:chOff x="1920" y="3408"/>
            <a:chExt cx="582" cy="1001"/>
          </a:xfrm>
        </p:grpSpPr>
        <p:pic>
          <p:nvPicPr>
            <p:cNvPr id="30739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630"/>
              <a:ext cx="53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55"/>
            <p:cNvSpPr txBox="1">
              <a:spLocks noChangeArrowheads="1"/>
            </p:cNvSpPr>
            <p:nvPr/>
          </p:nvSpPr>
          <p:spPr bwMode="auto">
            <a:xfrm>
              <a:off x="1920" y="3918"/>
              <a:ext cx="2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cs typeface="Times New Roman" pitchFamily="18" charset="0"/>
                </a:rPr>
                <a:t>đ</a:t>
              </a:r>
            </a:p>
          </p:txBody>
        </p:sp>
        <p:sp>
          <p:nvSpPr>
            <p:cNvPr id="30741" name="Text Box 56"/>
            <p:cNvSpPr txBox="1">
              <a:spLocks noChangeArrowheads="1"/>
            </p:cNvSpPr>
            <p:nvPr/>
          </p:nvSpPr>
          <p:spPr bwMode="auto">
            <a:xfrm>
              <a:off x="2112" y="3408"/>
              <a:ext cx="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</a:rPr>
                <a:t>7</a:t>
              </a:r>
            </a:p>
          </p:txBody>
        </p:sp>
      </p:grpSp>
      <p:pic>
        <p:nvPicPr>
          <p:cNvPr id="54" name="FUNK326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FUNKY_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1" y="1047750"/>
            <a:ext cx="304800" cy="228600"/>
          </a:xfrm>
          <a:ln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21827" y="209550"/>
            <a:ext cx="397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54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-0.23403 0.09228 -0.46771 0.18549 -0.56302 0.20987 C -0.65834 0.23395 -0.57032 0.15062 -0.57223 0.1438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1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9136E-6 L -0.5493 -0.040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2578E-6 L 0.66476 -0.324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16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3.81129E-6 L -0.24271 -0.40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126E-6 L -0.45468 -0.045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-2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26111 -0.130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1049 L -0.72969 0.004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2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1"/>
                  </p:tgtEl>
                </p:cond>
              </p:nextCondLst>
            </p:seq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504950"/>
            <a:ext cx="9144000" cy="605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504560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398" y="819150"/>
            <a:ext cx="6781801" cy="60593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3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 SOẠN THẢO VĂN BẢN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967" y="357420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dirty="0" err="1" smtClean="0">
                <a:ln w="3175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n w="3175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-19050"/>
            <a:ext cx="8001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năm,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vi-VN" alt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6" descr="White marble"/>
          <p:cNvSpPr txBox="1">
            <a:spLocks noChangeArrowheads="1"/>
          </p:cNvSpPr>
          <p:nvPr/>
        </p:nvSpPr>
        <p:spPr bwMode="gray">
          <a:xfrm>
            <a:off x="822225" y="2419350"/>
            <a:ext cx="3864073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MỤC </a:t>
            </a:r>
            <a:r>
              <a:rPr lang="en-US" sz="2800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TIÊU BÀI HỌC:</a:t>
            </a:r>
            <a:endParaRPr kumimoji="0" lang="en-US" sz="2800" b="1" i="0" u="sng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3059559"/>
            <a:ext cx="7543800" cy="1030553"/>
            <a:chOff x="116000" y="674847"/>
            <a:chExt cx="8840899" cy="749083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116000" y="674847"/>
              <a:ext cx="8840899" cy="7490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6000" y="759276"/>
              <a:ext cx="8840899" cy="5681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03" tIns="60960" rIns="60960" bIns="60960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n-US" sz="2400" b="1" spc="3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các kiến thức, kĩ năng đã học về soạn thảo văn bản.</a:t>
              </a:r>
              <a:endParaRPr lang="en-US" sz="2400" b="1" kern="1200" spc="3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558" y="1733555"/>
            <a:ext cx="8697847" cy="605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504560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200155"/>
            <a:ext cx="6781801" cy="60593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3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 SOẠN THẢO VĂN BẢN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19350"/>
            <a:ext cx="87630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ts val="600"/>
              </a:spcBef>
              <a:buAutoNum type="alphaLcPeriod"/>
              <a:defRPr/>
            </a:pP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</a:p>
          <a:p>
            <a:pPr marL="514350" indent="-514350">
              <a:spcBef>
                <a:spcPts val="600"/>
              </a:spcBef>
              <a:buAutoNum type="alphaLcPeriod"/>
              <a:defRPr/>
            </a:pP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90555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dirty="0" err="1" smtClean="0">
                <a:ln w="31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n w="31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169862"/>
            <a:ext cx="8001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năm,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vi-VN" alt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1907" y="1504950"/>
            <a:ext cx="7363894" cy="605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504560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399" y="796947"/>
            <a:ext cx="6781801" cy="60593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5" y="2120522"/>
            <a:ext cx="87598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ts val="600"/>
              </a:spcBef>
              <a:buAutoNum type="alphaLcPeriod"/>
              <a:defRPr/>
            </a:pP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729" y="212172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31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dirty="0" err="1" smtClean="0">
                <a:ln w="3175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n w="3175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-19050"/>
            <a:ext cx="8001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năm,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24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vi-VN" alt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14750"/>
            <a:ext cx="1088823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203835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-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Lấy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phím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cơ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sở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chuẩn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  <a:r>
              <a:rPr lang="en-US" altLang="en-US" sz="2400" dirty="0" err="1">
                <a:solidFill>
                  <a:srgbClr val="0000FF"/>
                </a:solidFill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gõ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ngón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rời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hàng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phím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sở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gõ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phím</a:t>
            </a:r>
            <a:r>
              <a:rPr lang="en-US" altLang="en-US" sz="2400" dirty="0">
                <a:solidFill>
                  <a:srgbClr val="0000FF"/>
                </a:solidFill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gõ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cần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đưa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ngón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trở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về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hàng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phím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này</a:t>
            </a:r>
            <a:r>
              <a:rPr lang="en-US" altLang="en-US" sz="2400" dirty="0" smtClean="0">
                <a:solidFill>
                  <a:srgbClr val="0000FF"/>
                </a:solidFill>
              </a:rPr>
              <a:t>.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35054"/>
            <a:ext cx="9144000" cy="605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98" y="507033"/>
            <a:ext cx="6781801" cy="60593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2375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ach-go-10-ngo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224" y="3238684"/>
            <a:ext cx="5867401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536294"/>
            <a:ext cx="9448800" cy="50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558" y="1352554"/>
            <a:ext cx="8697847" cy="605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918" y="762873"/>
            <a:ext cx="6781801" cy="60593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176362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" y="234315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- </a:t>
            </a:r>
            <a:r>
              <a:rPr lang="en-US" altLang="en-US" err="1" smtClean="0">
                <a:solidFill>
                  <a:srgbClr val="FF0000"/>
                </a:solidFill>
              </a:rPr>
              <a:t>Ngón</a:t>
            </a:r>
            <a:r>
              <a:rPr lang="en-US" altLang="en-US" smtClean="0">
                <a:solidFill>
                  <a:srgbClr val="FF0000"/>
                </a:solidFill>
              </a:rPr>
              <a:t> + phím</a:t>
            </a:r>
            <a:r>
              <a:rPr lang="en-US" altLang="en-US" smtClean="0">
                <a:solidFill>
                  <a:srgbClr val="002060"/>
                </a:solidFill>
              </a:rPr>
              <a:t>: </a:t>
            </a:r>
            <a:r>
              <a:rPr lang="en-US" altLang="en-US" dirty="0" err="1">
                <a:solidFill>
                  <a:srgbClr val="002060"/>
                </a:solidFill>
              </a:rPr>
              <a:t>Mỗi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ngón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tay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chỉ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gõ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phím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được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tô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màu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tương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ứng</a:t>
            </a:r>
            <a:r>
              <a:rPr lang="en-US" altLang="en-US" dirty="0" smtClean="0">
                <a:solidFill>
                  <a:srgbClr val="002060"/>
                </a:solidFill>
              </a:rPr>
              <a:t>.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rcRect t="8000" r="1091" b="16344"/>
          <a:stretch>
            <a:fillRect/>
          </a:stretch>
        </p:blipFill>
        <p:spPr bwMode="auto">
          <a:xfrm>
            <a:off x="2743200" y="3105149"/>
            <a:ext cx="5410201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962150"/>
            <a:ext cx="9448800" cy="50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" y="17305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6492" y="2190755"/>
            <a:ext cx="838200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6600"/>
                </a:solidFill>
                <a:cs typeface="Times New Roman" pitchFamily="18" charset="0"/>
              </a:rPr>
              <a:t>HĐ2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Điền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còn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cs typeface="Times New Roman" pitchFamily="18" charset="0"/>
              </a:rPr>
              <a:t>chỗ</a:t>
            </a:r>
            <a:r>
              <a:rPr lang="en-US" altLang="en-US" sz="2400" b="1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cs typeface="Times New Roman" pitchFamily="18" charset="0"/>
              </a:rPr>
              <a:t>trống</a:t>
            </a:r>
            <a:r>
              <a:rPr lang="en-US" altLang="en-US" sz="2400" b="1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.... </a:t>
            </a:r>
            <a:r>
              <a:rPr lang="en-US" altLang="en-US" sz="2400" b="1" dirty="0" err="1" smtClean="0">
                <a:solidFill>
                  <a:srgbClr val="00660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cs typeface="Times New Roman" pitchFamily="18" charset="0"/>
              </a:rPr>
              <a:t>đúng</a:t>
            </a:r>
            <a:endParaRPr lang="en-US" altLang="en-US" sz="2400" b="1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2" y="2810531"/>
            <a:ext cx="8382000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- </a:t>
            </a:r>
            <a:r>
              <a:rPr lang="en-US" altLang="en-US" dirty="0" err="1">
                <a:solidFill>
                  <a:srgbClr val="0000FF"/>
                </a:solidFill>
              </a:rPr>
              <a:t>Có</a:t>
            </a:r>
            <a:r>
              <a:rPr lang="en-US" altLang="en-US" dirty="0">
                <a:solidFill>
                  <a:srgbClr val="0000FF"/>
                </a:solidFill>
              </a:rPr>
              <a:t> 2 </a:t>
            </a:r>
            <a:r>
              <a:rPr lang="en-US" altLang="en-US" dirty="0" err="1">
                <a:solidFill>
                  <a:srgbClr val="0000FF"/>
                </a:solidFill>
              </a:rPr>
              <a:t>kiểu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gõ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chữ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cái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bằng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tiếng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Việt</a:t>
            </a:r>
            <a:r>
              <a:rPr lang="en-US" altLang="en-US" dirty="0">
                <a:solidFill>
                  <a:srgbClr val="0000FF"/>
                </a:solidFill>
              </a:rPr>
              <a:t>: </a:t>
            </a:r>
            <a:r>
              <a:rPr lang="en-US" altLang="en-US" dirty="0" smtClean="0">
                <a:solidFill>
                  <a:srgbClr val="0000FF"/>
                </a:solidFill>
              </a:rPr>
              <a:t>………</a:t>
            </a:r>
            <a:r>
              <a:rPr lang="en-US" altLang="en-US" dirty="0" err="1" smtClean="0">
                <a:solidFill>
                  <a:srgbClr val="0000FF"/>
                </a:solidFill>
              </a:rPr>
              <a:t>và</a:t>
            </a:r>
            <a:r>
              <a:rPr lang="en-US" altLang="en-US" dirty="0" smtClean="0">
                <a:solidFill>
                  <a:srgbClr val="0000FF"/>
                </a:solidFill>
              </a:rPr>
              <a:t>……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558" y="1352554"/>
            <a:ext cx="8697847" cy="605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7527" y="779528"/>
            <a:ext cx="6781801" cy="60593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CHỦ ĐỀ 3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:  SOẠN THẢO VĂN BẢN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55580"/>
            <a:ext cx="845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20CD-A74E-4381-85C4-0DBB2BDF1E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7399" y="2800350"/>
            <a:ext cx="1143001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Telex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15200" y="2810531"/>
            <a:ext cx="1143001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mtClean="0">
                <a:solidFill>
                  <a:srgbClr val="FF0000"/>
                </a:solidFill>
              </a:rPr>
              <a:t>VNI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5&quot;&gt;&lt;/object&gt;&lt;object type=&quot;2&quot; unique_id=&quot;10096&quot;&gt;&lt;object type=&quot;3&quot; unique_id=&quot;10097&quot;&gt;&lt;property id=&quot;20148&quot; value=&quot;5&quot;/&gt;&lt;property id=&quot;20300&quot; value=&quot;Slide 1&quot;/&gt;&lt;property id=&quot;20307&quot; value=&quot;276&quot;/&gt;&lt;/object&gt;&lt;object type=&quot;3&quot; unique_id=&quot;10098&quot;&gt;&lt;property id=&quot;20148&quot; value=&quot;5&quot;/&gt;&lt;property id=&quot;20300&quot; value=&quot;Slide 2&quot;/&gt;&lt;property id=&quot;20307&quot; value=&quot;270&quot;/&gt;&lt;/object&gt;&lt;object type=&quot;3&quot; unique_id=&quot;10099&quot;&gt;&lt;property id=&quot;20148&quot; value=&quot;5&quot;/&gt;&lt;property id=&quot;20300&quot; value=&quot;Slide 3&quot;/&gt;&lt;property id=&quot;20307&quot; value=&quot;285&quot;/&gt;&lt;/object&gt;&lt;object type=&quot;3&quot; unique_id=&quot;10100&quot;&gt;&lt;property id=&quot;20148&quot; value=&quot;5&quot;/&gt;&lt;property id=&quot;20300&quot; value=&quot;Slide 4&quot;/&gt;&lt;property id=&quot;20307&quot; value=&quot;289&quot;/&gt;&lt;/object&gt;&lt;object type=&quot;3&quot; unique_id=&quot;10101&quot;&gt;&lt;property id=&quot;20148&quot; value=&quot;5&quot;/&gt;&lt;property id=&quot;20300&quot; value=&quot;Slide 5&quot;/&gt;&lt;property id=&quot;20307&quot; value=&quot;275&quot;/&gt;&lt;/object&gt;&lt;object type=&quot;3&quot; unique_id=&quot;10102&quot;&gt;&lt;property id=&quot;20148&quot; value=&quot;5&quot;/&gt;&lt;property id=&quot;20300&quot; value=&quot;Slide 6&quot;/&gt;&lt;property id=&quot;20307&quot; value=&quot;278&quot;/&gt;&lt;/object&gt;&lt;object type=&quot;3&quot; unique_id=&quot;10103&quot;&gt;&lt;property id=&quot;20148&quot; value=&quot;5&quot;/&gt;&lt;property id=&quot;20300&quot; value=&quot;Slide 7&quot;/&gt;&lt;property id=&quot;20307&quot; value=&quot;271&quot;/&gt;&lt;/object&gt;&lt;object type=&quot;3&quot; unique_id=&quot;10104&quot;&gt;&lt;property id=&quot;20148&quot; value=&quot;5&quot;/&gt;&lt;property id=&quot;20300&quot; value=&quot;Slide 8&quot;/&gt;&lt;property id=&quot;20307&quot; value=&quot;281&quot;/&gt;&lt;/object&gt;&lt;object type=&quot;3&quot; unique_id=&quot;10105&quot;&gt;&lt;property id=&quot;20148&quot; value=&quot;5&quot;/&gt;&lt;property id=&quot;20300&quot; value=&quot;Slide 9&quot;/&gt;&lt;property id=&quot;20307&quot; value=&quot;286&quot;/&gt;&lt;/object&gt;&lt;object type=&quot;3&quot; unique_id=&quot;10106&quot;&gt;&lt;property id=&quot;20148&quot; value=&quot;5&quot;/&gt;&lt;property id=&quot;20300&quot; value=&quot;Slide 10&quot;/&gt;&lt;property id=&quot;20307&quot; value=&quot;279&quot;/&gt;&lt;/object&gt;&lt;object type=&quot;3&quot; unique_id=&quot;10107&quot;&gt;&lt;property id=&quot;20148&quot; value=&quot;5&quot;/&gt;&lt;property id=&quot;20300&quot; value=&quot;Slide 11&quot;/&gt;&lt;property id=&quot;20307&quot; value=&quot;280&quot;/&gt;&lt;/object&gt;&lt;object type=&quot;3&quot; unique_id=&quot;10108&quot;&gt;&lt;property id=&quot;20148&quot; value=&quot;5&quot;/&gt;&lt;property id=&quot;20300&quot; value=&quot;Slide 12&quot;/&gt;&lt;property id=&quot;20307&quot; value=&quot;290&quot;/&gt;&lt;/object&gt;&lt;object type=&quot;3&quot; unique_id=&quot;10109&quot;&gt;&lt;property id=&quot;20148&quot; value=&quot;5&quot;/&gt;&lt;property id=&quot;20300&quot; value=&quot;Slide 13&quot;/&gt;&lt;property id=&quot;20307&quot; value=&quot;272&quot;/&gt;&lt;/object&gt;&lt;object type=&quot;3&quot; unique_id=&quot;10110&quot;&gt;&lt;property id=&quot;20148&quot; value=&quot;5&quot;/&gt;&lt;property id=&quot;20300&quot; value=&quot;Slide 14&quot;/&gt;&lt;property id=&quot;20307&quot; value=&quot;274&quot;/&gt;&lt;/object&gt;&lt;object type=&quot;3&quot; unique_id=&quot;10111&quot;&gt;&lt;property id=&quot;20148&quot; value=&quot;5&quot;/&gt;&lt;property id=&quot;20300&quot; value=&quot;Slide 15&quot;/&gt;&lt;property id=&quot;20307&quot; value=&quot;284&quot;/&gt;&lt;/object&gt;&lt;object type=&quot;3&quot; unique_id=&quot;10112&quot;&gt;&lt;property id=&quot;20148&quot; value=&quot;5&quot;/&gt;&lt;property id=&quot;20300&quot; value=&quot;Slide 16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900</Words>
  <Application>Microsoft Office PowerPoint</Application>
  <PresentationFormat>On-screen Show (16:9)</PresentationFormat>
  <Paragraphs>205</Paragraphs>
  <Slides>18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TS Computer</cp:lastModifiedBy>
  <cp:revision>251</cp:revision>
  <dcterms:created xsi:type="dcterms:W3CDTF">2017-11-24T08:58:52Z</dcterms:created>
  <dcterms:modified xsi:type="dcterms:W3CDTF">2021-12-19T12:55:08Z</dcterms:modified>
</cp:coreProperties>
</file>