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79" r:id="rId3"/>
    <p:sldId id="259" r:id="rId4"/>
    <p:sldId id="260" r:id="rId5"/>
    <p:sldId id="261" r:id="rId6"/>
    <p:sldId id="280" r:id="rId7"/>
    <p:sldId id="281" r:id="rId8"/>
    <p:sldId id="263" r:id="rId9"/>
    <p:sldId id="264" r:id="rId10"/>
    <p:sldId id="282" r:id="rId11"/>
    <p:sldId id="265" r:id="rId12"/>
    <p:sldId id="266" r:id="rId13"/>
    <p:sldId id="267" r:id="rId14"/>
    <p:sldId id="269" r:id="rId15"/>
    <p:sldId id="268" r:id="rId16"/>
    <p:sldId id="271" r:id="rId17"/>
    <p:sldId id="273" r:id="rId18"/>
    <p:sldId id="274" r:id="rId19"/>
    <p:sldId id="283" r:id="rId20"/>
    <p:sldId id="284" r:id="rId21"/>
    <p:sldId id="285" r:id="rId22"/>
    <p:sldId id="287" r:id="rId23"/>
    <p:sldId id="288" r:id="rId24"/>
    <p:sldId id="278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F17F"/>
    <a:srgbClr val="D6FF61"/>
    <a:srgbClr val="FF0000"/>
    <a:srgbClr val="990000"/>
    <a:srgbClr val="DFFF9F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AED7203-8F84-4FFC-81E4-5A598ADDF2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6837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1D3EDF-949D-41CD-883D-37F4F8A4D2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5ABE4D-302A-41A7-A65A-05BEBF4C34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A365A0-2562-4D5D-8B0A-472199262C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EA2421-B712-4AAC-A6A1-34911E3A00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C22A15-B9EA-4B4F-91A3-A268849365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F8537C-47BE-4FDC-80B5-2A59C1B5AB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FE8452-864D-4901-A371-513E654665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E93A5-E126-4730-B6C3-DEF073D1BF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C06F49-DFDB-4132-AF50-DF2E836316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339861-FE77-4D9C-9BAC-A10A328EF7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4945B0-1A46-4B93-BC12-154A544606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FF66"/>
            </a:gs>
            <a:gs pos="50000">
              <a:srgbClr val="DFFF9F"/>
            </a:gs>
            <a:gs pos="100000">
              <a:srgbClr val="99FF6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7803EC7-32B9-499E-8627-45C3FFC406E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4.xml"/><Relationship Id="rId1" Type="http://schemas.openxmlformats.org/officeDocument/2006/relationships/audio" Target="file:///G:\Lop%204%20Tuan%206%20Tap%20doc%20nhac%20mot%20so%20nhac%20cu%20dan%20toc(BC)\Goi%20nho%20que%20huong%20-%20Dang%20cap%20nhat%20%5bNCT%206495571867%5d.mp3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7.wmf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Oanh%20-%20nh&#7841;c\Giao%20an\Giao%20An%20Dien%20Tu\G.A%20Tiet%206%20-%20lop4\&#272;&#7885;c%20t&#7845;u%20T&#7923;%20B&#224;.wma" TargetMode="External"/><Relationship Id="rId5" Type="http://schemas.openxmlformats.org/officeDocument/2006/relationships/image" Target="../media/image17.wmf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gif"/><Relationship Id="rId3" Type="http://schemas.openxmlformats.org/officeDocument/2006/relationships/image" Target="../media/image40.jpeg"/><Relationship Id="rId7" Type="http://schemas.openxmlformats.org/officeDocument/2006/relationships/image" Target="../media/image41.gif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G:\Lop%204%20Tuan%206%20Tap%20doc%20nhac%20mot%20so%20nhac%20cu%20dan%20toc(BC)\Pretty%20Boy%20-%20M2M.mp3" TargetMode="External"/><Relationship Id="rId6" Type="http://schemas.openxmlformats.org/officeDocument/2006/relationships/image" Target="../media/image4.gif"/><Relationship Id="rId11" Type="http://schemas.openxmlformats.org/officeDocument/2006/relationships/image" Target="../media/image45.gif"/><Relationship Id="rId5" Type="http://schemas.openxmlformats.org/officeDocument/2006/relationships/image" Target="../media/image3.gif"/><Relationship Id="rId10" Type="http://schemas.openxmlformats.org/officeDocument/2006/relationships/image" Target="../media/image44.gif"/><Relationship Id="rId4" Type="http://schemas.openxmlformats.org/officeDocument/2006/relationships/image" Target="../media/image2.png"/><Relationship Id="rId9" Type="http://schemas.openxmlformats.org/officeDocument/2006/relationships/image" Target="../media/image43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gif"/><Relationship Id="rId7" Type="http://schemas.openxmlformats.org/officeDocument/2006/relationships/image" Target="../media/image13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pn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7" Type="http://schemas.openxmlformats.org/officeDocument/2006/relationships/image" Target="../media/image20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wmf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7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usical note brooch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52400" y="0"/>
            <a:ext cx="685800" cy="4876800"/>
          </a:xfrm>
          <a:noFill/>
          <a:ln/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685800" y="533400"/>
            <a:ext cx="5867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2" tIns="45706" rIns="91412" bIns="45706"/>
          <a:lstStyle/>
          <a:p>
            <a:pPr marL="342900" indent="-342900" algn="ctr">
              <a:spcBef>
                <a:spcPct val="20000"/>
              </a:spcBef>
            </a:pPr>
            <a:r>
              <a:rPr lang="en-US" sz="3200">
                <a:latin typeface="VNI-Bodon-Poster" pitchFamily="2" charset="0"/>
              </a:rPr>
              <a:t> 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609600" y="5638800"/>
            <a:ext cx="4495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2" tIns="45706" rIns="91412" bIns="45706"/>
          <a:lstStyle/>
          <a:p>
            <a:pPr>
              <a:spcBef>
                <a:spcPct val="20000"/>
              </a:spcBef>
            </a:pPr>
            <a:r>
              <a:rPr lang="en-US" sz="3200">
                <a:latin typeface="VNI-Ariston" pitchFamily="2" charset="0"/>
              </a:rPr>
              <a:t> </a:t>
            </a:r>
            <a:endParaRPr lang="en-US" sz="4000">
              <a:solidFill>
                <a:srgbClr val="0033CC"/>
              </a:solidFill>
              <a:latin typeface="VNI-Ariston" pitchFamily="2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676400" y="3276600"/>
            <a:ext cx="1600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2" tIns="45706" rIns="91412" bIns="45706"/>
          <a:lstStyle/>
          <a:p>
            <a:pPr>
              <a:spcBef>
                <a:spcPct val="20000"/>
              </a:spcBef>
            </a:pPr>
            <a:r>
              <a:rPr lang="en-US" sz="3200">
                <a:solidFill>
                  <a:srgbClr val="CC0066"/>
                </a:solidFill>
                <a:latin typeface="VNI-Ariston" pitchFamily="2" charset="0"/>
              </a:rPr>
              <a:t> </a:t>
            </a:r>
            <a:endParaRPr lang="en-US" sz="4000">
              <a:solidFill>
                <a:srgbClr val="CC0066"/>
              </a:solidFill>
              <a:latin typeface="VNI-Ariston" pitchFamily="2" charset="0"/>
            </a:endParaRP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1219200" y="61722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12" tIns="45706" rIns="91412" bIns="45706">
            <a:spAutoFit/>
          </a:bodyPr>
          <a:lstStyle/>
          <a:p>
            <a:endParaRPr lang="en-US">
              <a:solidFill>
                <a:srgbClr val="0000FF"/>
              </a:solidFill>
              <a:latin typeface="VNI-Times" pitchFamily="2" charset="0"/>
            </a:endParaRPr>
          </a:p>
        </p:txBody>
      </p:sp>
      <p:sp>
        <p:nvSpPr>
          <p:cNvPr id="3083" name="Oval 11"/>
          <p:cNvSpPr>
            <a:spLocks noChangeArrowheads="1"/>
          </p:cNvSpPr>
          <p:nvPr/>
        </p:nvSpPr>
        <p:spPr bwMode="auto">
          <a:xfrm>
            <a:off x="1987550" y="2895600"/>
            <a:ext cx="5334000" cy="1371600"/>
          </a:xfrm>
          <a:prstGeom prst="ellipse">
            <a:avLst/>
          </a:prstGeom>
          <a:solidFill>
            <a:srgbClr val="FFFFCC"/>
          </a:solidFill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lIns="91412" tIns="45706" rIns="91412" bIns="45706" anchor="ctr"/>
          <a:lstStyle/>
          <a:p>
            <a:r>
              <a:rPr lang="en-US" sz="2400" dirty="0" err="1">
                <a:solidFill>
                  <a:srgbClr val="990000"/>
                </a:solidFill>
                <a:latin typeface=".VnAristote" pitchFamily="34" charset="0"/>
              </a:rPr>
              <a:t>Gi¸o</a:t>
            </a:r>
            <a:r>
              <a:rPr lang="en-US" sz="2400" dirty="0">
                <a:solidFill>
                  <a:srgbClr val="990000"/>
                </a:solidFill>
                <a:latin typeface=".VnAristote" pitchFamily="34" charset="0"/>
              </a:rPr>
              <a:t> </a:t>
            </a:r>
            <a:r>
              <a:rPr lang="en-US" sz="2400" dirty="0" err="1">
                <a:solidFill>
                  <a:srgbClr val="990000"/>
                </a:solidFill>
                <a:latin typeface=".VnAristote" pitchFamily="34" charset="0"/>
              </a:rPr>
              <a:t>viªn</a:t>
            </a:r>
            <a:r>
              <a:rPr lang="en-US" sz="2400" dirty="0" smtClean="0">
                <a:solidFill>
                  <a:srgbClr val="990000"/>
                </a:solidFill>
                <a:latin typeface=".VnAristote" pitchFamily="34" charset="0"/>
              </a:rPr>
              <a:t>:</a:t>
            </a:r>
            <a:endParaRPr lang="en-US" sz="2200" dirty="0">
              <a:solidFill>
                <a:srgbClr val="990000"/>
              </a:solidFill>
              <a:latin typeface=".VnAristote" pitchFamily="34" charset="0"/>
            </a:endParaRPr>
          </a:p>
        </p:txBody>
      </p:sp>
      <p:pic>
        <p:nvPicPr>
          <p:cNvPr id="3086" name="Picture 14" descr="Notes-02-june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1400" y="0"/>
            <a:ext cx="762000" cy="838200"/>
          </a:xfrm>
          <a:prstGeom prst="rect">
            <a:avLst/>
          </a:prstGeom>
          <a:noFill/>
        </p:spPr>
      </p:pic>
      <p:pic>
        <p:nvPicPr>
          <p:cNvPr id="3087" name="Picture 15" descr="Notes-02-june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0"/>
            <a:ext cx="609600" cy="762000"/>
          </a:xfrm>
          <a:prstGeom prst="rect">
            <a:avLst/>
          </a:prstGeom>
          <a:noFill/>
        </p:spPr>
      </p:pic>
      <p:pic>
        <p:nvPicPr>
          <p:cNvPr id="3088" name="Picture 16" descr="Notes-02-june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0" y="304800"/>
            <a:ext cx="533400" cy="685800"/>
          </a:xfrm>
          <a:prstGeom prst="rect">
            <a:avLst/>
          </a:prstGeom>
          <a:noFill/>
        </p:spPr>
      </p:pic>
      <p:pic>
        <p:nvPicPr>
          <p:cNvPr id="3089" name="Picture 17" descr="Notes-02-june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0"/>
            <a:ext cx="533400" cy="685800"/>
          </a:xfrm>
          <a:prstGeom prst="rect">
            <a:avLst/>
          </a:prstGeom>
          <a:noFill/>
        </p:spPr>
      </p:pic>
      <p:pic>
        <p:nvPicPr>
          <p:cNvPr id="3090" name="Picture 18" descr="Notes-02-june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0"/>
            <a:ext cx="533400" cy="609600"/>
          </a:xfrm>
          <a:prstGeom prst="rect">
            <a:avLst/>
          </a:prstGeom>
          <a:noFill/>
        </p:spPr>
      </p:pic>
      <p:pic>
        <p:nvPicPr>
          <p:cNvPr id="3091" name="Picture 19" descr="Notes-02-june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152400"/>
            <a:ext cx="381000" cy="533400"/>
          </a:xfrm>
          <a:prstGeom prst="rect">
            <a:avLst/>
          </a:prstGeom>
          <a:noFill/>
        </p:spPr>
      </p:pic>
      <p:pic>
        <p:nvPicPr>
          <p:cNvPr id="3102" name="Picture 30" descr="c2 (5)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9200" y="5486400"/>
            <a:ext cx="952500" cy="1143000"/>
          </a:xfrm>
          <a:prstGeom prst="rect">
            <a:avLst/>
          </a:prstGeom>
          <a:noFill/>
        </p:spPr>
      </p:pic>
      <p:pic>
        <p:nvPicPr>
          <p:cNvPr id="3103" name="Picture 31" descr="c2 (5)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8400" y="5410200"/>
            <a:ext cx="952500" cy="1143000"/>
          </a:xfrm>
          <a:prstGeom prst="rect">
            <a:avLst/>
          </a:prstGeom>
          <a:noFill/>
        </p:spPr>
      </p:pic>
      <p:pic>
        <p:nvPicPr>
          <p:cNvPr id="3104" name="Picture 32" descr="c2 (5)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3800" y="5486400"/>
            <a:ext cx="952500" cy="1143000"/>
          </a:xfrm>
          <a:prstGeom prst="rect">
            <a:avLst/>
          </a:prstGeom>
          <a:noFill/>
        </p:spPr>
      </p:pic>
      <p:pic>
        <p:nvPicPr>
          <p:cNvPr id="3105" name="Picture 33" descr="c2 (5)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5486400"/>
            <a:ext cx="952500" cy="1143000"/>
          </a:xfrm>
          <a:prstGeom prst="rect">
            <a:avLst/>
          </a:prstGeom>
          <a:noFill/>
        </p:spPr>
      </p:pic>
      <p:pic>
        <p:nvPicPr>
          <p:cNvPr id="3106" name="Picture 34" descr="c2 (5)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5486400"/>
            <a:ext cx="952500" cy="1143000"/>
          </a:xfrm>
          <a:prstGeom prst="rect">
            <a:avLst/>
          </a:prstGeom>
          <a:noFill/>
        </p:spPr>
      </p:pic>
      <p:pic>
        <p:nvPicPr>
          <p:cNvPr id="3107" name="Picture 35" descr="c2 (1)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53699">
            <a:off x="1162050" y="2057400"/>
            <a:ext cx="1276350" cy="942975"/>
          </a:xfrm>
          <a:prstGeom prst="rect">
            <a:avLst/>
          </a:prstGeom>
          <a:noFill/>
        </p:spPr>
      </p:pic>
      <p:pic>
        <p:nvPicPr>
          <p:cNvPr id="3108" name="Picture 36" descr="c2 (1)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9446301" flipH="1">
            <a:off x="6934200" y="2209800"/>
            <a:ext cx="1276350" cy="942975"/>
          </a:xfrm>
          <a:prstGeom prst="rect">
            <a:avLst/>
          </a:prstGeom>
          <a:noFill/>
        </p:spPr>
      </p:pic>
      <p:sp>
        <p:nvSpPr>
          <p:cNvPr id="3109" name="Text Box 37"/>
          <p:cNvSpPr txBox="1">
            <a:spLocks noChangeArrowheads="1"/>
          </p:cNvSpPr>
          <p:nvPr/>
        </p:nvSpPr>
        <p:spPr bwMode="auto">
          <a:xfrm>
            <a:off x="1128712" y="990600"/>
            <a:ext cx="764857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D6FF61"/>
                </a:solidFill>
                <a:latin typeface=".VnVogueH" pitchFamily="34" charset="0"/>
              </a:rPr>
              <a:t>nhiÖt</a:t>
            </a:r>
            <a:r>
              <a:rPr lang="en-US" sz="3200" dirty="0">
                <a:solidFill>
                  <a:srgbClr val="D6FF61"/>
                </a:solidFill>
                <a:latin typeface=".VnVogueH" pitchFamily="34" charset="0"/>
              </a:rPr>
              <a:t> </a:t>
            </a:r>
            <a:r>
              <a:rPr lang="en-US" sz="3200" dirty="0" err="1" smtClean="0">
                <a:solidFill>
                  <a:srgbClr val="D6FF61"/>
                </a:solidFill>
                <a:latin typeface=".VnVogueH" pitchFamily="34" charset="0"/>
              </a:rPr>
              <a:t>liÖt</a:t>
            </a:r>
            <a:r>
              <a:rPr lang="en-US" sz="3200" dirty="0" smtClean="0">
                <a:solidFill>
                  <a:srgbClr val="D6FF61"/>
                </a:solidFill>
                <a:latin typeface=".VnVogueH" pitchFamily="34" charset="0"/>
              </a:rPr>
              <a:t> </a:t>
            </a:r>
            <a:r>
              <a:rPr lang="en-US" sz="3200" dirty="0" err="1" smtClean="0">
                <a:solidFill>
                  <a:srgbClr val="D6FF61"/>
                </a:solidFill>
                <a:latin typeface=".VnVogueH" pitchFamily="34" charset="0"/>
              </a:rPr>
              <a:t>Chµo</a:t>
            </a:r>
            <a:r>
              <a:rPr lang="en-US" sz="3200" dirty="0" smtClean="0">
                <a:solidFill>
                  <a:srgbClr val="D6FF61"/>
                </a:solidFill>
                <a:latin typeface=".VnVogueH" pitchFamily="34" charset="0"/>
              </a:rPr>
              <a:t> </a:t>
            </a:r>
            <a:r>
              <a:rPr lang="en-US" sz="3200" dirty="0" err="1">
                <a:solidFill>
                  <a:srgbClr val="D6FF61"/>
                </a:solidFill>
                <a:latin typeface=".VnVogueH" pitchFamily="34" charset="0"/>
              </a:rPr>
              <a:t>mõng</a:t>
            </a:r>
            <a:r>
              <a:rPr lang="en-US" sz="3200" dirty="0">
                <a:solidFill>
                  <a:srgbClr val="D6FF61"/>
                </a:solidFill>
                <a:latin typeface=".VnVogueH" pitchFamily="34" charset="0"/>
              </a:rPr>
              <a:t> </a:t>
            </a:r>
            <a:r>
              <a:rPr lang="en-US" sz="3200" dirty="0" err="1">
                <a:solidFill>
                  <a:srgbClr val="D6FF61"/>
                </a:solidFill>
                <a:latin typeface=".VnVogueH" pitchFamily="34" charset="0"/>
              </a:rPr>
              <a:t>c¸c</a:t>
            </a:r>
            <a:r>
              <a:rPr lang="en-US" sz="3200" dirty="0">
                <a:solidFill>
                  <a:srgbClr val="D6FF61"/>
                </a:solidFill>
                <a:latin typeface=".VnVogueH" pitchFamily="34" charset="0"/>
              </a:rPr>
              <a:t> </a:t>
            </a:r>
            <a:r>
              <a:rPr lang="en-US" sz="3200" dirty="0" err="1">
                <a:solidFill>
                  <a:srgbClr val="D6FF61"/>
                </a:solidFill>
                <a:latin typeface=".VnVogueH" pitchFamily="34" charset="0"/>
              </a:rPr>
              <a:t>thÇy</a:t>
            </a:r>
            <a:r>
              <a:rPr lang="en-US" sz="3200" dirty="0">
                <a:solidFill>
                  <a:srgbClr val="D6FF61"/>
                </a:solidFill>
                <a:latin typeface=".VnVogueH" pitchFamily="34" charset="0"/>
              </a:rPr>
              <a:t> c« </a:t>
            </a:r>
            <a:r>
              <a:rPr lang="en-US" sz="3200" dirty="0" err="1">
                <a:solidFill>
                  <a:srgbClr val="D6FF61"/>
                </a:solidFill>
                <a:latin typeface=".VnVogueH" pitchFamily="34" charset="0"/>
              </a:rPr>
              <a:t>gi¸o</a:t>
            </a:r>
            <a:r>
              <a:rPr lang="en-US" sz="3200" dirty="0">
                <a:solidFill>
                  <a:srgbClr val="D6FF61"/>
                </a:solidFill>
                <a:latin typeface=".VnVogueH" pitchFamily="34" charset="0"/>
              </a:rPr>
              <a:t> </a:t>
            </a:r>
          </a:p>
          <a:p>
            <a:pPr algn="ctr"/>
            <a:r>
              <a:rPr lang="en-US" sz="3200" dirty="0" err="1">
                <a:solidFill>
                  <a:srgbClr val="D6FF61"/>
                </a:solidFill>
                <a:latin typeface=".VnVogueH" pitchFamily="34" charset="0"/>
              </a:rPr>
              <a:t>vÒ</a:t>
            </a:r>
            <a:r>
              <a:rPr lang="en-US" sz="3200" dirty="0">
                <a:solidFill>
                  <a:srgbClr val="D6FF61"/>
                </a:solidFill>
                <a:latin typeface=".VnVogueH" pitchFamily="34" charset="0"/>
              </a:rPr>
              <a:t> </a:t>
            </a:r>
            <a:r>
              <a:rPr lang="en-US" sz="3200" dirty="0" err="1">
                <a:solidFill>
                  <a:srgbClr val="D6FF61"/>
                </a:solidFill>
                <a:latin typeface=".VnVogueH" pitchFamily="34" charset="0"/>
              </a:rPr>
              <a:t>dù</a:t>
            </a:r>
            <a:r>
              <a:rPr lang="en-US" sz="3200" dirty="0">
                <a:solidFill>
                  <a:srgbClr val="D6FF61"/>
                </a:solidFill>
                <a:latin typeface=".VnVogueH" pitchFamily="34" charset="0"/>
              </a:rPr>
              <a:t> </a:t>
            </a:r>
            <a:r>
              <a:rPr lang="en-US" sz="3200" dirty="0" err="1">
                <a:solidFill>
                  <a:srgbClr val="D6FF61"/>
                </a:solidFill>
                <a:latin typeface=".VnVogueH" pitchFamily="34" charset="0"/>
              </a:rPr>
              <a:t>giê</a:t>
            </a:r>
            <a:r>
              <a:rPr lang="en-US" sz="3200" dirty="0">
                <a:solidFill>
                  <a:srgbClr val="D6FF61"/>
                </a:solidFill>
                <a:latin typeface=".VnVogueH" pitchFamily="34" charset="0"/>
              </a:rPr>
              <a:t> </a:t>
            </a:r>
            <a:r>
              <a:rPr lang="en-US" sz="3200" dirty="0" err="1">
                <a:solidFill>
                  <a:srgbClr val="D6FF61"/>
                </a:solidFill>
                <a:latin typeface=".VnVogueH" pitchFamily="34" charset="0"/>
              </a:rPr>
              <a:t>m«n</a:t>
            </a:r>
            <a:r>
              <a:rPr lang="en-US" sz="3200" dirty="0">
                <a:solidFill>
                  <a:srgbClr val="D6FF61"/>
                </a:solidFill>
                <a:latin typeface=".VnVogueH" pitchFamily="34" charset="0"/>
              </a:rPr>
              <a:t> ©m </a:t>
            </a:r>
            <a:r>
              <a:rPr lang="en-US" sz="3200" dirty="0" err="1">
                <a:solidFill>
                  <a:srgbClr val="D6FF61"/>
                </a:solidFill>
                <a:latin typeface=".VnVogueH" pitchFamily="34" charset="0"/>
              </a:rPr>
              <a:t>nh¹c</a:t>
            </a:r>
            <a:r>
              <a:rPr lang="en-US" sz="3200" dirty="0">
                <a:solidFill>
                  <a:srgbClr val="D6FF61"/>
                </a:solidFill>
                <a:latin typeface=".VnVogueH" pitchFamily="34" charset="0"/>
              </a:rPr>
              <a:t> </a:t>
            </a:r>
            <a:r>
              <a:rPr lang="en-US" sz="3200" dirty="0" err="1">
                <a:solidFill>
                  <a:srgbClr val="D6FF61"/>
                </a:solidFill>
                <a:latin typeface=".VnVogueH" pitchFamily="34" charset="0"/>
              </a:rPr>
              <a:t>líp</a:t>
            </a:r>
            <a:r>
              <a:rPr lang="en-US" sz="3200" dirty="0">
                <a:solidFill>
                  <a:srgbClr val="D6FF61"/>
                </a:solidFill>
                <a:latin typeface=".VnVogueH" pitchFamily="34" charset="0"/>
              </a:rPr>
              <a:t> 4</a:t>
            </a:r>
          </a:p>
          <a:p>
            <a:pPr algn="ctr">
              <a:spcBef>
                <a:spcPct val="50000"/>
              </a:spcBef>
            </a:pPr>
            <a:endParaRPr lang="en-US" sz="3200" dirty="0">
              <a:solidFill>
                <a:srgbClr val="D6FF61"/>
              </a:solidFill>
              <a:latin typeface=".VnVogueH" pitchFamily="34" charset="0"/>
            </a:endParaRPr>
          </a:p>
        </p:txBody>
      </p:sp>
      <p:pic>
        <p:nvPicPr>
          <p:cNvPr id="3116" name="Goi nho que huong - Dang cap nhat [NCT 6495571867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46975" y="35390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479 0.00903 L 0.87188 0.00903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55 -0.00208 L -0.87813 -0.01319 " pathEditMode="relative" rAng="0" ptsTypes="AA">
                                      <p:cBhvr>
                                        <p:cTn id="8" dur="150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3" y="-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86479" fill="hold"/>
                                        <p:tgtEl>
                                          <p:spTgt spid="31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3" presetClass="emph" presetSubtype="10" repeatCount="indefinite" accel="50000" autoRev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12" dur="2000" fill="hold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6" repeatCount="indefinite" accel="50000" autoRev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4" dur="2000" fill="hold"/>
                                        <p:tgtEl>
                                          <p:spTgt spid="3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63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3125 -0.0044 L 5.55112E-17 3.33333E-6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3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16"/>
                </p:tgtEl>
              </p:cMediaNode>
            </p:audio>
          </p:childTnLst>
        </p:cTn>
      </p:par>
    </p:tnLst>
    <p:bldLst>
      <p:bldP spid="3083" grpId="0" build="allAtOnce"/>
      <p:bldP spid="310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457200" y="0"/>
            <a:ext cx="8229600" cy="1066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91412" tIns="45706" rIns="91412" bIns="45706" anchor="ctr"/>
          <a:lstStyle/>
          <a:p>
            <a:pPr algn="ctr"/>
            <a:r>
              <a:rPr lang="en-US" sz="2800" dirty="0" err="1" smtClean="0">
                <a:solidFill>
                  <a:schemeClr val="accent2"/>
                </a:solidFill>
                <a:latin typeface=".VnTimeH" pitchFamily="34" charset="0"/>
              </a:rPr>
              <a:t>Âm</a:t>
            </a:r>
            <a:r>
              <a:rPr lang="en-US" sz="2800" dirty="0" smtClean="0">
                <a:solidFill>
                  <a:schemeClr val="accent2"/>
                </a:solidFill>
                <a:latin typeface=".VnTimeH" pitchFamily="34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.VnTimeH" pitchFamily="34" charset="0"/>
              </a:rPr>
              <a:t>nh¹c</a:t>
            </a:r>
            <a:r>
              <a:rPr lang="en-US" sz="3200" dirty="0">
                <a:solidFill>
                  <a:schemeClr val="tx2"/>
                </a:solidFill>
                <a:latin typeface=".VnTimeH" pitchFamily="34" charset="0"/>
              </a:rPr>
              <a:t> 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685800" y="1066800"/>
            <a:ext cx="76184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2" tIns="45706" rIns="91412" bIns="45706">
            <a:spAutoFit/>
          </a:bodyPr>
          <a:lstStyle/>
          <a:p>
            <a:r>
              <a:rPr lang="en-US" sz="3200">
                <a:solidFill>
                  <a:schemeClr val="tx2"/>
                </a:solidFill>
                <a:latin typeface=".VnTime" pitchFamily="34" charset="0"/>
              </a:rPr>
              <a:t>       TiÕt 6: -TËp ®äc nh¹c: T</a:t>
            </a:r>
            <a:r>
              <a:rPr lang="en-US" sz="3200">
                <a:solidFill>
                  <a:schemeClr val="tx2"/>
                </a:solidFill>
                <a:latin typeface=".VnTimeH" pitchFamily="34" charset="0"/>
              </a:rPr>
              <a:t>®</a:t>
            </a:r>
            <a:r>
              <a:rPr lang="en-US" sz="3200">
                <a:solidFill>
                  <a:schemeClr val="tx2"/>
                </a:solidFill>
                <a:latin typeface=".VnTime" pitchFamily="34" charset="0"/>
              </a:rPr>
              <a:t>N Sè 1</a:t>
            </a:r>
            <a:br>
              <a:rPr lang="en-US" sz="3200">
                <a:solidFill>
                  <a:schemeClr val="tx2"/>
                </a:solidFill>
                <a:latin typeface=".VnTime" pitchFamily="34" charset="0"/>
              </a:rPr>
            </a:br>
            <a:r>
              <a:rPr lang="en-US" sz="3200">
                <a:solidFill>
                  <a:schemeClr val="tx2"/>
                </a:solidFill>
                <a:latin typeface=".VnTime" pitchFamily="34" charset="0"/>
              </a:rPr>
              <a:t>                  -Giíi thiÖu mét sè nh¹c cô d©n téc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2057400"/>
            <a:ext cx="8229600" cy="762000"/>
          </a:xfrm>
          <a:noFill/>
          <a:ln/>
        </p:spPr>
        <p:txBody>
          <a:bodyPr lIns="91412" tIns="45706" rIns="91412" bIns="45706"/>
          <a:lstStyle/>
          <a:p>
            <a:pPr marL="838200" indent="-838200" algn="l"/>
            <a:r>
              <a:rPr lang="en-US"/>
              <a:t>      </a:t>
            </a:r>
            <a:r>
              <a:rPr lang="en-US" sz="3600">
                <a:latin typeface=".VnTime" pitchFamily="34" charset="0"/>
              </a:rPr>
              <a:t>1.TËp ®äc nh¹c.</a:t>
            </a:r>
          </a:p>
        </p:txBody>
      </p:sp>
      <p:grpSp>
        <p:nvGrpSpPr>
          <p:cNvPr id="33804" name="Group 12"/>
          <p:cNvGrpSpPr>
            <a:grpSpLocks/>
          </p:cNvGrpSpPr>
          <p:nvPr/>
        </p:nvGrpSpPr>
        <p:grpSpPr bwMode="auto">
          <a:xfrm>
            <a:off x="0" y="-42863"/>
            <a:ext cx="9158288" cy="6900863"/>
            <a:chOff x="-9" y="-18"/>
            <a:chExt cx="5769" cy="4347"/>
          </a:xfrm>
        </p:grpSpPr>
        <p:pic>
          <p:nvPicPr>
            <p:cNvPr id="33805" name="Picture 13" descr="POINSET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9" y="-18"/>
              <a:ext cx="48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6" name="Picture 14" descr="POINSET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0800000">
              <a:off x="5280" y="3369"/>
              <a:ext cx="48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7" name="Picture 15" descr="POINSET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6200000">
              <a:off x="-226" y="3577"/>
              <a:ext cx="960" cy="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8" name="Picture 16" descr="POINSET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5003" y="280"/>
              <a:ext cx="1056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3809" name="Group 17"/>
            <p:cNvGrpSpPr>
              <a:grpSpLocks/>
            </p:cNvGrpSpPr>
            <p:nvPr/>
          </p:nvGrpSpPr>
          <p:grpSpPr bwMode="auto">
            <a:xfrm>
              <a:off x="462" y="0"/>
              <a:ext cx="4905" cy="96"/>
              <a:chOff x="480" y="0"/>
              <a:chExt cx="4905" cy="96"/>
            </a:xfrm>
          </p:grpSpPr>
          <p:sp>
            <p:nvSpPr>
              <p:cNvPr id="33810" name="AutoShape 18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11" name="AutoShape 19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12" name="AutoShape 20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13" name="AutoShape 21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14" name="AutoShape 22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15" name="AutoShape 23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16" name="AutoShape 24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17" name="AutoShape 25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18" name="AutoShape 26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19" name="AutoShape 27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20" name="AutoShape 28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21" name="AutoShape 29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822" name="Group 30"/>
            <p:cNvGrpSpPr>
              <a:grpSpLocks/>
            </p:cNvGrpSpPr>
            <p:nvPr/>
          </p:nvGrpSpPr>
          <p:grpSpPr bwMode="auto">
            <a:xfrm>
              <a:off x="471" y="4224"/>
              <a:ext cx="4905" cy="96"/>
              <a:chOff x="480" y="0"/>
              <a:chExt cx="4905" cy="96"/>
            </a:xfrm>
          </p:grpSpPr>
          <p:sp>
            <p:nvSpPr>
              <p:cNvPr id="33823" name="AutoShape 31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24" name="AutoShape 32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25" name="AutoShape 33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26" name="AutoShape 34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27" name="AutoShape 35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28" name="AutoShape 36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29" name="AutoShape 37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30" name="AutoShape 38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31" name="AutoShape 39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32" name="AutoShape 40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33" name="AutoShape 41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34" name="AutoShape 42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835" name="Group 43"/>
            <p:cNvGrpSpPr>
              <a:grpSpLocks/>
            </p:cNvGrpSpPr>
            <p:nvPr/>
          </p:nvGrpSpPr>
          <p:grpSpPr bwMode="auto">
            <a:xfrm>
              <a:off x="7" y="910"/>
              <a:ext cx="96" cy="2439"/>
              <a:chOff x="-2" y="865"/>
              <a:chExt cx="96" cy="2439"/>
            </a:xfrm>
          </p:grpSpPr>
          <p:sp>
            <p:nvSpPr>
              <p:cNvPr id="33836" name="AutoShape 44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37" name="AutoShape 45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38" name="AutoShape 46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39" name="AutoShape 47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40" name="AutoShape 48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41" name="AutoShape 49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842" name="Group 50"/>
            <p:cNvGrpSpPr>
              <a:grpSpLocks/>
            </p:cNvGrpSpPr>
            <p:nvPr/>
          </p:nvGrpSpPr>
          <p:grpSpPr bwMode="auto">
            <a:xfrm>
              <a:off x="5655" y="1014"/>
              <a:ext cx="96" cy="2439"/>
              <a:chOff x="-2" y="865"/>
              <a:chExt cx="96" cy="2439"/>
            </a:xfrm>
          </p:grpSpPr>
          <p:sp>
            <p:nvSpPr>
              <p:cNvPr id="33843" name="AutoShape 51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44" name="AutoShape 52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45" name="AutoShape 53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46" name="AutoShape 54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47" name="AutoShape 55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48" name="AutoShape 56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3849" name="Text Box 57"/>
          <p:cNvSpPr txBox="1">
            <a:spLocks noChangeArrowheads="1"/>
          </p:cNvSpPr>
          <p:nvPr/>
        </p:nvSpPr>
        <p:spPr bwMode="auto">
          <a:xfrm>
            <a:off x="1219200" y="2743200"/>
            <a:ext cx="670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Đọc nhạc kết hợp gõ phách</a:t>
            </a:r>
          </a:p>
        </p:txBody>
      </p:sp>
      <p:pic>
        <p:nvPicPr>
          <p:cNvPr id="33850" name="Picture 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352800"/>
            <a:ext cx="8458200" cy="3048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3851" name="Rectangle 59"/>
          <p:cNvSpPr>
            <a:spLocks noChangeArrowheads="1"/>
          </p:cNvSpPr>
          <p:nvPr/>
        </p:nvSpPr>
        <p:spPr bwMode="auto">
          <a:xfrm>
            <a:off x="2133600" y="5257800"/>
            <a:ext cx="304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33852" name="Rectangle 60"/>
          <p:cNvSpPr>
            <a:spLocks noChangeArrowheads="1"/>
          </p:cNvSpPr>
          <p:nvPr/>
        </p:nvSpPr>
        <p:spPr bwMode="auto">
          <a:xfrm>
            <a:off x="5562600" y="5257800"/>
            <a:ext cx="304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33853" name="Rectangle 61"/>
          <p:cNvSpPr>
            <a:spLocks noChangeArrowheads="1"/>
          </p:cNvSpPr>
          <p:nvPr/>
        </p:nvSpPr>
        <p:spPr bwMode="auto">
          <a:xfrm>
            <a:off x="2743200" y="5257800"/>
            <a:ext cx="304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33854" name="Rectangle 62"/>
          <p:cNvSpPr>
            <a:spLocks noChangeArrowheads="1"/>
          </p:cNvSpPr>
          <p:nvPr/>
        </p:nvSpPr>
        <p:spPr bwMode="auto">
          <a:xfrm>
            <a:off x="6324600" y="5257800"/>
            <a:ext cx="304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33855" name="Rectangle 63"/>
          <p:cNvSpPr>
            <a:spLocks noChangeArrowheads="1"/>
          </p:cNvSpPr>
          <p:nvPr/>
        </p:nvSpPr>
        <p:spPr bwMode="auto">
          <a:xfrm>
            <a:off x="7620000" y="5257800"/>
            <a:ext cx="304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33856" name="Rectangle 64"/>
          <p:cNvSpPr>
            <a:spLocks noChangeArrowheads="1"/>
          </p:cNvSpPr>
          <p:nvPr/>
        </p:nvSpPr>
        <p:spPr bwMode="auto">
          <a:xfrm>
            <a:off x="7772400" y="5257800"/>
            <a:ext cx="304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33857" name="Rectangle 65"/>
          <p:cNvSpPr>
            <a:spLocks noChangeArrowheads="1"/>
          </p:cNvSpPr>
          <p:nvPr/>
        </p:nvSpPr>
        <p:spPr bwMode="auto">
          <a:xfrm>
            <a:off x="1371600" y="6400800"/>
            <a:ext cx="304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33858" name="Rectangle 66"/>
          <p:cNvSpPr>
            <a:spLocks noChangeArrowheads="1"/>
          </p:cNvSpPr>
          <p:nvPr/>
        </p:nvSpPr>
        <p:spPr bwMode="auto">
          <a:xfrm>
            <a:off x="2133600" y="6400800"/>
            <a:ext cx="304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33859" name="Rectangle 67"/>
          <p:cNvSpPr>
            <a:spLocks noChangeArrowheads="1"/>
          </p:cNvSpPr>
          <p:nvPr/>
        </p:nvSpPr>
        <p:spPr bwMode="auto">
          <a:xfrm>
            <a:off x="3657600" y="6400800"/>
            <a:ext cx="304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33860" name="Rectangle 68"/>
          <p:cNvSpPr>
            <a:spLocks noChangeArrowheads="1"/>
          </p:cNvSpPr>
          <p:nvPr/>
        </p:nvSpPr>
        <p:spPr bwMode="auto">
          <a:xfrm>
            <a:off x="3810000" y="6400800"/>
            <a:ext cx="304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33861" name="Rectangle 69"/>
          <p:cNvSpPr>
            <a:spLocks noChangeArrowheads="1"/>
          </p:cNvSpPr>
          <p:nvPr/>
        </p:nvSpPr>
        <p:spPr bwMode="auto">
          <a:xfrm>
            <a:off x="5181600" y="6400800"/>
            <a:ext cx="304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33862" name="Rectangle 70"/>
          <p:cNvSpPr>
            <a:spLocks noChangeArrowheads="1"/>
          </p:cNvSpPr>
          <p:nvPr/>
        </p:nvSpPr>
        <p:spPr bwMode="auto">
          <a:xfrm>
            <a:off x="5334000" y="6400800"/>
            <a:ext cx="304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33863" name="Rectangle 71"/>
          <p:cNvSpPr>
            <a:spLocks noChangeArrowheads="1"/>
          </p:cNvSpPr>
          <p:nvPr/>
        </p:nvSpPr>
        <p:spPr bwMode="auto">
          <a:xfrm>
            <a:off x="6096000" y="6400800"/>
            <a:ext cx="304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33864" name="Rectangle 72"/>
          <p:cNvSpPr>
            <a:spLocks noChangeArrowheads="1"/>
          </p:cNvSpPr>
          <p:nvPr/>
        </p:nvSpPr>
        <p:spPr bwMode="auto">
          <a:xfrm>
            <a:off x="7467600" y="6400800"/>
            <a:ext cx="304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33865" name="Rectangle 73"/>
          <p:cNvSpPr>
            <a:spLocks noChangeArrowheads="1"/>
          </p:cNvSpPr>
          <p:nvPr/>
        </p:nvSpPr>
        <p:spPr bwMode="auto">
          <a:xfrm>
            <a:off x="7620000" y="6400800"/>
            <a:ext cx="304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33866" name="Rectangle 74"/>
          <p:cNvSpPr>
            <a:spLocks noChangeArrowheads="1"/>
          </p:cNvSpPr>
          <p:nvPr/>
        </p:nvSpPr>
        <p:spPr bwMode="auto">
          <a:xfrm>
            <a:off x="4114800" y="5257800"/>
            <a:ext cx="304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33867" name="Rectangle 75"/>
          <p:cNvSpPr>
            <a:spLocks noChangeArrowheads="1"/>
          </p:cNvSpPr>
          <p:nvPr/>
        </p:nvSpPr>
        <p:spPr bwMode="auto">
          <a:xfrm>
            <a:off x="4267200" y="5257800"/>
            <a:ext cx="304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914400" y="2438400"/>
            <a:ext cx="7391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>
                <a:solidFill>
                  <a:schemeClr val="tx2"/>
                </a:solidFill>
                <a:latin typeface=".VnTime" pitchFamily="34" charset="0"/>
              </a:rPr>
              <a:t>2. </a:t>
            </a:r>
            <a:r>
              <a:rPr lang="en-US" sz="3200">
                <a:solidFill>
                  <a:srgbClr val="FF0000"/>
                </a:solidFill>
                <a:latin typeface=".VnTime" pitchFamily="34" charset="0"/>
              </a:rPr>
              <a:t>Giíi thiÖu mét sè nh¹c cô d©n téc: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828800" y="5300663"/>
            <a:ext cx="6705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4400">
              <a:solidFill>
                <a:schemeClr val="tx2"/>
              </a:solidFill>
              <a:latin typeface=".VnAristote" pitchFamily="34" charset="0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762000" y="1371600"/>
            <a:ext cx="8153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>
                <a:solidFill>
                  <a:schemeClr val="tx2"/>
                </a:solidFill>
                <a:latin typeface=".VnTimeH" pitchFamily="34" charset="0"/>
              </a:rPr>
              <a:t>TiÕt 6 </a:t>
            </a:r>
            <a:r>
              <a:rPr lang="en-US" sz="3200">
                <a:solidFill>
                  <a:schemeClr val="tx2"/>
                </a:solidFill>
                <a:latin typeface=".VnTime" pitchFamily="34" charset="0"/>
              </a:rPr>
              <a:t>-TËp ®äc nh¹c: T</a:t>
            </a:r>
            <a:r>
              <a:rPr lang="en-US" sz="3200">
                <a:solidFill>
                  <a:schemeClr val="tx2"/>
                </a:solidFill>
                <a:latin typeface=".VnTimeH" pitchFamily="34" charset="0"/>
              </a:rPr>
              <a:t>®</a:t>
            </a:r>
            <a:r>
              <a:rPr lang="en-US" sz="3200">
                <a:solidFill>
                  <a:schemeClr val="tx2"/>
                </a:solidFill>
                <a:latin typeface=".VnTime" pitchFamily="34" charset="0"/>
              </a:rPr>
              <a:t>N Sè 1</a:t>
            </a:r>
            <a:br>
              <a:rPr lang="en-US" sz="3200">
                <a:solidFill>
                  <a:schemeClr val="tx2"/>
                </a:solidFill>
                <a:latin typeface=".VnTime" pitchFamily="34" charset="0"/>
              </a:rPr>
            </a:br>
            <a:r>
              <a:rPr lang="en-US" sz="3200">
                <a:solidFill>
                  <a:schemeClr val="tx2"/>
                </a:solidFill>
                <a:latin typeface=".VnTime" pitchFamily="34" charset="0"/>
              </a:rPr>
              <a:t>           -Giíi thiÖu mét sè nh¹c cô d©n téc</a:t>
            </a:r>
          </a:p>
        </p:txBody>
      </p:sp>
      <p:pic>
        <p:nvPicPr>
          <p:cNvPr id="13319" name="Picture 7" descr="Dan_Tam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124200"/>
            <a:ext cx="1676400" cy="3048000"/>
          </a:xfrm>
          <a:prstGeom prst="rect">
            <a:avLst/>
          </a:prstGeom>
          <a:noFill/>
        </p:spPr>
      </p:pic>
      <p:pic>
        <p:nvPicPr>
          <p:cNvPr id="13320" name="Picture 8" descr="Ty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3124200"/>
            <a:ext cx="174148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9" descr="123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3200400"/>
            <a:ext cx="1828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327" name="Group 15"/>
          <p:cNvGrpSpPr>
            <a:grpSpLocks/>
          </p:cNvGrpSpPr>
          <p:nvPr/>
        </p:nvGrpSpPr>
        <p:grpSpPr bwMode="auto">
          <a:xfrm>
            <a:off x="0" y="-42863"/>
            <a:ext cx="9158288" cy="6900863"/>
            <a:chOff x="-9" y="-18"/>
            <a:chExt cx="5769" cy="4347"/>
          </a:xfrm>
        </p:grpSpPr>
        <p:pic>
          <p:nvPicPr>
            <p:cNvPr id="13328" name="Picture 16" descr="POINSET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9" y="-18"/>
              <a:ext cx="48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9" name="Picture 17" descr="POINSET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0800000">
              <a:off x="5280" y="3369"/>
              <a:ext cx="48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0" name="Picture 18" descr="POINSET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6200000">
              <a:off x="-226" y="3577"/>
              <a:ext cx="960" cy="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1" name="Picture 19" descr="POINSET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5400000">
              <a:off x="5003" y="280"/>
              <a:ext cx="1056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3332" name="Group 20"/>
            <p:cNvGrpSpPr>
              <a:grpSpLocks/>
            </p:cNvGrpSpPr>
            <p:nvPr/>
          </p:nvGrpSpPr>
          <p:grpSpPr bwMode="auto">
            <a:xfrm>
              <a:off x="462" y="0"/>
              <a:ext cx="4905" cy="96"/>
              <a:chOff x="480" y="0"/>
              <a:chExt cx="4905" cy="96"/>
            </a:xfrm>
          </p:grpSpPr>
          <p:sp>
            <p:nvSpPr>
              <p:cNvPr id="13333" name="AutoShape 21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4" name="AutoShape 22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5" name="AutoShape 23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6" name="AutoShape 24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7" name="AutoShape 25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8" name="AutoShape 26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9" name="AutoShape 27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0" name="AutoShape 28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1" name="AutoShape 29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2" name="AutoShape 30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3" name="AutoShape 31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4" name="AutoShape 32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345" name="Group 33"/>
            <p:cNvGrpSpPr>
              <a:grpSpLocks/>
            </p:cNvGrpSpPr>
            <p:nvPr/>
          </p:nvGrpSpPr>
          <p:grpSpPr bwMode="auto">
            <a:xfrm>
              <a:off x="471" y="4224"/>
              <a:ext cx="4905" cy="96"/>
              <a:chOff x="480" y="0"/>
              <a:chExt cx="4905" cy="96"/>
            </a:xfrm>
          </p:grpSpPr>
          <p:sp>
            <p:nvSpPr>
              <p:cNvPr id="13346" name="AutoShape 34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7" name="AutoShape 35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8" name="AutoShape 36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9" name="AutoShape 37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0" name="AutoShape 38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1" name="AutoShape 39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2" name="AutoShape 40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3" name="AutoShape 41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4" name="AutoShape 42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5" name="AutoShape 43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6" name="AutoShape 44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7" name="AutoShape 45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358" name="Group 46"/>
            <p:cNvGrpSpPr>
              <a:grpSpLocks/>
            </p:cNvGrpSpPr>
            <p:nvPr/>
          </p:nvGrpSpPr>
          <p:grpSpPr bwMode="auto">
            <a:xfrm>
              <a:off x="7" y="910"/>
              <a:ext cx="96" cy="2439"/>
              <a:chOff x="-2" y="865"/>
              <a:chExt cx="96" cy="2439"/>
            </a:xfrm>
          </p:grpSpPr>
          <p:sp>
            <p:nvSpPr>
              <p:cNvPr id="13359" name="AutoShape 47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0" name="AutoShape 48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1" name="AutoShape 49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2" name="AutoShape 50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3" name="AutoShape 51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4" name="AutoShape 52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365" name="Group 53"/>
            <p:cNvGrpSpPr>
              <a:grpSpLocks/>
            </p:cNvGrpSpPr>
            <p:nvPr/>
          </p:nvGrpSpPr>
          <p:grpSpPr bwMode="auto">
            <a:xfrm>
              <a:off x="5655" y="1014"/>
              <a:ext cx="96" cy="2439"/>
              <a:chOff x="-2" y="865"/>
              <a:chExt cx="96" cy="2439"/>
            </a:xfrm>
          </p:grpSpPr>
          <p:sp>
            <p:nvSpPr>
              <p:cNvPr id="13366" name="AutoShape 54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7" name="AutoShape 55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8" name="AutoShape 56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9" name="AutoShape 57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70" name="AutoShape 58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71" name="AutoShape 59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3372" name="Rectangle 60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noFill/>
          <a:ln>
            <a:solidFill>
              <a:schemeClr val="bg1"/>
            </a:solidFill>
          </a:ln>
        </p:spPr>
        <p:txBody>
          <a:bodyPr lIns="91412" tIns="45706" rIns="91412" bIns="45706"/>
          <a:lstStyle/>
          <a:p>
            <a:r>
              <a:rPr lang="en-US" sz="4000" dirty="0" err="1" smtClean="0">
                <a:solidFill>
                  <a:schemeClr val="accent2"/>
                </a:solidFill>
                <a:latin typeface=".VnTime" pitchFamily="34" charset="0"/>
              </a:rPr>
              <a:t>Âm</a:t>
            </a:r>
            <a:r>
              <a:rPr lang="en-US" sz="4000" dirty="0" smtClean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sz="4000" dirty="0" err="1">
                <a:solidFill>
                  <a:schemeClr val="accent2"/>
                </a:solidFill>
                <a:latin typeface=".VnTime" pitchFamily="34" charset="0"/>
              </a:rPr>
              <a:t>nh¹c</a:t>
            </a:r>
            <a:r>
              <a:rPr lang="en-US" sz="4000" dirty="0"/>
              <a:t> </a:t>
            </a:r>
          </a:p>
        </p:txBody>
      </p:sp>
      <p:grpSp>
        <p:nvGrpSpPr>
          <p:cNvPr id="13373" name="Group 61"/>
          <p:cNvGrpSpPr>
            <a:grpSpLocks/>
          </p:cNvGrpSpPr>
          <p:nvPr/>
        </p:nvGrpSpPr>
        <p:grpSpPr bwMode="auto">
          <a:xfrm>
            <a:off x="0" y="0"/>
            <a:ext cx="9158288" cy="6900863"/>
            <a:chOff x="-9" y="-18"/>
            <a:chExt cx="5769" cy="4347"/>
          </a:xfrm>
        </p:grpSpPr>
        <p:pic>
          <p:nvPicPr>
            <p:cNvPr id="13374" name="Picture 62" descr="POINSET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9" y="-18"/>
              <a:ext cx="48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75" name="Picture 63" descr="POINSET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0800000">
              <a:off x="5280" y="3369"/>
              <a:ext cx="48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76" name="Picture 64" descr="POINSET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6200000">
              <a:off x="-226" y="3577"/>
              <a:ext cx="960" cy="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77" name="Picture 65" descr="POINSET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5400000">
              <a:off x="5003" y="280"/>
              <a:ext cx="1056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3378" name="Group 66"/>
            <p:cNvGrpSpPr>
              <a:grpSpLocks/>
            </p:cNvGrpSpPr>
            <p:nvPr/>
          </p:nvGrpSpPr>
          <p:grpSpPr bwMode="auto">
            <a:xfrm>
              <a:off x="462" y="0"/>
              <a:ext cx="4905" cy="96"/>
              <a:chOff x="480" y="0"/>
              <a:chExt cx="4905" cy="96"/>
            </a:xfrm>
          </p:grpSpPr>
          <p:sp>
            <p:nvSpPr>
              <p:cNvPr id="13379" name="AutoShape 67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80" name="AutoShape 68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81" name="AutoShape 69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82" name="AutoShape 70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83" name="AutoShape 71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84" name="AutoShape 72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85" name="AutoShape 73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86" name="AutoShape 74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87" name="AutoShape 75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88" name="AutoShape 76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89" name="AutoShape 77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90" name="AutoShape 78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391" name="Group 79"/>
            <p:cNvGrpSpPr>
              <a:grpSpLocks/>
            </p:cNvGrpSpPr>
            <p:nvPr/>
          </p:nvGrpSpPr>
          <p:grpSpPr bwMode="auto">
            <a:xfrm>
              <a:off x="471" y="4224"/>
              <a:ext cx="4905" cy="96"/>
              <a:chOff x="480" y="0"/>
              <a:chExt cx="4905" cy="96"/>
            </a:xfrm>
          </p:grpSpPr>
          <p:sp>
            <p:nvSpPr>
              <p:cNvPr id="13392" name="AutoShape 80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93" name="AutoShape 81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94" name="AutoShape 82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95" name="AutoShape 83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96" name="AutoShape 84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97" name="AutoShape 85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98" name="AutoShape 86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99" name="AutoShape 87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00" name="AutoShape 88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01" name="AutoShape 89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02" name="AutoShape 90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03" name="AutoShape 91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404" name="Group 92"/>
            <p:cNvGrpSpPr>
              <a:grpSpLocks/>
            </p:cNvGrpSpPr>
            <p:nvPr/>
          </p:nvGrpSpPr>
          <p:grpSpPr bwMode="auto">
            <a:xfrm>
              <a:off x="7" y="910"/>
              <a:ext cx="96" cy="2439"/>
              <a:chOff x="-2" y="865"/>
              <a:chExt cx="96" cy="2439"/>
            </a:xfrm>
          </p:grpSpPr>
          <p:sp>
            <p:nvSpPr>
              <p:cNvPr id="13405" name="AutoShape 93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06" name="AutoShape 94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07" name="AutoShape 95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08" name="AutoShape 96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09" name="AutoShape 97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0" name="AutoShape 98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411" name="Group 99"/>
            <p:cNvGrpSpPr>
              <a:grpSpLocks/>
            </p:cNvGrpSpPr>
            <p:nvPr/>
          </p:nvGrpSpPr>
          <p:grpSpPr bwMode="auto">
            <a:xfrm>
              <a:off x="5655" y="1014"/>
              <a:ext cx="96" cy="2439"/>
              <a:chOff x="-2" y="865"/>
              <a:chExt cx="96" cy="2439"/>
            </a:xfrm>
          </p:grpSpPr>
          <p:sp>
            <p:nvSpPr>
              <p:cNvPr id="13412" name="AutoShape 100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3" name="AutoShape 101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4" name="AutoShape 102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5" name="AutoShape 103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6" name="AutoShape 104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7" name="AutoShape 105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13419" name="Picture 107" descr="dannhi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3124200"/>
            <a:ext cx="16700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0" y="23622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2" tIns="45706" rIns="91412" bIns="4570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</a:rPr>
              <a:t>      * </a:t>
            </a:r>
            <a:r>
              <a:rPr lang="en-US" sz="2400" b="1">
                <a:solidFill>
                  <a:schemeClr val="hlink"/>
                </a:solidFill>
              </a:rPr>
              <a:t>Đàn nhị</a:t>
            </a:r>
          </a:p>
        </p:txBody>
      </p:sp>
      <p:grpSp>
        <p:nvGrpSpPr>
          <p:cNvPr id="14341" name="Group 5"/>
          <p:cNvGrpSpPr>
            <a:grpSpLocks/>
          </p:cNvGrpSpPr>
          <p:nvPr/>
        </p:nvGrpSpPr>
        <p:grpSpPr bwMode="auto">
          <a:xfrm>
            <a:off x="0" y="-42863"/>
            <a:ext cx="9158288" cy="6900863"/>
            <a:chOff x="-9" y="-18"/>
            <a:chExt cx="5769" cy="4347"/>
          </a:xfrm>
        </p:grpSpPr>
        <p:pic>
          <p:nvPicPr>
            <p:cNvPr id="14342" name="Picture 6" descr="POINSET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9" y="-18"/>
              <a:ext cx="48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3" name="Picture 7" descr="POINSET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0800000">
              <a:off x="5280" y="3369"/>
              <a:ext cx="48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4" name="Picture 8" descr="POINSET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6200000">
              <a:off x="-226" y="3577"/>
              <a:ext cx="960" cy="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5" name="Picture 9" descr="POINSET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5003" y="280"/>
              <a:ext cx="1056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4346" name="Group 10"/>
            <p:cNvGrpSpPr>
              <a:grpSpLocks/>
            </p:cNvGrpSpPr>
            <p:nvPr/>
          </p:nvGrpSpPr>
          <p:grpSpPr bwMode="auto">
            <a:xfrm>
              <a:off x="462" y="0"/>
              <a:ext cx="4905" cy="96"/>
              <a:chOff x="480" y="0"/>
              <a:chExt cx="4905" cy="96"/>
            </a:xfrm>
          </p:grpSpPr>
          <p:sp>
            <p:nvSpPr>
              <p:cNvPr id="14347" name="AutoShape 11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48" name="AutoShape 12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49" name="AutoShape 13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0" name="AutoShape 14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1" name="AutoShape 15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2" name="AutoShape 16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3" name="AutoShape 17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4" name="AutoShape 18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5" name="AutoShape 19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6" name="AutoShape 20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7" name="AutoShape 21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8" name="AutoShape 22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59" name="Group 23"/>
            <p:cNvGrpSpPr>
              <a:grpSpLocks/>
            </p:cNvGrpSpPr>
            <p:nvPr/>
          </p:nvGrpSpPr>
          <p:grpSpPr bwMode="auto">
            <a:xfrm>
              <a:off x="471" y="4224"/>
              <a:ext cx="4905" cy="96"/>
              <a:chOff x="480" y="0"/>
              <a:chExt cx="4905" cy="96"/>
            </a:xfrm>
          </p:grpSpPr>
          <p:sp>
            <p:nvSpPr>
              <p:cNvPr id="14360" name="AutoShape 24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1" name="AutoShape 25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2" name="AutoShape 26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3" name="AutoShape 27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4" name="AutoShape 28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5" name="AutoShape 29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6" name="AutoShape 30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7" name="AutoShape 31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8" name="AutoShape 32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9" name="AutoShape 33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0" name="AutoShape 34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1" name="AutoShape 35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72" name="Group 36"/>
            <p:cNvGrpSpPr>
              <a:grpSpLocks/>
            </p:cNvGrpSpPr>
            <p:nvPr/>
          </p:nvGrpSpPr>
          <p:grpSpPr bwMode="auto">
            <a:xfrm>
              <a:off x="7" y="910"/>
              <a:ext cx="96" cy="2439"/>
              <a:chOff x="-2" y="865"/>
              <a:chExt cx="96" cy="2439"/>
            </a:xfrm>
          </p:grpSpPr>
          <p:sp>
            <p:nvSpPr>
              <p:cNvPr id="14373" name="AutoShape 37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4" name="AutoShape 38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5" name="AutoShape 39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6" name="AutoShape 40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7" name="AutoShape 41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8" name="AutoShape 42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79" name="Group 43"/>
            <p:cNvGrpSpPr>
              <a:grpSpLocks/>
            </p:cNvGrpSpPr>
            <p:nvPr/>
          </p:nvGrpSpPr>
          <p:grpSpPr bwMode="auto">
            <a:xfrm>
              <a:off x="5655" y="1014"/>
              <a:ext cx="96" cy="2439"/>
              <a:chOff x="-2" y="865"/>
              <a:chExt cx="96" cy="2439"/>
            </a:xfrm>
          </p:grpSpPr>
          <p:sp>
            <p:nvSpPr>
              <p:cNvPr id="14380" name="AutoShape 44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81" name="AutoShape 45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82" name="AutoShape 46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83" name="AutoShape 47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84" name="AutoShape 48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85" name="AutoShape 49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91412" tIns="45706" rIns="91412" bIns="45706" anchor="ctr"/>
          <a:lstStyle/>
          <a:p>
            <a:pPr algn="ctr"/>
            <a:r>
              <a:rPr lang="en-US" sz="2800" dirty="0" err="1" smtClean="0">
                <a:solidFill>
                  <a:srgbClr val="0000CC"/>
                </a:solidFill>
                <a:latin typeface=".VnTimeH" pitchFamily="34" charset="0"/>
              </a:rPr>
              <a:t>Âm</a:t>
            </a:r>
            <a:r>
              <a:rPr lang="en-US" sz="2800" dirty="0" smtClean="0">
                <a:solidFill>
                  <a:srgbClr val="0000CC"/>
                </a:solidFill>
                <a:latin typeface=".VnTimeH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TimeH" pitchFamily="34" charset="0"/>
              </a:rPr>
              <a:t>nh¹c</a:t>
            </a:r>
            <a:r>
              <a:rPr lang="en-US" sz="2800" dirty="0">
                <a:solidFill>
                  <a:schemeClr val="tx2"/>
                </a:solidFill>
                <a:latin typeface=".VnTimeH" pitchFamily="34" charset="0"/>
              </a:rPr>
              <a:t> 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762000" y="1066800"/>
            <a:ext cx="8153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2"/>
                </a:solidFill>
                <a:latin typeface=".VnTimeH" pitchFamily="34" charset="0"/>
              </a:rPr>
              <a:t>TiÕt 6 </a:t>
            </a:r>
            <a:r>
              <a:rPr lang="en-US" sz="2400">
                <a:solidFill>
                  <a:schemeClr val="tx2"/>
                </a:solidFill>
                <a:latin typeface=".VnTime" pitchFamily="34" charset="0"/>
              </a:rPr>
              <a:t>-TËp ®äc nh¹c: T</a:t>
            </a:r>
            <a:r>
              <a:rPr lang="en-US" sz="2400">
                <a:solidFill>
                  <a:schemeClr val="tx2"/>
                </a:solidFill>
                <a:latin typeface=".VnTimeH" pitchFamily="34" charset="0"/>
              </a:rPr>
              <a:t>®</a:t>
            </a:r>
            <a:r>
              <a:rPr lang="en-US" sz="2400">
                <a:solidFill>
                  <a:schemeClr val="tx2"/>
                </a:solidFill>
                <a:latin typeface=".VnTime" pitchFamily="34" charset="0"/>
              </a:rPr>
              <a:t>N Sè 1</a:t>
            </a:r>
            <a:br>
              <a:rPr lang="en-US" sz="2400">
                <a:solidFill>
                  <a:schemeClr val="tx2"/>
                </a:solidFill>
                <a:latin typeface=".VnTime" pitchFamily="34" charset="0"/>
              </a:rPr>
            </a:br>
            <a:r>
              <a:rPr lang="en-US" sz="2400">
                <a:solidFill>
                  <a:schemeClr val="tx2"/>
                </a:solidFill>
                <a:latin typeface=".VnTime" pitchFamily="34" charset="0"/>
              </a:rPr>
              <a:t>           -Giíi thiÖu mét sè nh¹c cô d©n téc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533400" y="1828800"/>
            <a:ext cx="7391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>
                <a:solidFill>
                  <a:schemeClr val="tx2"/>
                </a:solidFill>
                <a:latin typeface=".VnTime" pitchFamily="34" charset="0"/>
              </a:rPr>
              <a:t>2. </a:t>
            </a:r>
            <a:r>
              <a:rPr lang="en-US" sz="2800">
                <a:solidFill>
                  <a:srgbClr val="FF0000"/>
                </a:solidFill>
                <a:latin typeface=".VnTime" pitchFamily="34" charset="0"/>
              </a:rPr>
              <a:t>Giíi thiÖu mét sè nh¹c cô d©n téc:</a:t>
            </a:r>
          </a:p>
        </p:txBody>
      </p:sp>
      <p:pic>
        <p:nvPicPr>
          <p:cNvPr id="14389" name="Picture 53" descr="dannhi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590800"/>
            <a:ext cx="2057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90" name="Text Box 54"/>
          <p:cNvSpPr txBox="1">
            <a:spLocks noChangeArrowheads="1"/>
          </p:cNvSpPr>
          <p:nvPr/>
        </p:nvSpPr>
        <p:spPr bwMode="auto">
          <a:xfrm>
            <a:off x="152400" y="2819400"/>
            <a:ext cx="4495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2" tIns="45706" rIns="91412" bIns="4570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</a:rPr>
              <a:t>      </a:t>
            </a:r>
            <a:r>
              <a:rPr lang="en-US" sz="2400" b="1">
                <a:solidFill>
                  <a:schemeClr val="hlink"/>
                </a:solidFill>
              </a:rPr>
              <a:t>Còn gọi là đàn cò. Gồm có 2 dây dùng cung kéo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2209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2" tIns="45706" rIns="91412" bIns="4570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  <a:latin typeface=".VnTime" pitchFamily="34" charset="0"/>
              </a:rPr>
              <a:t>      * T­ thÕ biÓu diÔn.</a:t>
            </a:r>
          </a:p>
        </p:txBody>
      </p:sp>
      <p:grpSp>
        <p:nvGrpSpPr>
          <p:cNvPr id="15363" name="Group 3"/>
          <p:cNvGrpSpPr>
            <a:grpSpLocks/>
          </p:cNvGrpSpPr>
          <p:nvPr/>
        </p:nvGrpSpPr>
        <p:grpSpPr bwMode="auto">
          <a:xfrm>
            <a:off x="0" y="-42863"/>
            <a:ext cx="9158288" cy="6900863"/>
            <a:chOff x="-9" y="-18"/>
            <a:chExt cx="5769" cy="4347"/>
          </a:xfrm>
        </p:grpSpPr>
        <p:pic>
          <p:nvPicPr>
            <p:cNvPr id="15364" name="Picture 4" descr="POINSET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9" y="-18"/>
              <a:ext cx="48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5" name="Picture 5" descr="POINSET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0800000">
              <a:off x="5280" y="3369"/>
              <a:ext cx="48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6" name="Picture 6" descr="POINSET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6200000">
              <a:off x="-226" y="3577"/>
              <a:ext cx="960" cy="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7" name="Picture 7" descr="POINSET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5003" y="280"/>
              <a:ext cx="1056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368" name="Group 8"/>
            <p:cNvGrpSpPr>
              <a:grpSpLocks/>
            </p:cNvGrpSpPr>
            <p:nvPr/>
          </p:nvGrpSpPr>
          <p:grpSpPr bwMode="auto">
            <a:xfrm>
              <a:off x="462" y="0"/>
              <a:ext cx="4905" cy="96"/>
              <a:chOff x="480" y="0"/>
              <a:chExt cx="4905" cy="96"/>
            </a:xfrm>
          </p:grpSpPr>
          <p:sp>
            <p:nvSpPr>
              <p:cNvPr id="15369" name="AutoShape 9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0" name="AutoShape 10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1" name="AutoShape 11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2" name="AutoShape 12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3" name="AutoShape 13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4" name="AutoShape 14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5" name="AutoShape 15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6" name="AutoShape 16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7" name="AutoShape 17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8" name="AutoShape 18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9" name="AutoShape 19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0" name="AutoShape 20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381" name="Group 21"/>
            <p:cNvGrpSpPr>
              <a:grpSpLocks/>
            </p:cNvGrpSpPr>
            <p:nvPr/>
          </p:nvGrpSpPr>
          <p:grpSpPr bwMode="auto">
            <a:xfrm>
              <a:off x="471" y="4224"/>
              <a:ext cx="4905" cy="96"/>
              <a:chOff x="480" y="0"/>
              <a:chExt cx="4905" cy="96"/>
            </a:xfrm>
          </p:grpSpPr>
          <p:sp>
            <p:nvSpPr>
              <p:cNvPr id="15382" name="AutoShape 22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3" name="AutoShape 23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4" name="AutoShape 24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5" name="AutoShape 25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6" name="AutoShape 26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7" name="AutoShape 27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8" name="AutoShape 28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9" name="AutoShape 29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90" name="AutoShape 30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91" name="AutoShape 31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92" name="AutoShape 32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93" name="AutoShape 33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394" name="Group 34"/>
            <p:cNvGrpSpPr>
              <a:grpSpLocks/>
            </p:cNvGrpSpPr>
            <p:nvPr/>
          </p:nvGrpSpPr>
          <p:grpSpPr bwMode="auto">
            <a:xfrm>
              <a:off x="7" y="910"/>
              <a:ext cx="96" cy="2439"/>
              <a:chOff x="-2" y="865"/>
              <a:chExt cx="96" cy="2439"/>
            </a:xfrm>
          </p:grpSpPr>
          <p:sp>
            <p:nvSpPr>
              <p:cNvPr id="15395" name="AutoShape 35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96" name="AutoShape 36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97" name="AutoShape 37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98" name="AutoShape 38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99" name="AutoShape 39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00" name="AutoShape 40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401" name="Group 41"/>
            <p:cNvGrpSpPr>
              <a:grpSpLocks/>
            </p:cNvGrpSpPr>
            <p:nvPr/>
          </p:nvGrpSpPr>
          <p:grpSpPr bwMode="auto">
            <a:xfrm>
              <a:off x="5655" y="1014"/>
              <a:ext cx="96" cy="2439"/>
              <a:chOff x="-2" y="865"/>
              <a:chExt cx="96" cy="2439"/>
            </a:xfrm>
          </p:grpSpPr>
          <p:sp>
            <p:nvSpPr>
              <p:cNvPr id="15402" name="AutoShape 42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03" name="AutoShape 43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04" name="AutoShape 44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05" name="AutoShape 45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06" name="AutoShape 46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07" name="AutoShape 47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5408" name="Rectangle 48"/>
          <p:cNvSpPr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91412" tIns="45706" rIns="91412" bIns="45706" anchor="ctr"/>
          <a:lstStyle/>
          <a:p>
            <a:pPr algn="ctr"/>
            <a:r>
              <a:rPr lang="en-US" sz="3600">
                <a:solidFill>
                  <a:schemeClr val="tx2"/>
                </a:solidFill>
                <a:latin typeface=".VnTime" pitchFamily="34" charset="0"/>
              </a:rPr>
              <a:t>Thø t­ ngµy 03 th¸ng 10 n</a:t>
            </a:r>
            <a:r>
              <a:rPr lang="en-US" sz="2800">
                <a:solidFill>
                  <a:schemeClr val="tx2"/>
                </a:solidFill>
              </a:rPr>
              <a:t>ă</a:t>
            </a:r>
            <a:r>
              <a:rPr lang="en-US" sz="3600">
                <a:solidFill>
                  <a:schemeClr val="tx2"/>
                </a:solidFill>
                <a:latin typeface=".VnTime" pitchFamily="34" charset="0"/>
              </a:rPr>
              <a:t>m 2012</a:t>
            </a:r>
            <a:br>
              <a:rPr lang="en-US" sz="3600">
                <a:solidFill>
                  <a:schemeClr val="tx2"/>
                </a:solidFill>
                <a:latin typeface=".VnTime" pitchFamily="34" charset="0"/>
              </a:rPr>
            </a:br>
            <a:r>
              <a:rPr lang="en-US" sz="2800">
                <a:solidFill>
                  <a:srgbClr val="0000CC"/>
                </a:solidFill>
                <a:latin typeface=".VnTimeH" pitchFamily="34" charset="0"/>
              </a:rPr>
              <a:t>Âm nh¹c</a:t>
            </a:r>
            <a:r>
              <a:rPr lang="en-US" sz="2800">
                <a:solidFill>
                  <a:schemeClr val="tx2"/>
                </a:solidFill>
                <a:latin typeface=".VnTimeH" pitchFamily="34" charset="0"/>
              </a:rPr>
              <a:t> </a:t>
            </a:r>
          </a:p>
        </p:txBody>
      </p:sp>
      <p:sp>
        <p:nvSpPr>
          <p:cNvPr id="15409" name="Rectangle 49"/>
          <p:cNvSpPr>
            <a:spLocks noChangeArrowheads="1"/>
          </p:cNvSpPr>
          <p:nvPr/>
        </p:nvSpPr>
        <p:spPr bwMode="auto">
          <a:xfrm>
            <a:off x="762000" y="1066800"/>
            <a:ext cx="8153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2"/>
                </a:solidFill>
                <a:latin typeface=".VnTimeH" pitchFamily="34" charset="0"/>
              </a:rPr>
              <a:t>TiÕt 6 </a:t>
            </a:r>
            <a:r>
              <a:rPr lang="en-US" sz="2400">
                <a:solidFill>
                  <a:schemeClr val="tx2"/>
                </a:solidFill>
                <a:latin typeface=".VnTime" pitchFamily="34" charset="0"/>
              </a:rPr>
              <a:t>-TËp ®äc nh¹c: T</a:t>
            </a:r>
            <a:r>
              <a:rPr lang="en-US" sz="2400">
                <a:solidFill>
                  <a:schemeClr val="tx2"/>
                </a:solidFill>
                <a:latin typeface=".VnTimeH" pitchFamily="34" charset="0"/>
              </a:rPr>
              <a:t>®</a:t>
            </a:r>
            <a:r>
              <a:rPr lang="en-US" sz="2400">
                <a:solidFill>
                  <a:schemeClr val="tx2"/>
                </a:solidFill>
                <a:latin typeface=".VnTime" pitchFamily="34" charset="0"/>
              </a:rPr>
              <a:t>N Sè 1</a:t>
            </a:r>
            <a:br>
              <a:rPr lang="en-US" sz="2400">
                <a:solidFill>
                  <a:schemeClr val="tx2"/>
                </a:solidFill>
                <a:latin typeface=".VnTime" pitchFamily="34" charset="0"/>
              </a:rPr>
            </a:br>
            <a:r>
              <a:rPr lang="en-US" sz="2400">
                <a:solidFill>
                  <a:schemeClr val="tx2"/>
                </a:solidFill>
                <a:latin typeface=".VnTime" pitchFamily="34" charset="0"/>
              </a:rPr>
              <a:t>           -Giíi thiÖu mét sè nh¹c cô d©n téc</a:t>
            </a:r>
          </a:p>
        </p:txBody>
      </p:sp>
      <p:sp>
        <p:nvSpPr>
          <p:cNvPr id="15410" name="Rectangle 50"/>
          <p:cNvSpPr>
            <a:spLocks noChangeArrowheads="1"/>
          </p:cNvSpPr>
          <p:nvPr/>
        </p:nvSpPr>
        <p:spPr bwMode="auto">
          <a:xfrm>
            <a:off x="533400" y="1828800"/>
            <a:ext cx="7391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>
                <a:solidFill>
                  <a:schemeClr val="tx2"/>
                </a:solidFill>
                <a:latin typeface=".VnTime" pitchFamily="34" charset="0"/>
              </a:rPr>
              <a:t>2. </a:t>
            </a:r>
            <a:r>
              <a:rPr lang="en-US" sz="2800">
                <a:solidFill>
                  <a:srgbClr val="FF0000"/>
                </a:solidFill>
                <a:latin typeface=".VnTime" pitchFamily="34" charset="0"/>
              </a:rPr>
              <a:t>Giíi thiÖu mét sè nh¹c cô d©n téc:</a:t>
            </a:r>
          </a:p>
        </p:txBody>
      </p:sp>
      <p:pic>
        <p:nvPicPr>
          <p:cNvPr id="15411" name="Picture 51" descr="KeNhibd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743200"/>
            <a:ext cx="4281488" cy="3886200"/>
          </a:xfrm>
          <a:prstGeom prst="rect">
            <a:avLst/>
          </a:prstGeom>
          <a:noFill/>
        </p:spPr>
      </p:pic>
      <p:pic>
        <p:nvPicPr>
          <p:cNvPr id="15412" name="Picture 52" descr="Keobd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2971800"/>
            <a:ext cx="403860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5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5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5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5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5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5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5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5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762000" y="3429000"/>
            <a:ext cx="46482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buFontTx/>
              <a:buChar char="-"/>
            </a:pPr>
            <a:r>
              <a:rPr lang="en-US" sz="2000"/>
              <a:t> </a:t>
            </a:r>
            <a:r>
              <a:rPr lang="en-US" sz="2000">
                <a:solidFill>
                  <a:srgbClr val="FF6600"/>
                </a:solidFill>
              </a:rPr>
              <a:t>Đàn Tam còn có tên là Hùng cầm (ý nói là đàn chỉ dành riêng cho đàn ông chơi). </a:t>
            </a:r>
          </a:p>
          <a:p>
            <a:pPr algn="just">
              <a:buFontTx/>
              <a:buChar char="-"/>
            </a:pPr>
            <a:endParaRPr lang="en-US" sz="2000">
              <a:solidFill>
                <a:srgbClr val="FF6600"/>
              </a:solidFill>
            </a:endParaRPr>
          </a:p>
          <a:p>
            <a:pPr algn="just">
              <a:buFontTx/>
              <a:buChar char="-"/>
            </a:pPr>
            <a:r>
              <a:rPr lang="en-US" sz="2000">
                <a:solidFill>
                  <a:srgbClr val="FF6600"/>
                </a:solidFill>
              </a:rPr>
              <a:t> Gọi là đàn tam vì đàn này có 3 dây.</a:t>
            </a:r>
          </a:p>
          <a:p>
            <a:pPr algn="just"/>
            <a:endParaRPr lang="en-US" sz="2000">
              <a:solidFill>
                <a:srgbClr val="FF6600"/>
              </a:solidFill>
            </a:endParaRPr>
          </a:p>
          <a:p>
            <a:pPr algn="just">
              <a:buFontTx/>
              <a:buChar char="-"/>
            </a:pPr>
            <a:r>
              <a:rPr lang="en-US" sz="2000">
                <a:solidFill>
                  <a:srgbClr val="FF6600"/>
                </a:solidFill>
              </a:rPr>
              <a:t> Dẫu độc tấu hay hòa tấu trong dàn nhạc chèo, tuồng, dàn bát âm, dàn tiểu nhạc hay chỉ làm vai trò nhạc đệm. </a:t>
            </a:r>
          </a:p>
        </p:txBody>
      </p:sp>
      <p:pic>
        <p:nvPicPr>
          <p:cNvPr id="17411" name="Picture 3" descr="Dan_Tam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1981200"/>
            <a:ext cx="1295400" cy="4495800"/>
          </a:xfrm>
          <a:prstGeom prst="rect">
            <a:avLst/>
          </a:prstGeom>
          <a:noFill/>
        </p:spPr>
      </p:pic>
      <p:grpSp>
        <p:nvGrpSpPr>
          <p:cNvPr id="17412" name="Group 4"/>
          <p:cNvGrpSpPr>
            <a:grpSpLocks/>
          </p:cNvGrpSpPr>
          <p:nvPr/>
        </p:nvGrpSpPr>
        <p:grpSpPr bwMode="auto">
          <a:xfrm>
            <a:off x="0" y="-42863"/>
            <a:ext cx="9158288" cy="6900863"/>
            <a:chOff x="-9" y="-18"/>
            <a:chExt cx="5769" cy="4347"/>
          </a:xfrm>
        </p:grpSpPr>
        <p:pic>
          <p:nvPicPr>
            <p:cNvPr id="17413" name="Picture 5" descr="POINSET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9" y="-18"/>
              <a:ext cx="48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4" name="Picture 6" descr="POINSET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0800000">
              <a:off x="5280" y="3369"/>
              <a:ext cx="48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5" name="Picture 7" descr="POINSET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6200000">
              <a:off x="-226" y="3577"/>
              <a:ext cx="960" cy="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6" name="Picture 8" descr="POINSET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5003" y="280"/>
              <a:ext cx="1056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7417" name="Group 9"/>
            <p:cNvGrpSpPr>
              <a:grpSpLocks/>
            </p:cNvGrpSpPr>
            <p:nvPr/>
          </p:nvGrpSpPr>
          <p:grpSpPr bwMode="auto">
            <a:xfrm>
              <a:off x="462" y="0"/>
              <a:ext cx="4905" cy="96"/>
              <a:chOff x="480" y="0"/>
              <a:chExt cx="4905" cy="96"/>
            </a:xfrm>
          </p:grpSpPr>
          <p:sp>
            <p:nvSpPr>
              <p:cNvPr id="17418" name="AutoShape 10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19" name="AutoShape 11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0" name="AutoShape 12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1" name="AutoShape 13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2" name="AutoShape 14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3" name="AutoShape 15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4" name="AutoShape 16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5" name="AutoShape 17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6" name="AutoShape 18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7" name="AutoShape 19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8" name="AutoShape 20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9" name="AutoShape 21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430" name="Group 22"/>
            <p:cNvGrpSpPr>
              <a:grpSpLocks/>
            </p:cNvGrpSpPr>
            <p:nvPr/>
          </p:nvGrpSpPr>
          <p:grpSpPr bwMode="auto">
            <a:xfrm>
              <a:off x="471" y="4224"/>
              <a:ext cx="4905" cy="96"/>
              <a:chOff x="480" y="0"/>
              <a:chExt cx="4905" cy="96"/>
            </a:xfrm>
          </p:grpSpPr>
          <p:sp>
            <p:nvSpPr>
              <p:cNvPr id="17431" name="AutoShape 23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2" name="AutoShape 24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3" name="AutoShape 25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4" name="AutoShape 26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5" name="AutoShape 27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6" name="AutoShape 28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7" name="AutoShape 29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8" name="AutoShape 30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9" name="AutoShape 31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0" name="AutoShape 32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1" name="AutoShape 33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2" name="AutoShape 34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443" name="Group 35"/>
            <p:cNvGrpSpPr>
              <a:grpSpLocks/>
            </p:cNvGrpSpPr>
            <p:nvPr/>
          </p:nvGrpSpPr>
          <p:grpSpPr bwMode="auto">
            <a:xfrm>
              <a:off x="7" y="910"/>
              <a:ext cx="96" cy="2439"/>
              <a:chOff x="-2" y="865"/>
              <a:chExt cx="96" cy="2439"/>
            </a:xfrm>
          </p:grpSpPr>
          <p:sp>
            <p:nvSpPr>
              <p:cNvPr id="17444" name="AutoShape 36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5" name="AutoShape 37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6" name="AutoShape 38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7" name="AutoShape 39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8" name="AutoShape 40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9" name="AutoShape 41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450" name="Group 42"/>
            <p:cNvGrpSpPr>
              <a:grpSpLocks/>
            </p:cNvGrpSpPr>
            <p:nvPr/>
          </p:nvGrpSpPr>
          <p:grpSpPr bwMode="auto">
            <a:xfrm>
              <a:off x="5655" y="1014"/>
              <a:ext cx="96" cy="2439"/>
              <a:chOff x="-2" y="865"/>
              <a:chExt cx="96" cy="2439"/>
            </a:xfrm>
          </p:grpSpPr>
          <p:sp>
            <p:nvSpPr>
              <p:cNvPr id="17451" name="AutoShape 43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2" name="AutoShape 44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3" name="AutoShape 45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4" name="AutoShape 46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5" name="AutoShape 47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6" name="AutoShape 48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7457" name="Rectangle 49"/>
          <p:cNvSpPr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91412" tIns="45706" rIns="91412" bIns="45706" anchor="ctr"/>
          <a:lstStyle/>
          <a:p>
            <a:pPr algn="ctr"/>
            <a:r>
              <a:rPr lang="en-US" sz="3600">
                <a:solidFill>
                  <a:schemeClr val="tx2"/>
                </a:solidFill>
                <a:latin typeface=".VnTime" pitchFamily="34" charset="0"/>
              </a:rPr>
              <a:t>Thø t­ ngµy 03 th¸ng 10 n</a:t>
            </a:r>
            <a:r>
              <a:rPr lang="en-US" sz="2800">
                <a:solidFill>
                  <a:schemeClr val="tx2"/>
                </a:solidFill>
              </a:rPr>
              <a:t>ă</a:t>
            </a:r>
            <a:r>
              <a:rPr lang="en-US" sz="3600">
                <a:solidFill>
                  <a:schemeClr val="tx2"/>
                </a:solidFill>
                <a:latin typeface=".VnTime" pitchFamily="34" charset="0"/>
              </a:rPr>
              <a:t>m 2012</a:t>
            </a:r>
            <a:br>
              <a:rPr lang="en-US" sz="3600">
                <a:solidFill>
                  <a:schemeClr val="tx2"/>
                </a:solidFill>
                <a:latin typeface=".VnTime" pitchFamily="34" charset="0"/>
              </a:rPr>
            </a:br>
            <a:r>
              <a:rPr lang="en-US" sz="2800">
                <a:solidFill>
                  <a:srgbClr val="0000CC"/>
                </a:solidFill>
                <a:latin typeface=".VnTimeH" pitchFamily="34" charset="0"/>
              </a:rPr>
              <a:t>Âm nh¹c</a:t>
            </a:r>
            <a:r>
              <a:rPr lang="en-US" sz="2800">
                <a:solidFill>
                  <a:schemeClr val="tx2"/>
                </a:solidFill>
                <a:latin typeface=".VnTimeH" pitchFamily="34" charset="0"/>
              </a:rPr>
              <a:t> </a:t>
            </a:r>
          </a:p>
        </p:txBody>
      </p:sp>
      <p:sp>
        <p:nvSpPr>
          <p:cNvPr id="17458" name="Rectangle 50"/>
          <p:cNvSpPr>
            <a:spLocks noChangeArrowheads="1"/>
          </p:cNvSpPr>
          <p:nvPr/>
        </p:nvSpPr>
        <p:spPr bwMode="auto">
          <a:xfrm>
            <a:off x="762000" y="1066800"/>
            <a:ext cx="8153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>
                <a:solidFill>
                  <a:schemeClr val="tx2"/>
                </a:solidFill>
                <a:latin typeface=".VnTimeH" pitchFamily="34" charset="0"/>
              </a:rPr>
              <a:t>TiÕt 6 </a:t>
            </a:r>
            <a:r>
              <a:rPr lang="en-US" sz="2800">
                <a:solidFill>
                  <a:schemeClr val="tx2"/>
                </a:solidFill>
                <a:latin typeface=".VnTime" pitchFamily="34" charset="0"/>
              </a:rPr>
              <a:t>-TËp ®äc nh¹c: T</a:t>
            </a:r>
            <a:r>
              <a:rPr lang="en-US" sz="2800">
                <a:solidFill>
                  <a:schemeClr val="tx2"/>
                </a:solidFill>
                <a:latin typeface=".VnTimeH" pitchFamily="34" charset="0"/>
              </a:rPr>
              <a:t>®</a:t>
            </a:r>
            <a:r>
              <a:rPr lang="en-US" sz="2800">
                <a:solidFill>
                  <a:schemeClr val="tx2"/>
                </a:solidFill>
                <a:latin typeface=".VnTime" pitchFamily="34" charset="0"/>
              </a:rPr>
              <a:t>N Sè 1</a:t>
            </a:r>
            <a:br>
              <a:rPr lang="en-US" sz="2800">
                <a:solidFill>
                  <a:schemeClr val="tx2"/>
                </a:solidFill>
                <a:latin typeface=".VnTime" pitchFamily="34" charset="0"/>
              </a:rPr>
            </a:br>
            <a:r>
              <a:rPr lang="en-US" sz="2800">
                <a:solidFill>
                  <a:schemeClr val="tx2"/>
                </a:solidFill>
                <a:latin typeface=".VnTime" pitchFamily="34" charset="0"/>
              </a:rPr>
              <a:t>           -Giíi thiÖu mét sè nh¹c cô d©n téc</a:t>
            </a:r>
          </a:p>
        </p:txBody>
      </p:sp>
      <p:sp>
        <p:nvSpPr>
          <p:cNvPr id="17459" name="Rectangle 51"/>
          <p:cNvSpPr>
            <a:spLocks noChangeArrowheads="1"/>
          </p:cNvSpPr>
          <p:nvPr/>
        </p:nvSpPr>
        <p:spPr bwMode="auto">
          <a:xfrm>
            <a:off x="533400" y="2057400"/>
            <a:ext cx="7391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>
                <a:solidFill>
                  <a:schemeClr val="tx2"/>
                </a:solidFill>
                <a:latin typeface=".VnTime" pitchFamily="34" charset="0"/>
              </a:rPr>
              <a:t>2. </a:t>
            </a:r>
            <a:r>
              <a:rPr lang="en-US" sz="2800">
                <a:solidFill>
                  <a:srgbClr val="FF0000"/>
                </a:solidFill>
                <a:latin typeface=".VnTime" pitchFamily="34" charset="0"/>
              </a:rPr>
              <a:t>Giíi thiÖu mét sè nh¹c cô d©n téc: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7" name="Group 3"/>
          <p:cNvGrpSpPr>
            <a:grpSpLocks/>
          </p:cNvGrpSpPr>
          <p:nvPr/>
        </p:nvGrpSpPr>
        <p:grpSpPr bwMode="auto">
          <a:xfrm>
            <a:off x="0" y="-42863"/>
            <a:ext cx="9158288" cy="6900863"/>
            <a:chOff x="-9" y="-18"/>
            <a:chExt cx="5769" cy="4347"/>
          </a:xfrm>
        </p:grpSpPr>
        <p:pic>
          <p:nvPicPr>
            <p:cNvPr id="16388" name="Picture 4" descr="POINSET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9" y="-18"/>
              <a:ext cx="48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89" name="Picture 5" descr="POINSET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0800000">
              <a:off x="5280" y="3369"/>
              <a:ext cx="48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0" name="Picture 6" descr="POINSET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6200000">
              <a:off x="-226" y="3577"/>
              <a:ext cx="960" cy="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1" name="Picture 7" descr="POINSET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5003" y="280"/>
              <a:ext cx="1056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6392" name="Group 8"/>
            <p:cNvGrpSpPr>
              <a:grpSpLocks/>
            </p:cNvGrpSpPr>
            <p:nvPr/>
          </p:nvGrpSpPr>
          <p:grpSpPr bwMode="auto">
            <a:xfrm>
              <a:off x="462" y="0"/>
              <a:ext cx="4905" cy="96"/>
              <a:chOff x="480" y="0"/>
              <a:chExt cx="4905" cy="96"/>
            </a:xfrm>
          </p:grpSpPr>
          <p:sp>
            <p:nvSpPr>
              <p:cNvPr id="16393" name="AutoShape 9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94" name="AutoShape 10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95" name="AutoShape 11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96" name="AutoShape 12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97" name="AutoShape 13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98" name="AutoShape 14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99" name="AutoShape 15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0" name="AutoShape 16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1" name="AutoShape 17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2" name="AutoShape 18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3" name="AutoShape 19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4" name="AutoShape 20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405" name="Group 21"/>
            <p:cNvGrpSpPr>
              <a:grpSpLocks/>
            </p:cNvGrpSpPr>
            <p:nvPr/>
          </p:nvGrpSpPr>
          <p:grpSpPr bwMode="auto">
            <a:xfrm>
              <a:off x="471" y="4224"/>
              <a:ext cx="4905" cy="96"/>
              <a:chOff x="480" y="0"/>
              <a:chExt cx="4905" cy="96"/>
            </a:xfrm>
          </p:grpSpPr>
          <p:sp>
            <p:nvSpPr>
              <p:cNvPr id="16406" name="AutoShape 22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7" name="AutoShape 23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8" name="AutoShape 24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9" name="AutoShape 25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0" name="AutoShape 26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1" name="AutoShape 27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2" name="AutoShape 28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3" name="AutoShape 29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4" name="AutoShape 30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5" name="AutoShape 31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6" name="AutoShape 32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7" name="AutoShape 33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418" name="Group 34"/>
            <p:cNvGrpSpPr>
              <a:grpSpLocks/>
            </p:cNvGrpSpPr>
            <p:nvPr/>
          </p:nvGrpSpPr>
          <p:grpSpPr bwMode="auto">
            <a:xfrm>
              <a:off x="7" y="910"/>
              <a:ext cx="96" cy="2439"/>
              <a:chOff x="-2" y="865"/>
              <a:chExt cx="96" cy="2439"/>
            </a:xfrm>
          </p:grpSpPr>
          <p:sp>
            <p:nvSpPr>
              <p:cNvPr id="16419" name="AutoShape 35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0" name="AutoShape 36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1" name="AutoShape 37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2" name="AutoShape 38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3" name="AutoShape 39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4" name="AutoShape 40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425" name="Group 41"/>
            <p:cNvGrpSpPr>
              <a:grpSpLocks/>
            </p:cNvGrpSpPr>
            <p:nvPr/>
          </p:nvGrpSpPr>
          <p:grpSpPr bwMode="auto">
            <a:xfrm>
              <a:off x="5655" y="1014"/>
              <a:ext cx="96" cy="2439"/>
              <a:chOff x="-2" y="865"/>
              <a:chExt cx="96" cy="2439"/>
            </a:xfrm>
          </p:grpSpPr>
          <p:sp>
            <p:nvSpPr>
              <p:cNvPr id="16426" name="AutoShape 42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7" name="AutoShape 43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8" name="AutoShape 44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9" name="AutoShape 45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30" name="AutoShape 46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31" name="AutoShape 47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6432" name="Rectangle 48"/>
          <p:cNvSpPr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91412" tIns="45706" rIns="91412" bIns="45706" anchor="ctr"/>
          <a:lstStyle/>
          <a:p>
            <a:pPr algn="ctr"/>
            <a:r>
              <a:rPr lang="en-US" sz="3600" dirty="0">
                <a:solidFill>
                  <a:schemeClr val="tx2"/>
                </a:solidFill>
                <a:latin typeface=".VnTime" pitchFamily="34" charset="0"/>
              </a:rPr>
              <a:t/>
            </a:r>
            <a:br>
              <a:rPr lang="en-US" sz="3600" dirty="0">
                <a:solidFill>
                  <a:schemeClr val="tx2"/>
                </a:solidFill>
                <a:latin typeface=".VnTime" pitchFamily="34" charset="0"/>
              </a:rPr>
            </a:br>
            <a:r>
              <a:rPr lang="en-US" sz="2800" dirty="0" err="1">
                <a:solidFill>
                  <a:srgbClr val="0000CC"/>
                </a:solidFill>
                <a:latin typeface=".VnTimeH" pitchFamily="34" charset="0"/>
              </a:rPr>
              <a:t>Âm</a:t>
            </a:r>
            <a:r>
              <a:rPr lang="en-US" sz="2800" dirty="0">
                <a:solidFill>
                  <a:srgbClr val="0000CC"/>
                </a:solidFill>
                <a:latin typeface=".VnTimeH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TimeH" pitchFamily="34" charset="0"/>
              </a:rPr>
              <a:t>nh¹c</a:t>
            </a:r>
            <a:r>
              <a:rPr lang="en-US" sz="2800" dirty="0">
                <a:solidFill>
                  <a:schemeClr val="tx2"/>
                </a:solidFill>
                <a:latin typeface=".VnTimeH" pitchFamily="34" charset="0"/>
              </a:rPr>
              <a:t> </a:t>
            </a:r>
          </a:p>
        </p:txBody>
      </p:sp>
      <p:sp>
        <p:nvSpPr>
          <p:cNvPr id="16433" name="Rectangle 49"/>
          <p:cNvSpPr>
            <a:spLocks noChangeArrowheads="1"/>
          </p:cNvSpPr>
          <p:nvPr/>
        </p:nvSpPr>
        <p:spPr bwMode="auto">
          <a:xfrm>
            <a:off x="762000" y="1066800"/>
            <a:ext cx="8153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>
                <a:solidFill>
                  <a:schemeClr val="tx2"/>
                </a:solidFill>
                <a:latin typeface=".VnTimeH" pitchFamily="34" charset="0"/>
              </a:rPr>
              <a:t>TiÕt 6 </a:t>
            </a:r>
            <a:r>
              <a:rPr lang="en-US" sz="2800">
                <a:solidFill>
                  <a:schemeClr val="tx2"/>
                </a:solidFill>
                <a:latin typeface=".VnTime" pitchFamily="34" charset="0"/>
              </a:rPr>
              <a:t>-TËp ®äc nh¹c: T§N Sè 1</a:t>
            </a:r>
            <a:br>
              <a:rPr lang="en-US" sz="2800">
                <a:solidFill>
                  <a:schemeClr val="tx2"/>
                </a:solidFill>
                <a:latin typeface=".VnTime" pitchFamily="34" charset="0"/>
              </a:rPr>
            </a:br>
            <a:r>
              <a:rPr lang="en-US" sz="2800">
                <a:solidFill>
                  <a:schemeClr val="tx2"/>
                </a:solidFill>
                <a:latin typeface=".VnTime" pitchFamily="34" charset="0"/>
              </a:rPr>
              <a:t>           -Giíi thiÖu mét sè nh¹c cô d©n téc</a:t>
            </a:r>
          </a:p>
        </p:txBody>
      </p:sp>
      <p:sp>
        <p:nvSpPr>
          <p:cNvPr id="16434" name="Rectangle 50"/>
          <p:cNvSpPr>
            <a:spLocks noChangeArrowheads="1"/>
          </p:cNvSpPr>
          <p:nvPr/>
        </p:nvSpPr>
        <p:spPr bwMode="auto">
          <a:xfrm>
            <a:off x="533400" y="2057400"/>
            <a:ext cx="7391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>
                <a:solidFill>
                  <a:schemeClr val="tx2"/>
                </a:solidFill>
                <a:latin typeface=".VnTime" pitchFamily="34" charset="0"/>
              </a:rPr>
              <a:t>2. </a:t>
            </a:r>
            <a:r>
              <a:rPr lang="en-US" sz="2800">
                <a:solidFill>
                  <a:srgbClr val="FF0000"/>
                </a:solidFill>
                <a:latin typeface=".VnTime" pitchFamily="34" charset="0"/>
              </a:rPr>
              <a:t>Giíi thiÖu mét sè nh¹c cô d©n téc:</a:t>
            </a:r>
          </a:p>
        </p:txBody>
      </p:sp>
      <p:pic>
        <p:nvPicPr>
          <p:cNvPr id="16435" name="Picture 51" descr="Tambd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124200"/>
            <a:ext cx="3429000" cy="3125788"/>
          </a:xfrm>
          <a:prstGeom prst="rect">
            <a:avLst/>
          </a:prstGeom>
          <a:noFill/>
        </p:spPr>
      </p:pic>
      <p:sp>
        <p:nvSpPr>
          <p:cNvPr id="16436" name="Text Box 52"/>
          <p:cNvSpPr txBox="1">
            <a:spLocks noChangeArrowheads="1"/>
          </p:cNvSpPr>
          <p:nvPr/>
        </p:nvSpPr>
        <p:spPr bwMode="auto">
          <a:xfrm>
            <a:off x="381000" y="259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2" tIns="45706" rIns="91412" bIns="4570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  <a:latin typeface=".VnTime" pitchFamily="34" charset="0"/>
              </a:rPr>
              <a:t>      * T­ thÕ biÓu diÔn.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6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oa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447800"/>
            <a:ext cx="3429000" cy="4876800"/>
          </a:xfrm>
          <a:prstGeom prst="rect">
            <a:avLst/>
          </a:prstGeom>
          <a:noFill/>
        </p:spPr>
      </p:pic>
      <p:sp>
        <p:nvSpPr>
          <p:cNvPr id="19459" name="WordArt 3"/>
          <p:cNvSpPr>
            <a:spLocks noChangeArrowheads="1" noChangeShapeType="1" noTextEdit="1"/>
          </p:cNvSpPr>
          <p:nvPr/>
        </p:nvSpPr>
        <p:spPr bwMode="auto">
          <a:xfrm>
            <a:off x="381000" y="381000"/>
            <a:ext cx="4800600" cy="665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.VnTifani HeavyH"/>
              </a:rPr>
              <a:t>§µn tø</a:t>
            </a:r>
          </a:p>
        </p:txBody>
      </p:sp>
      <p:grpSp>
        <p:nvGrpSpPr>
          <p:cNvPr id="19460" name="Group 4"/>
          <p:cNvGrpSpPr>
            <a:grpSpLocks/>
          </p:cNvGrpSpPr>
          <p:nvPr/>
        </p:nvGrpSpPr>
        <p:grpSpPr bwMode="auto">
          <a:xfrm>
            <a:off x="0" y="-42863"/>
            <a:ext cx="9158288" cy="6900863"/>
            <a:chOff x="-9" y="-18"/>
            <a:chExt cx="5769" cy="4347"/>
          </a:xfrm>
        </p:grpSpPr>
        <p:pic>
          <p:nvPicPr>
            <p:cNvPr id="19461" name="Picture 5" descr="POINSET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9" y="-18"/>
              <a:ext cx="48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2" name="Picture 6" descr="POINSET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0800000">
              <a:off x="5280" y="3369"/>
              <a:ext cx="48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3" name="Picture 7" descr="POINSET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6200000">
              <a:off x="-226" y="3577"/>
              <a:ext cx="960" cy="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4" name="Picture 8" descr="POINSET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5003" y="280"/>
              <a:ext cx="1056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9465" name="Group 9"/>
            <p:cNvGrpSpPr>
              <a:grpSpLocks/>
            </p:cNvGrpSpPr>
            <p:nvPr/>
          </p:nvGrpSpPr>
          <p:grpSpPr bwMode="auto">
            <a:xfrm>
              <a:off x="462" y="0"/>
              <a:ext cx="4905" cy="96"/>
              <a:chOff x="480" y="0"/>
              <a:chExt cx="4905" cy="96"/>
            </a:xfrm>
          </p:grpSpPr>
          <p:sp>
            <p:nvSpPr>
              <p:cNvPr id="19466" name="AutoShape 10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67" name="AutoShape 11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68" name="AutoShape 12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69" name="AutoShape 13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0" name="AutoShape 14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1" name="AutoShape 15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2" name="AutoShape 16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3" name="AutoShape 17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4" name="AutoShape 18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5" name="AutoShape 19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6" name="AutoShape 20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7" name="AutoShape 21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478" name="Group 22"/>
            <p:cNvGrpSpPr>
              <a:grpSpLocks/>
            </p:cNvGrpSpPr>
            <p:nvPr/>
          </p:nvGrpSpPr>
          <p:grpSpPr bwMode="auto">
            <a:xfrm>
              <a:off x="471" y="4224"/>
              <a:ext cx="4905" cy="96"/>
              <a:chOff x="480" y="0"/>
              <a:chExt cx="4905" cy="96"/>
            </a:xfrm>
          </p:grpSpPr>
          <p:sp>
            <p:nvSpPr>
              <p:cNvPr id="19479" name="AutoShape 23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0" name="AutoShape 24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1" name="AutoShape 25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2" name="AutoShape 26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3" name="AutoShape 27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4" name="AutoShape 28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5" name="AutoShape 29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6" name="AutoShape 30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7" name="AutoShape 31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8" name="AutoShape 32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9" name="AutoShape 33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0" name="AutoShape 34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491" name="Group 35"/>
            <p:cNvGrpSpPr>
              <a:grpSpLocks/>
            </p:cNvGrpSpPr>
            <p:nvPr/>
          </p:nvGrpSpPr>
          <p:grpSpPr bwMode="auto">
            <a:xfrm>
              <a:off x="7" y="910"/>
              <a:ext cx="96" cy="2439"/>
              <a:chOff x="-2" y="865"/>
              <a:chExt cx="96" cy="2439"/>
            </a:xfrm>
          </p:grpSpPr>
          <p:sp>
            <p:nvSpPr>
              <p:cNvPr id="19492" name="AutoShape 36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3" name="AutoShape 37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4" name="AutoShape 38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5" name="AutoShape 39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6" name="AutoShape 40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7" name="AutoShape 41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498" name="Group 42"/>
            <p:cNvGrpSpPr>
              <a:grpSpLocks/>
            </p:cNvGrpSpPr>
            <p:nvPr/>
          </p:nvGrpSpPr>
          <p:grpSpPr bwMode="auto">
            <a:xfrm>
              <a:off x="5655" y="1014"/>
              <a:ext cx="96" cy="2439"/>
              <a:chOff x="-2" y="865"/>
              <a:chExt cx="96" cy="2439"/>
            </a:xfrm>
          </p:grpSpPr>
          <p:sp>
            <p:nvSpPr>
              <p:cNvPr id="19499" name="AutoShape 43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00" name="AutoShape 44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01" name="AutoShape 45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02" name="AutoShape 46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03" name="AutoShape 47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04" name="AutoShape 48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9505" name="Text Box 49"/>
          <p:cNvSpPr txBox="1">
            <a:spLocks noChangeArrowheads="1"/>
          </p:cNvSpPr>
          <p:nvPr/>
        </p:nvSpPr>
        <p:spPr bwMode="auto">
          <a:xfrm>
            <a:off x="4495800" y="1600200"/>
            <a:ext cx="3581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Đàn tứ gồm 4 dây, là loại nhạc cụ gảy. Ở bầu đàn tròn giống như đàn nguyệt nhưng cần đàn ngắn hơn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nimBg="1"/>
      <p:bldP spid="1950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Pipa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85800"/>
            <a:ext cx="2746375" cy="5638800"/>
          </a:xfrm>
          <a:prstGeom prst="rect">
            <a:avLst/>
          </a:prstGeom>
          <a:noFill/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657600" y="0"/>
            <a:ext cx="2368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u="sng">
                <a:solidFill>
                  <a:srgbClr val="0000CC"/>
                </a:solidFill>
                <a:latin typeface=".VnArial" pitchFamily="34" charset="0"/>
              </a:rPr>
              <a:t>Đàn Tỳ bà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352800" y="1066800"/>
            <a:ext cx="5562600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000"/>
              <a:t>Đàn Tỳ Bà là nhạc khí dây gảy được sử dụng khắp ba miền của đất nước. </a:t>
            </a:r>
          </a:p>
          <a:p>
            <a:endParaRPr lang="en-US" sz="2000"/>
          </a:p>
          <a:p>
            <a:pPr>
              <a:buFontTx/>
              <a:buChar char="-"/>
            </a:pPr>
            <a:r>
              <a:rPr lang="en-US" sz="2000"/>
              <a:t> Đàn Tỳ bà  có 4 dây bằng tơ se nay thay bằng dây nylông, </a:t>
            </a:r>
          </a:p>
          <a:p>
            <a:pPr>
              <a:buFontTx/>
              <a:buChar char="-"/>
            </a:pPr>
            <a:endParaRPr lang="en-US" sz="2000"/>
          </a:p>
          <a:p>
            <a:pPr>
              <a:buFontTx/>
              <a:buChar char="-"/>
            </a:pPr>
            <a:r>
              <a:rPr lang="en-US" sz="2000"/>
              <a:t>  </a:t>
            </a:r>
            <a:r>
              <a:rPr lang="en-US" sz="2000" b="1"/>
              <a:t>Nh</a:t>
            </a:r>
            <a:r>
              <a:rPr lang="en-US" b="1"/>
              <a:t>ạc công</a:t>
            </a:r>
            <a:r>
              <a:rPr lang="en-US"/>
              <a:t> </a:t>
            </a:r>
            <a:r>
              <a:rPr lang="en-US" sz="2000"/>
              <a:t>gảy đàn bằng miếng gảy nhựa hay đồi mồi với các ngón gảy, </a:t>
            </a:r>
          </a:p>
          <a:p>
            <a:endParaRPr lang="en-US" sz="2000"/>
          </a:p>
          <a:p>
            <a:pPr>
              <a:buFontTx/>
              <a:buChar char="-"/>
            </a:pPr>
            <a:r>
              <a:rPr lang="en-US" sz="2000"/>
              <a:t> Ðàn Tỳ Bà thường để độc tấu các tác phẩm nhạc cổ truyền, </a:t>
            </a:r>
          </a:p>
          <a:p>
            <a:pPr>
              <a:buFontTx/>
              <a:buChar char="-"/>
            </a:pPr>
            <a:endParaRPr lang="en-US" sz="2000"/>
          </a:p>
          <a:p>
            <a:pPr>
              <a:buFontTx/>
              <a:buChar char="-"/>
            </a:pPr>
            <a:r>
              <a:rPr lang="en-US" sz="2000"/>
              <a:t> Khả năng độc tấu của Ðàn Tỳ Bà rất phong phú. Ðàn Tỳ Bà còn là thành viên của nhiều Dàn nhạc. </a:t>
            </a:r>
            <a:br>
              <a:rPr lang="en-US" sz="2000"/>
            </a:br>
            <a:endParaRPr lang="en-US" sz="2000"/>
          </a:p>
          <a:p>
            <a:pPr>
              <a:buFontTx/>
              <a:buChar char="-"/>
            </a:pPr>
            <a:endParaRPr lang="en-US" sz="2000"/>
          </a:p>
        </p:txBody>
      </p:sp>
      <p:pic>
        <p:nvPicPr>
          <p:cNvPr id="21510" name="Đọc tấu Tỳ Bà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</p:spPr>
      </p:pic>
      <p:grpSp>
        <p:nvGrpSpPr>
          <p:cNvPr id="21511" name="Group 7"/>
          <p:cNvGrpSpPr>
            <a:grpSpLocks/>
          </p:cNvGrpSpPr>
          <p:nvPr/>
        </p:nvGrpSpPr>
        <p:grpSpPr bwMode="auto">
          <a:xfrm>
            <a:off x="0" y="-42863"/>
            <a:ext cx="9158288" cy="6900863"/>
            <a:chOff x="-9" y="-18"/>
            <a:chExt cx="5769" cy="4347"/>
          </a:xfrm>
        </p:grpSpPr>
        <p:pic>
          <p:nvPicPr>
            <p:cNvPr id="21512" name="Picture 8" descr="POINSET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9" y="-18"/>
              <a:ext cx="48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3" name="Picture 9" descr="POINSET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0800000">
              <a:off x="5280" y="3369"/>
              <a:ext cx="48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4" name="Picture 10" descr="POINSET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6200000">
              <a:off x="-226" y="3577"/>
              <a:ext cx="960" cy="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5" name="Picture 11" descr="POINSET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5400000">
              <a:off x="5003" y="280"/>
              <a:ext cx="1056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1516" name="Group 12"/>
            <p:cNvGrpSpPr>
              <a:grpSpLocks/>
            </p:cNvGrpSpPr>
            <p:nvPr/>
          </p:nvGrpSpPr>
          <p:grpSpPr bwMode="auto">
            <a:xfrm>
              <a:off x="462" y="0"/>
              <a:ext cx="4905" cy="96"/>
              <a:chOff x="480" y="0"/>
              <a:chExt cx="4905" cy="96"/>
            </a:xfrm>
          </p:grpSpPr>
          <p:sp>
            <p:nvSpPr>
              <p:cNvPr id="21517" name="AutoShape 13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18" name="AutoShape 14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19" name="AutoShape 15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20" name="AutoShape 16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21" name="AutoShape 17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22" name="AutoShape 18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23" name="AutoShape 19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24" name="AutoShape 20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25" name="AutoShape 21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26" name="AutoShape 22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27" name="AutoShape 23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28" name="AutoShape 24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529" name="Group 25"/>
            <p:cNvGrpSpPr>
              <a:grpSpLocks/>
            </p:cNvGrpSpPr>
            <p:nvPr/>
          </p:nvGrpSpPr>
          <p:grpSpPr bwMode="auto">
            <a:xfrm>
              <a:off x="471" y="4224"/>
              <a:ext cx="4905" cy="96"/>
              <a:chOff x="480" y="0"/>
              <a:chExt cx="4905" cy="96"/>
            </a:xfrm>
          </p:grpSpPr>
          <p:sp>
            <p:nvSpPr>
              <p:cNvPr id="21530" name="AutoShape 26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31" name="AutoShape 27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32" name="AutoShape 28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33" name="AutoShape 29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34" name="AutoShape 30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35" name="AutoShape 31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36" name="AutoShape 32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37" name="AutoShape 33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38" name="AutoShape 34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39" name="AutoShape 35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40" name="AutoShape 36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41" name="AutoShape 37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542" name="Group 38"/>
            <p:cNvGrpSpPr>
              <a:grpSpLocks/>
            </p:cNvGrpSpPr>
            <p:nvPr/>
          </p:nvGrpSpPr>
          <p:grpSpPr bwMode="auto">
            <a:xfrm>
              <a:off x="7" y="910"/>
              <a:ext cx="96" cy="2439"/>
              <a:chOff x="-2" y="865"/>
              <a:chExt cx="96" cy="2439"/>
            </a:xfrm>
          </p:grpSpPr>
          <p:sp>
            <p:nvSpPr>
              <p:cNvPr id="21543" name="AutoShape 39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44" name="AutoShape 40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45" name="AutoShape 41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46" name="AutoShape 42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47" name="AutoShape 43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48" name="AutoShape 44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549" name="Group 45"/>
            <p:cNvGrpSpPr>
              <a:grpSpLocks/>
            </p:cNvGrpSpPr>
            <p:nvPr/>
          </p:nvGrpSpPr>
          <p:grpSpPr bwMode="auto">
            <a:xfrm>
              <a:off x="5655" y="1014"/>
              <a:ext cx="96" cy="2439"/>
              <a:chOff x="-2" y="865"/>
              <a:chExt cx="96" cy="2439"/>
            </a:xfrm>
          </p:grpSpPr>
          <p:sp>
            <p:nvSpPr>
              <p:cNvPr id="21550" name="AutoShape 46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51" name="AutoShape 47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52" name="AutoShape 48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53" name="AutoShape 49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54" name="AutoShape 50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55" name="AutoShape 51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1557" name="Group 53"/>
          <p:cNvGrpSpPr>
            <a:grpSpLocks/>
          </p:cNvGrpSpPr>
          <p:nvPr/>
        </p:nvGrpSpPr>
        <p:grpSpPr bwMode="auto">
          <a:xfrm>
            <a:off x="152400" y="109538"/>
            <a:ext cx="9158288" cy="6900862"/>
            <a:chOff x="-9" y="-18"/>
            <a:chExt cx="5769" cy="4347"/>
          </a:xfrm>
        </p:grpSpPr>
        <p:pic>
          <p:nvPicPr>
            <p:cNvPr id="21558" name="Picture 54" descr="POINSET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9" y="-18"/>
              <a:ext cx="48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59" name="Picture 55" descr="POINSET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0800000">
              <a:off x="5280" y="3369"/>
              <a:ext cx="48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60" name="Picture 56" descr="POINSET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6200000">
              <a:off x="-226" y="3577"/>
              <a:ext cx="960" cy="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61" name="Picture 57" descr="POINSET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5400000">
              <a:off x="5003" y="280"/>
              <a:ext cx="1056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1562" name="Group 58"/>
            <p:cNvGrpSpPr>
              <a:grpSpLocks/>
            </p:cNvGrpSpPr>
            <p:nvPr/>
          </p:nvGrpSpPr>
          <p:grpSpPr bwMode="auto">
            <a:xfrm>
              <a:off x="462" y="0"/>
              <a:ext cx="4905" cy="96"/>
              <a:chOff x="480" y="0"/>
              <a:chExt cx="4905" cy="96"/>
            </a:xfrm>
          </p:grpSpPr>
          <p:sp>
            <p:nvSpPr>
              <p:cNvPr id="21563" name="AutoShape 59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64" name="AutoShape 60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65" name="AutoShape 61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66" name="AutoShape 62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67" name="AutoShape 63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68" name="AutoShape 64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69" name="AutoShape 65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70" name="AutoShape 66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71" name="AutoShape 67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72" name="AutoShape 68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73" name="AutoShape 69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74" name="AutoShape 70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575" name="Group 71"/>
            <p:cNvGrpSpPr>
              <a:grpSpLocks/>
            </p:cNvGrpSpPr>
            <p:nvPr/>
          </p:nvGrpSpPr>
          <p:grpSpPr bwMode="auto">
            <a:xfrm>
              <a:off x="471" y="4224"/>
              <a:ext cx="4905" cy="96"/>
              <a:chOff x="480" y="0"/>
              <a:chExt cx="4905" cy="96"/>
            </a:xfrm>
          </p:grpSpPr>
          <p:sp>
            <p:nvSpPr>
              <p:cNvPr id="21576" name="AutoShape 72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77" name="AutoShape 73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78" name="AutoShape 74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79" name="AutoShape 75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80" name="AutoShape 76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81" name="AutoShape 77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82" name="AutoShape 78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83" name="AutoShape 79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84" name="AutoShape 80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85" name="AutoShape 81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86" name="AutoShape 82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87" name="AutoShape 83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588" name="Group 84"/>
            <p:cNvGrpSpPr>
              <a:grpSpLocks/>
            </p:cNvGrpSpPr>
            <p:nvPr/>
          </p:nvGrpSpPr>
          <p:grpSpPr bwMode="auto">
            <a:xfrm>
              <a:off x="7" y="910"/>
              <a:ext cx="96" cy="2439"/>
              <a:chOff x="-2" y="865"/>
              <a:chExt cx="96" cy="2439"/>
            </a:xfrm>
          </p:grpSpPr>
          <p:sp>
            <p:nvSpPr>
              <p:cNvPr id="21589" name="AutoShape 85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90" name="AutoShape 86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91" name="AutoShape 87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92" name="AutoShape 88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93" name="AutoShape 89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94" name="AutoShape 90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595" name="Group 91"/>
            <p:cNvGrpSpPr>
              <a:grpSpLocks/>
            </p:cNvGrpSpPr>
            <p:nvPr/>
          </p:nvGrpSpPr>
          <p:grpSpPr bwMode="auto">
            <a:xfrm>
              <a:off x="5655" y="1014"/>
              <a:ext cx="96" cy="2439"/>
              <a:chOff x="-2" y="865"/>
              <a:chExt cx="96" cy="2439"/>
            </a:xfrm>
          </p:grpSpPr>
          <p:sp>
            <p:nvSpPr>
              <p:cNvPr id="21596" name="AutoShape 92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97" name="AutoShape 93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98" name="AutoShape 94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99" name="AutoShape 95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00" name="AutoShape 96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01" name="AutoShape 97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5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5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215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10"/>
                </p:tgtEl>
              </p:cMediaNode>
            </p:audio>
          </p:childTnLst>
        </p:cTn>
      </p:par>
    </p:tnLst>
    <p:bldLst>
      <p:bldP spid="2150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533400" y="14288"/>
            <a:ext cx="83058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2" tIns="45706" rIns="91412" bIns="4570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>
                <a:solidFill>
                  <a:srgbClr val="FF0066"/>
                </a:solidFill>
                <a:latin typeface="VNI-Times" pitchFamily="2" charset="0"/>
              </a:rPr>
              <a:t>TÖ THEÁ BIEÅU DIEÃN</a:t>
            </a:r>
          </a:p>
        </p:txBody>
      </p:sp>
      <p:pic>
        <p:nvPicPr>
          <p:cNvPr id="22531" name="Picture 3" descr="Tybd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762000"/>
            <a:ext cx="4343400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dan ti ba cu g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67200" cy="5791200"/>
          </a:xfrm>
          <a:prstGeom prst="rect">
            <a:avLst/>
          </a:prstGeom>
          <a:noFill/>
        </p:spPr>
      </p:pic>
      <p:pic>
        <p:nvPicPr>
          <p:cNvPr id="35843" name="Picture 3" descr="Smiley-14-jun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5791200"/>
            <a:ext cx="966787" cy="990600"/>
          </a:xfrm>
          <a:prstGeom prst="rect">
            <a:avLst/>
          </a:prstGeom>
          <a:noFill/>
        </p:spPr>
      </p:pic>
      <p:sp>
        <p:nvSpPr>
          <p:cNvPr id="35844" name="AutoShape 4"/>
          <p:cNvSpPr>
            <a:spLocks noChangeArrowheads="1"/>
          </p:cNvSpPr>
          <p:nvPr/>
        </p:nvSpPr>
        <p:spPr bwMode="auto">
          <a:xfrm>
            <a:off x="3429000" y="4419600"/>
            <a:ext cx="2971800" cy="1981200"/>
          </a:xfrm>
          <a:prstGeom prst="cloudCallout">
            <a:avLst>
              <a:gd name="adj1" fmla="val -63194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3200"/>
              <a:t>Đàn gì đây bạn ơi?</a:t>
            </a:r>
          </a:p>
        </p:txBody>
      </p:sp>
      <p:sp>
        <p:nvSpPr>
          <p:cNvPr id="35845" name="WordArt 5"/>
          <p:cNvSpPr>
            <a:spLocks noChangeArrowheads="1" noChangeShapeType="1" noTextEdit="1"/>
          </p:cNvSpPr>
          <p:nvPr/>
        </p:nvSpPr>
        <p:spPr bwMode="auto">
          <a:xfrm>
            <a:off x="4343400" y="2133600"/>
            <a:ext cx="4419600" cy="2514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000" b="1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DCFF3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Đàn tỳ bà</a:t>
            </a:r>
          </a:p>
        </p:txBody>
      </p:sp>
      <p:sp>
        <p:nvSpPr>
          <p:cNvPr id="35846" name="WordArt 6"/>
          <p:cNvSpPr>
            <a:spLocks noChangeArrowheads="1" noChangeShapeType="1" noTextEdit="1"/>
          </p:cNvSpPr>
          <p:nvPr/>
        </p:nvSpPr>
        <p:spPr bwMode="auto">
          <a:xfrm>
            <a:off x="2133600" y="0"/>
            <a:ext cx="4953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Arial"/>
              </a:rPr>
              <a:t>§è vui !</a:t>
            </a:r>
          </a:p>
        </p:txBody>
      </p:sp>
      <p:pic>
        <p:nvPicPr>
          <p:cNvPr id="35847" name="Picture 7" descr="Dog-10-june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0"/>
            <a:ext cx="2362200" cy="18938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58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animBg="1"/>
      <p:bldP spid="35845" grpId="0" animBg="1"/>
      <p:bldP spid="3584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533400" y="0"/>
            <a:ext cx="8229600" cy="1447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91412" tIns="45706" rIns="91412" bIns="45706" anchor="ctr"/>
          <a:lstStyle/>
          <a:p>
            <a:pPr algn="ctr"/>
            <a:r>
              <a:rPr lang="en-US" sz="3600" dirty="0">
                <a:solidFill>
                  <a:schemeClr val="tx2"/>
                </a:solidFill>
                <a:latin typeface=".VnTime" pitchFamily="34" charset="0"/>
              </a:rPr>
              <a:t/>
            </a:r>
            <a:br>
              <a:rPr lang="en-US" sz="3600" dirty="0">
                <a:solidFill>
                  <a:schemeClr val="tx2"/>
                </a:solidFill>
                <a:latin typeface=".VnTime" pitchFamily="34" charset="0"/>
              </a:rPr>
            </a:br>
            <a:r>
              <a:rPr lang="en-US" sz="3600" dirty="0" err="1">
                <a:solidFill>
                  <a:srgbClr val="0000CC"/>
                </a:solidFill>
                <a:latin typeface=".VnTimeH" pitchFamily="34" charset="0"/>
              </a:rPr>
              <a:t>Âm</a:t>
            </a:r>
            <a:r>
              <a:rPr lang="en-US" sz="3600" dirty="0">
                <a:solidFill>
                  <a:srgbClr val="0000CC"/>
                </a:solidFill>
                <a:latin typeface=".VnTimeH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.VnTimeH" pitchFamily="34" charset="0"/>
              </a:rPr>
              <a:t>nh¹c</a:t>
            </a:r>
            <a:r>
              <a:rPr lang="en-US" sz="3200" dirty="0">
                <a:solidFill>
                  <a:schemeClr val="tx2"/>
                </a:solidFill>
                <a:latin typeface=".VnTimeH" pitchFamily="34" charset="0"/>
              </a:rPr>
              <a:t> 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1143000" y="1752600"/>
            <a:ext cx="6172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Kiểm tra bài cũ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1143000" y="2438400"/>
            <a:ext cx="632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Em hãy đọc câu tiết tấu sau và gõ tiết tấu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1295400" y="3200400"/>
            <a:ext cx="739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1447800" y="3224213"/>
            <a:ext cx="6553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MusiSync" pitchFamily="2" charset="0"/>
              </a:rPr>
              <a:t>     </a:t>
            </a:r>
            <a:r>
              <a:rPr lang="en-US" sz="3200">
                <a:latin typeface="MusiSync" pitchFamily="2" charset="0"/>
              </a:rPr>
              <a:t>qq  h h qq h</a:t>
            </a:r>
            <a:endParaRPr lang="en-US" sz="3200"/>
          </a:p>
        </p:txBody>
      </p:sp>
      <p:graphicFrame>
        <p:nvGraphicFramePr>
          <p:cNvPr id="30731" name="Object 11"/>
          <p:cNvGraphicFramePr>
            <a:graphicFrameLocks noChangeAspect="1"/>
          </p:cNvGraphicFramePr>
          <p:nvPr/>
        </p:nvGraphicFramePr>
        <p:xfrm>
          <a:off x="1524000" y="3352800"/>
          <a:ext cx="152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2" name="Equation" r:id="rId3" imgW="152280" imgH="393480" progId="Equation.DSMT4">
                  <p:embed/>
                </p:oleObj>
              </mc:Choice>
              <mc:Fallback>
                <p:oleObj name="Equation" r:id="rId3" imgW="152280" imgH="39348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352800"/>
                        <a:ext cx="1524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2" name="Line 12"/>
          <p:cNvSpPr>
            <a:spLocks noChangeShapeType="1"/>
          </p:cNvSpPr>
          <p:nvPr/>
        </p:nvSpPr>
        <p:spPr bwMode="auto">
          <a:xfrm>
            <a:off x="2438400" y="3352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33" name="Line 13"/>
          <p:cNvSpPr>
            <a:spLocks noChangeShapeType="1"/>
          </p:cNvSpPr>
          <p:nvPr/>
        </p:nvSpPr>
        <p:spPr bwMode="auto">
          <a:xfrm>
            <a:off x="3581400" y="3352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34" name="Line 14"/>
          <p:cNvSpPr>
            <a:spLocks noChangeShapeType="1"/>
          </p:cNvSpPr>
          <p:nvPr/>
        </p:nvSpPr>
        <p:spPr bwMode="auto">
          <a:xfrm>
            <a:off x="2819400" y="3352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35" name="Line 15"/>
          <p:cNvSpPr>
            <a:spLocks noChangeShapeType="1"/>
          </p:cNvSpPr>
          <p:nvPr/>
        </p:nvSpPr>
        <p:spPr bwMode="auto">
          <a:xfrm>
            <a:off x="3124200" y="3352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WordArt 2"/>
          <p:cNvSpPr>
            <a:spLocks noChangeArrowheads="1" noChangeShapeType="1" noTextEdit="1"/>
          </p:cNvSpPr>
          <p:nvPr/>
        </p:nvSpPr>
        <p:spPr bwMode="auto">
          <a:xfrm>
            <a:off x="1676400" y="457200"/>
            <a:ext cx="5105400" cy="1066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.VnVogueH"/>
              </a:rPr>
              <a:t>Nh¹c cô nµo vËy?</a:t>
            </a:r>
          </a:p>
        </p:txBody>
      </p:sp>
      <p:pic>
        <p:nvPicPr>
          <p:cNvPr id="36867" name="Picture 3" descr="Smiley-19-jun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1143000" cy="1066800"/>
          </a:xfrm>
          <a:prstGeom prst="rect">
            <a:avLst/>
          </a:prstGeom>
          <a:noFill/>
        </p:spPr>
      </p:pic>
      <p:sp>
        <p:nvSpPr>
          <p:cNvPr id="36868" name="WordArt 4"/>
          <p:cNvSpPr>
            <a:spLocks noChangeArrowheads="1" noChangeShapeType="1" noTextEdit="1"/>
          </p:cNvSpPr>
          <p:nvPr/>
        </p:nvSpPr>
        <p:spPr bwMode="auto">
          <a:xfrm rot="5400000">
            <a:off x="5893594" y="3402806"/>
            <a:ext cx="4495800" cy="1042988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32"/>
              </a:avLst>
            </a:prstTxWarp>
          </a:bodyPr>
          <a:lstStyle/>
          <a:p>
            <a:pPr algn="ctr" fontAlgn="auto"/>
            <a:r>
              <a:rPr lang="en-US" sz="3600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9933"/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.VnArabia"/>
              </a:rPr>
              <a:t>§µn tam</a:t>
            </a:r>
          </a:p>
        </p:txBody>
      </p:sp>
      <p:pic>
        <p:nvPicPr>
          <p:cNvPr id="36869" name="Picture 5" descr="Tambd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295400"/>
            <a:ext cx="4267200" cy="50307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nimBg="1"/>
      <p:bldP spid="3686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image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1828800"/>
            <a:ext cx="2971800" cy="3981450"/>
          </a:xfrm>
          <a:prstGeom prst="rect">
            <a:avLst/>
          </a:prstGeom>
          <a:noFill/>
        </p:spPr>
      </p:pic>
      <p:pic>
        <p:nvPicPr>
          <p:cNvPr id="37897" name="Picture 9" descr="Dog-01-jun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581400"/>
            <a:ext cx="2286000" cy="2189163"/>
          </a:xfrm>
          <a:prstGeom prst="rect">
            <a:avLst/>
          </a:prstGeom>
          <a:noFill/>
        </p:spPr>
      </p:pic>
      <p:sp>
        <p:nvSpPr>
          <p:cNvPr id="37898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867400" y="1905000"/>
            <a:ext cx="2133600" cy="1752600"/>
          </a:xfrm>
          <a:prstGeom prst="actionButtonHelp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9" name="WordArt 11"/>
          <p:cNvSpPr>
            <a:spLocks noChangeArrowheads="1" noChangeShapeType="1" noTextEdit="1"/>
          </p:cNvSpPr>
          <p:nvPr/>
        </p:nvSpPr>
        <p:spPr bwMode="auto">
          <a:xfrm>
            <a:off x="2971800" y="5105400"/>
            <a:ext cx="3886200" cy="10287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.VnRevue"/>
              </a:rPr>
              <a:t>§µn tø</a:t>
            </a:r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3657600" y="1066800"/>
            <a:ext cx="3810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Nhạc cụ gì đây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9" grpId="0" animBg="1"/>
      <p:bldP spid="3790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Nhạc công đang biểu diễn đàn gì?</a:t>
            </a:r>
          </a:p>
        </p:txBody>
      </p:sp>
      <p:pic>
        <p:nvPicPr>
          <p:cNvPr id="39940" name="Picture 4" descr="KeNhibd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81200"/>
            <a:ext cx="4281488" cy="3886200"/>
          </a:xfrm>
          <a:prstGeom prst="rect">
            <a:avLst/>
          </a:prstGeom>
          <a:noFill/>
        </p:spPr>
      </p:pic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4953000" y="2286000"/>
            <a:ext cx="3581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>
                <a:solidFill>
                  <a:schemeClr val="tx2"/>
                </a:solidFill>
              </a:rPr>
              <a:t>Đàn nhị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4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phao hoa"/>
          <p:cNvPicPr>
            <a:picLocks noChangeAspect="1" noChangeArrowheads="1" noCrop="1"/>
          </p:cNvPicPr>
          <p:nvPr/>
        </p:nvPicPr>
        <p:blipFill>
          <a:blip r:embed="rId2" cstate="print">
            <a:lum bright="12000"/>
          </a:blip>
          <a:srcRect/>
          <a:stretch>
            <a:fillRect/>
          </a:stretch>
        </p:blipFill>
        <p:spPr bwMode="auto">
          <a:xfrm>
            <a:off x="0" y="-228600"/>
            <a:ext cx="9296400" cy="7185025"/>
          </a:xfrm>
          <a:prstGeom prst="rect">
            <a:avLst/>
          </a:prstGeom>
          <a:noFill/>
        </p:spPr>
      </p:pic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1143000" y="1981200"/>
            <a:ext cx="6934200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>
                <a:solidFill>
                  <a:srgbClr val="FF9900"/>
                </a:solidFill>
                <a:latin typeface=".VnTime" pitchFamily="34" charset="0"/>
              </a:rPr>
              <a:t>TËp ®äc nh¹c: T§N sè 1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4400">
                <a:solidFill>
                  <a:srgbClr val="FF9900"/>
                </a:solidFill>
                <a:latin typeface=".VnTifani HeavyH" pitchFamily="34" charset="0"/>
              </a:rPr>
              <a:t>Son La Son</a:t>
            </a:r>
            <a:endParaRPr lang="en-US" sz="3200">
              <a:solidFill>
                <a:srgbClr val="FF9900"/>
              </a:solidFill>
              <a:latin typeface=".VnTifani HeavyH" pitchFamily="34" charset="0"/>
            </a:endParaRP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533400" y="4343400"/>
            <a:ext cx="8458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solidFill>
                  <a:srgbClr val="FF0066"/>
                </a:solidFill>
                <a:latin typeface=".VnHelvetInsH" pitchFamily="34" charset="0"/>
              </a:rPr>
              <a:t>Giíi thiÖu mét sè nh¹c cô d©n téc</a:t>
            </a:r>
            <a:endParaRPr lang="en-US" sz="2400">
              <a:solidFill>
                <a:srgbClr val="FF0066"/>
              </a:solidFill>
              <a:latin typeface=".VnHelvetInsH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/>
      <p:bldP spid="4096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musical note brooch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8610600" y="3886200"/>
            <a:ext cx="304800" cy="2971800"/>
          </a:xfrm>
          <a:noFill/>
          <a:ln/>
        </p:spPr>
      </p:pic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685800" y="533400"/>
            <a:ext cx="5867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2" tIns="45706" rIns="91412" bIns="45706"/>
          <a:lstStyle/>
          <a:p>
            <a:pPr marL="342900" indent="-342900" algn="ctr">
              <a:spcBef>
                <a:spcPct val="20000"/>
              </a:spcBef>
            </a:pPr>
            <a:r>
              <a:rPr lang="en-US" sz="3200">
                <a:latin typeface="VNI-Bodon-Poster" pitchFamily="2" charset="0"/>
              </a:rPr>
              <a:t> 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609600" y="5638800"/>
            <a:ext cx="4495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2" tIns="45706" rIns="91412" bIns="45706"/>
          <a:lstStyle/>
          <a:p>
            <a:pPr>
              <a:spcBef>
                <a:spcPct val="20000"/>
              </a:spcBef>
            </a:pPr>
            <a:r>
              <a:rPr lang="en-US" sz="3200">
                <a:latin typeface="VNI-Ariston" pitchFamily="2" charset="0"/>
              </a:rPr>
              <a:t> </a:t>
            </a:r>
            <a:endParaRPr lang="en-US" sz="4000">
              <a:solidFill>
                <a:srgbClr val="0033CC"/>
              </a:solidFill>
              <a:latin typeface="VNI-Ariston" pitchFamily="2" charset="0"/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1676400" y="3276600"/>
            <a:ext cx="1600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2" tIns="45706" rIns="91412" bIns="45706"/>
          <a:lstStyle/>
          <a:p>
            <a:pPr>
              <a:spcBef>
                <a:spcPct val="20000"/>
              </a:spcBef>
            </a:pPr>
            <a:r>
              <a:rPr lang="en-US" sz="3200">
                <a:solidFill>
                  <a:srgbClr val="CC0066"/>
                </a:solidFill>
                <a:latin typeface="VNI-Ariston" pitchFamily="2" charset="0"/>
              </a:rPr>
              <a:t> </a:t>
            </a:r>
            <a:endParaRPr lang="en-US" sz="4000">
              <a:solidFill>
                <a:srgbClr val="CC0066"/>
              </a:solidFill>
              <a:latin typeface="VNI-Ariston" pitchFamily="2" charset="0"/>
            </a:endParaRP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1219200" y="61722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12" tIns="45706" rIns="91412" bIns="45706">
            <a:spAutoFit/>
          </a:bodyPr>
          <a:lstStyle/>
          <a:p>
            <a:endParaRPr lang="en-US">
              <a:solidFill>
                <a:srgbClr val="0000FF"/>
              </a:solidFill>
              <a:latin typeface="VNI-Times" pitchFamily="2" charset="0"/>
            </a:endParaRPr>
          </a:p>
        </p:txBody>
      </p:sp>
      <p:pic>
        <p:nvPicPr>
          <p:cNvPr id="26638" name="Picture 14" descr="Notes-02-june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3505200"/>
            <a:ext cx="762000" cy="838200"/>
          </a:xfrm>
          <a:prstGeom prst="rect">
            <a:avLst/>
          </a:prstGeom>
          <a:noFill/>
        </p:spPr>
      </p:pic>
      <p:pic>
        <p:nvPicPr>
          <p:cNvPr id="26639" name="Picture 15" descr="Notes-02-june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3200400"/>
            <a:ext cx="609600" cy="762000"/>
          </a:xfrm>
          <a:prstGeom prst="rect">
            <a:avLst/>
          </a:prstGeom>
          <a:noFill/>
        </p:spPr>
      </p:pic>
      <p:pic>
        <p:nvPicPr>
          <p:cNvPr id="26640" name="Picture 16" descr="Notes-02-june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2971800"/>
            <a:ext cx="533400" cy="685800"/>
          </a:xfrm>
          <a:prstGeom prst="rect">
            <a:avLst/>
          </a:prstGeom>
          <a:noFill/>
        </p:spPr>
      </p:pic>
      <p:pic>
        <p:nvPicPr>
          <p:cNvPr id="26641" name="Picture 17" descr="Notes-02-june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2971800"/>
            <a:ext cx="533400" cy="685800"/>
          </a:xfrm>
          <a:prstGeom prst="rect">
            <a:avLst/>
          </a:prstGeom>
          <a:noFill/>
        </p:spPr>
      </p:pic>
      <p:pic>
        <p:nvPicPr>
          <p:cNvPr id="26642" name="Picture 18" descr="Notes-02-june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2743200"/>
            <a:ext cx="533400" cy="609600"/>
          </a:xfrm>
          <a:prstGeom prst="rect">
            <a:avLst/>
          </a:prstGeom>
          <a:noFill/>
        </p:spPr>
      </p:pic>
      <p:pic>
        <p:nvPicPr>
          <p:cNvPr id="26643" name="Picture 19" descr="Notes-02-june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2590800"/>
            <a:ext cx="381000" cy="533400"/>
          </a:xfrm>
          <a:prstGeom prst="rect">
            <a:avLst/>
          </a:prstGeom>
          <a:noFill/>
        </p:spPr>
      </p:pic>
      <p:sp>
        <p:nvSpPr>
          <p:cNvPr id="26649" name="Text Box 25"/>
          <p:cNvSpPr txBox="1">
            <a:spLocks noChangeArrowheads="1"/>
          </p:cNvSpPr>
          <p:nvPr/>
        </p:nvSpPr>
        <p:spPr bwMode="auto">
          <a:xfrm>
            <a:off x="2057400" y="609600"/>
            <a:ext cx="533400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.VnVogueH" pitchFamily="34" charset="0"/>
              </a:rPr>
              <a:t>Giê häc ®Õn ®©y kÕt thóc</a:t>
            </a:r>
          </a:p>
          <a:p>
            <a:pPr algn="ctr"/>
            <a:r>
              <a:rPr lang="en-US" sz="2400">
                <a:solidFill>
                  <a:srgbClr val="FF0000"/>
                </a:solidFill>
                <a:latin typeface=".VnVogueH" pitchFamily="34" charset="0"/>
              </a:rPr>
              <a:t>Xin c¶m ¬n c¸c thÇy c« </a:t>
            </a:r>
          </a:p>
          <a:p>
            <a:pPr algn="ctr"/>
            <a:r>
              <a:rPr lang="en-US" sz="2400">
                <a:solidFill>
                  <a:srgbClr val="FF0000"/>
                </a:solidFill>
                <a:latin typeface=".VnVogueH" pitchFamily="34" charset="0"/>
              </a:rPr>
              <a:t>cïng toµn thÓ c¸c em</a:t>
            </a:r>
          </a:p>
          <a:p>
            <a:pPr algn="ctr">
              <a:spcBef>
                <a:spcPct val="50000"/>
              </a:spcBef>
            </a:pPr>
            <a:endParaRPr lang="en-US" sz="2400">
              <a:solidFill>
                <a:srgbClr val="FF0000"/>
              </a:solidFill>
              <a:latin typeface=".VnVogueH" pitchFamily="34" charset="0"/>
            </a:endParaRPr>
          </a:p>
        </p:txBody>
      </p:sp>
      <p:pic>
        <p:nvPicPr>
          <p:cNvPr id="26650" name="Picture 26" descr="c2 (5)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4724400"/>
            <a:ext cx="952500" cy="1143000"/>
          </a:xfrm>
          <a:prstGeom prst="rect">
            <a:avLst/>
          </a:prstGeom>
          <a:noFill/>
        </p:spPr>
      </p:pic>
      <p:pic>
        <p:nvPicPr>
          <p:cNvPr id="26651" name="Picture 27" descr="c2 (5)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5486400"/>
            <a:ext cx="952500" cy="1143000"/>
          </a:xfrm>
          <a:prstGeom prst="rect">
            <a:avLst/>
          </a:prstGeom>
          <a:noFill/>
        </p:spPr>
      </p:pic>
      <p:pic>
        <p:nvPicPr>
          <p:cNvPr id="26652" name="Picture 28" descr="c2 (5)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9400" y="5181600"/>
            <a:ext cx="952500" cy="1143000"/>
          </a:xfrm>
          <a:prstGeom prst="rect">
            <a:avLst/>
          </a:prstGeom>
          <a:noFill/>
        </p:spPr>
      </p:pic>
      <p:pic>
        <p:nvPicPr>
          <p:cNvPr id="26653" name="Picture 29" descr="c2 (5)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1400" y="5715000"/>
            <a:ext cx="952500" cy="1143000"/>
          </a:xfrm>
          <a:prstGeom prst="rect">
            <a:avLst/>
          </a:prstGeom>
          <a:noFill/>
        </p:spPr>
      </p:pic>
      <p:pic>
        <p:nvPicPr>
          <p:cNvPr id="26654" name="Picture 30" descr="c2 (5)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5715000"/>
            <a:ext cx="952500" cy="1143000"/>
          </a:xfrm>
          <a:prstGeom prst="rect">
            <a:avLst/>
          </a:prstGeom>
          <a:noFill/>
        </p:spPr>
      </p:pic>
      <p:sp>
        <p:nvSpPr>
          <p:cNvPr id="26659" name="Text Box 35"/>
          <p:cNvSpPr txBox="1">
            <a:spLocks noChangeArrowheads="1"/>
          </p:cNvSpPr>
          <p:nvPr/>
        </p:nvSpPr>
        <p:spPr bwMode="auto">
          <a:xfrm>
            <a:off x="2347913" y="2211388"/>
            <a:ext cx="33988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latin typeface="Verdana" pitchFamily="34" charset="0"/>
            </a:endParaRPr>
          </a:p>
        </p:txBody>
      </p:sp>
      <p:sp>
        <p:nvSpPr>
          <p:cNvPr id="26665" name="Rectangle 41"/>
          <p:cNvSpPr>
            <a:spLocks noChangeArrowheads="1"/>
          </p:cNvSpPr>
          <p:nvPr/>
        </p:nvSpPr>
        <p:spPr bwMode="auto">
          <a:xfrm>
            <a:off x="2667000" y="3125788"/>
            <a:ext cx="307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 sz="36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6666" name="Picture 42" descr="tough_guy_drumming_hc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800" y="3276600"/>
            <a:ext cx="2254250" cy="2668588"/>
          </a:xfrm>
          <a:prstGeom prst="rect">
            <a:avLst/>
          </a:prstGeom>
          <a:noFill/>
        </p:spPr>
      </p:pic>
      <p:pic>
        <p:nvPicPr>
          <p:cNvPr id="26667" name="Picture 43" descr="gypsy_woman_guitar_si_a_hc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0400" y="2362200"/>
            <a:ext cx="1385888" cy="1941513"/>
          </a:xfrm>
          <a:prstGeom prst="rect">
            <a:avLst/>
          </a:prstGeom>
          <a:noFill/>
        </p:spPr>
      </p:pic>
      <p:pic>
        <p:nvPicPr>
          <p:cNvPr id="26668" name="Picture 44" descr="bassist_lights_hc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62200" y="3200400"/>
            <a:ext cx="1547813" cy="2322513"/>
          </a:xfrm>
          <a:prstGeom prst="rect">
            <a:avLst/>
          </a:prstGeom>
          <a:noFill/>
        </p:spPr>
      </p:pic>
      <p:pic>
        <p:nvPicPr>
          <p:cNvPr id="26669" name="Picture 45" descr="Bemua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4800" y="4419600"/>
            <a:ext cx="2057400" cy="1922463"/>
          </a:xfrm>
          <a:prstGeom prst="rect">
            <a:avLst/>
          </a:prstGeom>
          <a:noFill/>
        </p:spPr>
      </p:pic>
      <p:pic>
        <p:nvPicPr>
          <p:cNvPr id="26672" name="Picture 48" descr="A5-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84903">
            <a:off x="2209800" y="4497388"/>
            <a:ext cx="2427288" cy="2360612"/>
          </a:xfrm>
          <a:prstGeom prst="rect">
            <a:avLst/>
          </a:prstGeom>
          <a:noFill/>
        </p:spPr>
      </p:pic>
      <p:pic>
        <p:nvPicPr>
          <p:cNvPr id="26674" name="Pretty Boy - M2M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66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664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6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48991" fill="hold"/>
                                        <p:tgtEl>
                                          <p:spTgt spid="266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74"/>
                </p:tgtEl>
              </p:cMediaNode>
            </p:audio>
          </p:childTnLst>
        </p:cTn>
      </p:par>
    </p:tnLst>
    <p:bldLst>
      <p:bldP spid="26649" grpId="0"/>
      <p:bldP spid="2664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228600" y="4114800"/>
            <a:ext cx="1752600" cy="2513013"/>
            <a:chOff x="3648" y="2400"/>
            <a:chExt cx="1200" cy="1116"/>
          </a:xfrm>
        </p:grpSpPr>
        <p:pic>
          <p:nvPicPr>
            <p:cNvPr id="7171" name="Picture 3" descr="4969105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4272" y="2400"/>
              <a:ext cx="576" cy="1104"/>
            </a:xfrm>
            <a:prstGeom prst="rect">
              <a:avLst/>
            </a:prstGeom>
            <a:noFill/>
          </p:spPr>
        </p:pic>
        <p:pic>
          <p:nvPicPr>
            <p:cNvPr id="7172" name="Picture 4" descr="4969167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3648" y="2400"/>
              <a:ext cx="624" cy="1116"/>
            </a:xfrm>
            <a:prstGeom prst="rect">
              <a:avLst/>
            </a:prstGeom>
            <a:noFill/>
          </p:spPr>
        </p:pic>
      </p:grpSp>
      <p:pic>
        <p:nvPicPr>
          <p:cNvPr id="7173" name="Picture 5" descr="Dan_Tam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3657600"/>
            <a:ext cx="1524000" cy="3048000"/>
          </a:xfrm>
          <a:prstGeom prst="rect">
            <a:avLst/>
          </a:prstGeom>
          <a:noFill/>
        </p:spPr>
      </p:pic>
      <p:pic>
        <p:nvPicPr>
          <p:cNvPr id="7175" name="Picture 7" descr="123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3657600"/>
            <a:ext cx="1828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 descr="musical_notes_bubbling_md_wht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1219200"/>
            <a:ext cx="914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 descr="musical_notes_bubbling_md_wht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0"/>
            <a:ext cx="1447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0" descr="musical_notes_bubbling_md_wht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2743200"/>
            <a:ext cx="187801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11" descr="musical_notes_bubbling_md_wht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00200" y="1295400"/>
            <a:ext cx="1447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12" descr="Pipa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67600" y="3657600"/>
            <a:ext cx="1676400" cy="2971800"/>
          </a:xfrm>
          <a:prstGeom prst="rect">
            <a:avLst/>
          </a:prstGeom>
          <a:noFill/>
        </p:spPr>
      </p:pic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457200" y="0"/>
            <a:ext cx="8229600" cy="1447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91412" tIns="45706" rIns="91412" bIns="45706" anchor="ctr"/>
          <a:lstStyle/>
          <a:p>
            <a:pPr algn="ctr"/>
            <a:endParaRPr lang="en-US" sz="3200">
              <a:solidFill>
                <a:schemeClr val="tx2"/>
              </a:solidFill>
              <a:latin typeface=".VnTimeH" pitchFamily="34" charset="0"/>
            </a:endParaRP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1143000" y="1371600"/>
            <a:ext cx="76184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2" tIns="45706" rIns="91412" bIns="45706">
            <a:spAutoFit/>
          </a:bodyPr>
          <a:lstStyle/>
          <a:p>
            <a:r>
              <a:rPr lang="en-US" sz="3200">
                <a:solidFill>
                  <a:schemeClr val="tx2"/>
                </a:solidFill>
                <a:latin typeface=".VnTime" pitchFamily="34" charset="0"/>
              </a:rPr>
              <a:t>       TiÕt 6: -TËp ®äc nh¹c: </a:t>
            </a:r>
            <a:r>
              <a:rPr lang="en-US" sz="2800">
                <a:solidFill>
                  <a:schemeClr val="tx2"/>
                </a:solidFill>
                <a:latin typeface=".VnTimeH" pitchFamily="34" charset="0"/>
              </a:rPr>
              <a:t>t®n</a:t>
            </a:r>
            <a:r>
              <a:rPr lang="en-US" sz="3200">
                <a:solidFill>
                  <a:schemeClr val="tx2"/>
                </a:solidFill>
                <a:latin typeface=".VnTime" pitchFamily="34" charset="0"/>
              </a:rPr>
              <a:t> Sè 1</a:t>
            </a:r>
            <a:br>
              <a:rPr lang="en-US" sz="3200">
                <a:solidFill>
                  <a:schemeClr val="tx2"/>
                </a:solidFill>
                <a:latin typeface=".VnTime" pitchFamily="34" charset="0"/>
              </a:rPr>
            </a:br>
            <a:r>
              <a:rPr lang="en-US" sz="3200">
                <a:solidFill>
                  <a:schemeClr val="tx2"/>
                </a:solidFill>
                <a:latin typeface=".VnTime" pitchFamily="34" charset="0"/>
              </a:rPr>
              <a:t>                  -Giíi thiÖu mét sè nh¹c cô d©n téc</a:t>
            </a:r>
          </a:p>
        </p:txBody>
      </p:sp>
      <p:pic>
        <p:nvPicPr>
          <p:cNvPr id="7183" name="Picture 15" descr="Khoa son 1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00" y="0"/>
            <a:ext cx="533400" cy="1393825"/>
          </a:xfrm>
          <a:prstGeom prst="rect">
            <a:avLst/>
          </a:prstGeom>
          <a:noFill/>
        </p:spPr>
      </p:pic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533400" y="0"/>
            <a:ext cx="8229600" cy="1447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91412" tIns="45706" rIns="91412" bIns="45706" anchor="ctr"/>
          <a:lstStyle/>
          <a:p>
            <a:pPr algn="ctr"/>
            <a:r>
              <a:rPr lang="en-US" sz="3600" dirty="0" err="1" smtClean="0">
                <a:solidFill>
                  <a:srgbClr val="0000CC"/>
                </a:solidFill>
                <a:latin typeface=".VnTimeH" pitchFamily="34" charset="0"/>
              </a:rPr>
              <a:t>Âm</a:t>
            </a:r>
            <a:r>
              <a:rPr lang="en-US" sz="3600" dirty="0" smtClean="0">
                <a:solidFill>
                  <a:srgbClr val="0000CC"/>
                </a:solidFill>
                <a:latin typeface=".VnTimeH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.VnTimeH" pitchFamily="34" charset="0"/>
              </a:rPr>
              <a:t>nh¹c</a:t>
            </a:r>
            <a:r>
              <a:rPr lang="en-US" sz="3200" dirty="0">
                <a:solidFill>
                  <a:schemeClr val="tx2"/>
                </a:solidFill>
                <a:latin typeface=".VnTimeH" pitchFamily="34" charset="0"/>
              </a:rPr>
              <a:t> </a:t>
            </a:r>
          </a:p>
        </p:txBody>
      </p:sp>
      <p:pic>
        <p:nvPicPr>
          <p:cNvPr id="7187" name="Picture 19" descr="dannhi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09800" y="3657600"/>
            <a:ext cx="1600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81200"/>
            <a:ext cx="8229600" cy="1143000"/>
          </a:xfrm>
        </p:spPr>
        <p:txBody>
          <a:bodyPr/>
          <a:lstStyle/>
          <a:p>
            <a:pPr marL="838200" indent="-838200" algn="l"/>
            <a:r>
              <a:rPr lang="en-US" sz="4000">
                <a:latin typeface=".VnTime" pitchFamily="34" charset="0"/>
              </a:rPr>
              <a:t>      </a:t>
            </a:r>
            <a:r>
              <a:rPr lang="en-US" sz="4000">
                <a:solidFill>
                  <a:srgbClr val="FF0000"/>
                </a:solidFill>
                <a:latin typeface=".VnTime" pitchFamily="34" charset="0"/>
              </a:rPr>
              <a:t>1.TËp ®äc nh¹c</a:t>
            </a: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4419600" y="-100013"/>
            <a:ext cx="198438" cy="70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2" tIns="45706" rIns="91412" bIns="45706">
            <a:spAutoFit/>
          </a:bodyPr>
          <a:lstStyle/>
          <a:p>
            <a:pPr algn="ctr"/>
            <a:endParaRPr lang="en-US" sz="4000">
              <a:latin typeface=".VnTime" pitchFamily="34" charset="0"/>
            </a:endParaRPr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609600" y="1435100"/>
            <a:ext cx="76184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12" tIns="45706" rIns="91412" bIns="45706">
            <a:spAutoFit/>
          </a:bodyPr>
          <a:lstStyle/>
          <a:p>
            <a:r>
              <a:rPr lang="en-US" sz="3200">
                <a:solidFill>
                  <a:schemeClr val="tx2"/>
                </a:solidFill>
                <a:latin typeface=".VnTime" pitchFamily="34" charset="0"/>
              </a:rPr>
              <a:t>       TiÕt 6: -TËp ®äc nh¹c: T</a:t>
            </a:r>
            <a:r>
              <a:rPr lang="en-US" sz="3200">
                <a:solidFill>
                  <a:schemeClr val="tx2"/>
                </a:solidFill>
                <a:latin typeface=".VnTimeH" pitchFamily="34" charset="0"/>
              </a:rPr>
              <a:t>®</a:t>
            </a:r>
            <a:r>
              <a:rPr lang="en-US" sz="3200">
                <a:solidFill>
                  <a:schemeClr val="tx2"/>
                </a:solidFill>
                <a:latin typeface=".VnTime" pitchFamily="34" charset="0"/>
              </a:rPr>
              <a:t>N Sè 1</a:t>
            </a:r>
            <a:br>
              <a:rPr lang="en-US" sz="3200">
                <a:solidFill>
                  <a:schemeClr val="tx2"/>
                </a:solidFill>
                <a:latin typeface=".VnTime" pitchFamily="34" charset="0"/>
              </a:rPr>
            </a:br>
            <a:r>
              <a:rPr lang="en-US" sz="3200">
                <a:solidFill>
                  <a:schemeClr val="tx2"/>
                </a:solidFill>
                <a:latin typeface=".VnTime" pitchFamily="34" charset="0"/>
              </a:rPr>
              <a:t>                  -Giíi thiÖu mét sè nh¹c cô d©n téc</a:t>
            </a:r>
          </a:p>
        </p:txBody>
      </p:sp>
      <p:pic>
        <p:nvPicPr>
          <p:cNvPr id="8204" name="Picture 12" descr="Notes-02-jun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685800" cy="914400"/>
          </a:xfrm>
          <a:prstGeom prst="rect">
            <a:avLst/>
          </a:prstGeom>
          <a:noFill/>
        </p:spPr>
      </p:pic>
      <p:pic>
        <p:nvPicPr>
          <p:cNvPr id="8205" name="Picture 13" descr="GUITARWH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0813" y="0"/>
            <a:ext cx="1373187" cy="1722438"/>
          </a:xfrm>
          <a:prstGeom prst="rect">
            <a:avLst/>
          </a:prstGeom>
          <a:noFill/>
        </p:spPr>
      </p:pic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533400" y="0"/>
            <a:ext cx="8229600" cy="1447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91412" tIns="45706" rIns="91412" bIns="45706" anchor="ctr"/>
          <a:lstStyle/>
          <a:p>
            <a:pPr algn="ctr"/>
            <a:endParaRPr lang="en-US" sz="3200">
              <a:solidFill>
                <a:schemeClr val="tx2"/>
              </a:solidFill>
              <a:latin typeface=".VnTimeH" pitchFamily="34" charset="0"/>
            </a:endParaRPr>
          </a:p>
        </p:txBody>
      </p:sp>
      <p:grpSp>
        <p:nvGrpSpPr>
          <p:cNvPr id="8208" name="Group 16"/>
          <p:cNvGrpSpPr>
            <a:grpSpLocks/>
          </p:cNvGrpSpPr>
          <p:nvPr/>
        </p:nvGrpSpPr>
        <p:grpSpPr bwMode="auto">
          <a:xfrm>
            <a:off x="0" y="-42863"/>
            <a:ext cx="9158288" cy="6900863"/>
            <a:chOff x="-9" y="-18"/>
            <a:chExt cx="5769" cy="4347"/>
          </a:xfrm>
        </p:grpSpPr>
        <p:pic>
          <p:nvPicPr>
            <p:cNvPr id="8209" name="Picture 17" descr="POINSET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9" y="-18"/>
              <a:ext cx="48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10" name="Picture 18" descr="POINSET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0800000">
              <a:off x="5280" y="3369"/>
              <a:ext cx="48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11" name="Picture 19" descr="POINSET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6200000">
              <a:off x="-226" y="3577"/>
              <a:ext cx="960" cy="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12" name="Picture 20" descr="POINSET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5003" y="280"/>
              <a:ext cx="1056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213" name="Group 21"/>
            <p:cNvGrpSpPr>
              <a:grpSpLocks/>
            </p:cNvGrpSpPr>
            <p:nvPr/>
          </p:nvGrpSpPr>
          <p:grpSpPr bwMode="auto">
            <a:xfrm>
              <a:off x="462" y="0"/>
              <a:ext cx="4905" cy="96"/>
              <a:chOff x="480" y="0"/>
              <a:chExt cx="4905" cy="96"/>
            </a:xfrm>
          </p:grpSpPr>
          <p:sp>
            <p:nvSpPr>
              <p:cNvPr id="8214" name="AutoShape 22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5" name="AutoShape 23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6" name="AutoShape 24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7" name="AutoShape 25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8" name="AutoShape 26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9" name="AutoShape 27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0" name="AutoShape 28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1" name="AutoShape 29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2" name="AutoShape 30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3" name="AutoShape 31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4" name="AutoShape 32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5" name="AutoShape 33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226" name="Group 34"/>
            <p:cNvGrpSpPr>
              <a:grpSpLocks/>
            </p:cNvGrpSpPr>
            <p:nvPr/>
          </p:nvGrpSpPr>
          <p:grpSpPr bwMode="auto">
            <a:xfrm>
              <a:off x="471" y="4224"/>
              <a:ext cx="4905" cy="96"/>
              <a:chOff x="480" y="0"/>
              <a:chExt cx="4905" cy="96"/>
            </a:xfrm>
          </p:grpSpPr>
          <p:sp>
            <p:nvSpPr>
              <p:cNvPr id="8227" name="AutoShape 35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8" name="AutoShape 36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9" name="AutoShape 37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0" name="AutoShape 38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1" name="AutoShape 39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2" name="AutoShape 40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3" name="AutoShape 41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4" name="AutoShape 42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5" name="AutoShape 43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6" name="AutoShape 44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7" name="AutoShape 45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8" name="AutoShape 46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239" name="Group 47"/>
            <p:cNvGrpSpPr>
              <a:grpSpLocks/>
            </p:cNvGrpSpPr>
            <p:nvPr/>
          </p:nvGrpSpPr>
          <p:grpSpPr bwMode="auto">
            <a:xfrm>
              <a:off x="7" y="910"/>
              <a:ext cx="96" cy="2439"/>
              <a:chOff x="-2" y="865"/>
              <a:chExt cx="96" cy="2439"/>
            </a:xfrm>
          </p:grpSpPr>
          <p:sp>
            <p:nvSpPr>
              <p:cNvPr id="8240" name="AutoShape 48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41" name="AutoShape 49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42" name="AutoShape 50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43" name="AutoShape 51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44" name="AutoShape 52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45" name="AutoShape 53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246" name="Group 54"/>
            <p:cNvGrpSpPr>
              <a:grpSpLocks/>
            </p:cNvGrpSpPr>
            <p:nvPr/>
          </p:nvGrpSpPr>
          <p:grpSpPr bwMode="auto">
            <a:xfrm>
              <a:off x="5655" y="1014"/>
              <a:ext cx="96" cy="2439"/>
              <a:chOff x="-2" y="865"/>
              <a:chExt cx="96" cy="2439"/>
            </a:xfrm>
          </p:grpSpPr>
          <p:sp>
            <p:nvSpPr>
              <p:cNvPr id="8247" name="AutoShape 55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48" name="AutoShape 56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49" name="AutoShape 57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0" name="AutoShape 58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1" name="AutoShape 59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2" name="AutoShape 60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8253" name="Rectangle 61"/>
          <p:cNvSpPr>
            <a:spLocks noChangeArrowheads="1"/>
          </p:cNvSpPr>
          <p:nvPr/>
        </p:nvSpPr>
        <p:spPr bwMode="auto">
          <a:xfrm>
            <a:off x="685800" y="152400"/>
            <a:ext cx="8229600" cy="1447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91412" tIns="45706" rIns="91412" bIns="45706" anchor="ctr"/>
          <a:lstStyle/>
          <a:p>
            <a:pPr algn="ctr"/>
            <a:r>
              <a:rPr lang="en-US" sz="3600" dirty="0" err="1" smtClean="0">
                <a:solidFill>
                  <a:srgbClr val="0000CC"/>
                </a:solidFill>
                <a:latin typeface=".VnTimeH" pitchFamily="34" charset="0"/>
              </a:rPr>
              <a:t>Âm</a:t>
            </a:r>
            <a:r>
              <a:rPr lang="en-US" sz="3600" dirty="0" smtClean="0">
                <a:solidFill>
                  <a:srgbClr val="0000CC"/>
                </a:solidFill>
                <a:latin typeface=".VnTimeH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.VnTimeH" pitchFamily="34" charset="0"/>
              </a:rPr>
              <a:t>nh¹c</a:t>
            </a:r>
            <a:r>
              <a:rPr lang="en-US" sz="3200" dirty="0">
                <a:solidFill>
                  <a:schemeClr val="tx2"/>
                </a:solidFill>
                <a:latin typeface=".VnTimeH" pitchFamily="34" charset="0"/>
              </a:rPr>
              <a:t> </a:t>
            </a:r>
          </a:p>
        </p:txBody>
      </p:sp>
      <p:pic>
        <p:nvPicPr>
          <p:cNvPr id="8254" name="Picture 6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2819400"/>
            <a:ext cx="8458200" cy="2438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255" name="Text Box 63"/>
          <p:cNvSpPr txBox="1">
            <a:spLocks noChangeArrowheads="1"/>
          </p:cNvSpPr>
          <p:nvPr/>
        </p:nvSpPr>
        <p:spPr bwMode="auto">
          <a:xfrm>
            <a:off x="1066800" y="6019800"/>
            <a:ext cx="449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Nhịp 2/4</a:t>
            </a:r>
          </a:p>
        </p:txBody>
      </p:sp>
      <p:sp>
        <p:nvSpPr>
          <p:cNvPr id="8256" name="Text Box 64"/>
          <p:cNvSpPr txBox="1">
            <a:spLocks noChangeArrowheads="1"/>
          </p:cNvSpPr>
          <p:nvPr/>
        </p:nvSpPr>
        <p:spPr bwMode="auto">
          <a:xfrm>
            <a:off x="990600" y="5410200"/>
            <a:ext cx="419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Bài tập đọc nhạc viết ở nhịp mấy ?</a:t>
            </a:r>
          </a:p>
        </p:txBody>
      </p:sp>
      <p:sp>
        <p:nvSpPr>
          <p:cNvPr id="8257" name="Text Box 65"/>
          <p:cNvSpPr txBox="1">
            <a:spLocks noChangeArrowheads="1"/>
          </p:cNvSpPr>
          <p:nvPr/>
        </p:nvSpPr>
        <p:spPr bwMode="auto">
          <a:xfrm>
            <a:off x="1143000" y="5562600"/>
            <a:ext cx="419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Gồm mấy ô nhịp ?</a:t>
            </a:r>
          </a:p>
        </p:txBody>
      </p:sp>
      <p:sp>
        <p:nvSpPr>
          <p:cNvPr id="8258" name="Text Box 66"/>
          <p:cNvSpPr txBox="1">
            <a:spLocks noChangeArrowheads="1"/>
          </p:cNvSpPr>
          <p:nvPr/>
        </p:nvSpPr>
        <p:spPr bwMode="auto">
          <a:xfrm>
            <a:off x="685800" y="6019800"/>
            <a:ext cx="449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Gồm 8 ô nhịp.</a:t>
            </a:r>
          </a:p>
        </p:txBody>
      </p:sp>
      <p:sp>
        <p:nvSpPr>
          <p:cNvPr id="8259" name="Text Box 67"/>
          <p:cNvSpPr txBox="1">
            <a:spLocks noChangeArrowheads="1"/>
          </p:cNvSpPr>
          <p:nvPr/>
        </p:nvSpPr>
        <p:spPr bwMode="auto">
          <a:xfrm>
            <a:off x="533400" y="5486400"/>
            <a:ext cx="419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Cao độ của bài ?</a:t>
            </a:r>
          </a:p>
        </p:txBody>
      </p:sp>
      <p:sp>
        <p:nvSpPr>
          <p:cNvPr id="8260" name="Text Box 68"/>
          <p:cNvSpPr txBox="1">
            <a:spLocks noChangeArrowheads="1"/>
          </p:cNvSpPr>
          <p:nvPr/>
        </p:nvSpPr>
        <p:spPr bwMode="auto">
          <a:xfrm>
            <a:off x="914400" y="6019800"/>
            <a:ext cx="449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Đ, R, M,S, L</a:t>
            </a:r>
          </a:p>
        </p:txBody>
      </p:sp>
      <p:sp>
        <p:nvSpPr>
          <p:cNvPr id="8261" name="Text Box 69"/>
          <p:cNvSpPr txBox="1">
            <a:spLocks noChangeArrowheads="1"/>
          </p:cNvSpPr>
          <p:nvPr/>
        </p:nvSpPr>
        <p:spPr bwMode="auto">
          <a:xfrm>
            <a:off x="838200" y="5410200"/>
            <a:ext cx="419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Trường độ của bài?</a:t>
            </a:r>
          </a:p>
        </p:txBody>
      </p:sp>
      <p:grpSp>
        <p:nvGrpSpPr>
          <p:cNvPr id="8265" name="Group 73"/>
          <p:cNvGrpSpPr>
            <a:grpSpLocks/>
          </p:cNvGrpSpPr>
          <p:nvPr/>
        </p:nvGrpSpPr>
        <p:grpSpPr bwMode="auto">
          <a:xfrm>
            <a:off x="1143000" y="6019800"/>
            <a:ext cx="4495800" cy="641350"/>
            <a:chOff x="2304" y="3744"/>
            <a:chExt cx="2832" cy="404"/>
          </a:xfrm>
        </p:grpSpPr>
        <p:sp>
          <p:nvSpPr>
            <p:cNvPr id="8263" name="Text Box 71"/>
            <p:cNvSpPr txBox="1">
              <a:spLocks noChangeArrowheads="1"/>
            </p:cNvSpPr>
            <p:nvPr/>
          </p:nvSpPr>
          <p:spPr bwMode="auto">
            <a:xfrm>
              <a:off x="2304" y="3744"/>
              <a:ext cx="283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3600">
                <a:latin typeface="MusiSync" pitchFamily="2" charset="0"/>
              </a:endParaRPr>
            </a:p>
          </p:txBody>
        </p:sp>
        <p:sp>
          <p:nvSpPr>
            <p:cNvPr id="8264" name="Rectangle 72"/>
            <p:cNvSpPr>
              <a:spLocks noChangeArrowheads="1"/>
            </p:cNvSpPr>
            <p:nvPr/>
          </p:nvSpPr>
          <p:spPr bwMode="auto">
            <a:xfrm>
              <a:off x="2592" y="3792"/>
              <a:ext cx="144" cy="336"/>
            </a:xfrm>
            <a:prstGeom prst="rect">
              <a:avLst/>
            </a:prstGeom>
            <a:solidFill>
              <a:srgbClr val="D6FF6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8267" name="Picture 75" descr="HalfNot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3200" y="5715000"/>
            <a:ext cx="762000" cy="836613"/>
          </a:xfrm>
          <a:prstGeom prst="rect">
            <a:avLst/>
          </a:prstGeom>
          <a:noFill/>
        </p:spPr>
      </p:pic>
      <p:pic>
        <p:nvPicPr>
          <p:cNvPr id="8269" name="Picture 77" descr="QuarterNote_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62200" y="5791200"/>
            <a:ext cx="438150" cy="68580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8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8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8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8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8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8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8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8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8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8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8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8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8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8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255" grpId="0"/>
      <p:bldP spid="8255" grpId="1"/>
      <p:bldP spid="8256" grpId="0"/>
      <p:bldP spid="8256" grpId="1"/>
      <p:bldP spid="8257" grpId="0"/>
      <p:bldP spid="8257" grpId="1"/>
      <p:bldP spid="8258" grpId="0"/>
      <p:bldP spid="8258" grpId="1"/>
      <p:bldP spid="8259" grpId="0"/>
      <p:bldP spid="8259" grpId="1"/>
      <p:bldP spid="8260" grpId="0"/>
      <p:bldP spid="8260" grpId="1"/>
      <p:bldP spid="8261" grpId="0"/>
      <p:bldP spid="826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438400"/>
            <a:ext cx="8229600" cy="914400"/>
          </a:xfrm>
        </p:spPr>
        <p:txBody>
          <a:bodyPr/>
          <a:lstStyle/>
          <a:p>
            <a:pPr marL="838200" indent="-838200" algn="l"/>
            <a:r>
              <a:rPr lang="en-US" sz="4000">
                <a:latin typeface=".VnTime" pitchFamily="34" charset="0"/>
              </a:rPr>
              <a:t>      </a:t>
            </a:r>
            <a:r>
              <a:rPr lang="en-US" sz="4000">
                <a:solidFill>
                  <a:srgbClr val="FF0000"/>
                </a:solidFill>
                <a:latin typeface=".VnTime" pitchFamily="34" charset="0"/>
              </a:rPr>
              <a:t>1.TËp ®äc nh¹c.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4419600" y="-100013"/>
            <a:ext cx="198438" cy="70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2" tIns="45706" rIns="91412" bIns="45706">
            <a:spAutoFit/>
          </a:bodyPr>
          <a:lstStyle/>
          <a:p>
            <a:pPr algn="ctr"/>
            <a:endParaRPr lang="en-US" sz="4000">
              <a:latin typeface=".VnTime" pitchFamily="34" charset="0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228600" y="1282700"/>
            <a:ext cx="76184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12" tIns="45706" rIns="91412" bIns="45706">
            <a:spAutoFit/>
          </a:bodyPr>
          <a:lstStyle/>
          <a:p>
            <a:r>
              <a:rPr lang="en-US" sz="3200">
                <a:solidFill>
                  <a:schemeClr val="tx2"/>
                </a:solidFill>
                <a:latin typeface=".VnTime" pitchFamily="34" charset="0"/>
              </a:rPr>
              <a:t>       TiÕt 6: -TËp ®äc nh¹c: T</a:t>
            </a:r>
            <a:r>
              <a:rPr lang="en-US" sz="3200">
                <a:solidFill>
                  <a:schemeClr val="tx2"/>
                </a:solidFill>
                <a:latin typeface=".VnTimeH" pitchFamily="34" charset="0"/>
              </a:rPr>
              <a:t>®</a:t>
            </a:r>
            <a:r>
              <a:rPr lang="en-US" sz="3200">
                <a:solidFill>
                  <a:schemeClr val="tx2"/>
                </a:solidFill>
                <a:latin typeface=".VnTime" pitchFamily="34" charset="0"/>
              </a:rPr>
              <a:t>N Sè 1</a:t>
            </a:r>
            <a:br>
              <a:rPr lang="en-US" sz="3200">
                <a:solidFill>
                  <a:schemeClr val="tx2"/>
                </a:solidFill>
                <a:latin typeface=".VnTime" pitchFamily="34" charset="0"/>
              </a:rPr>
            </a:br>
            <a:r>
              <a:rPr lang="en-US" sz="3200">
                <a:solidFill>
                  <a:schemeClr val="tx2"/>
                </a:solidFill>
                <a:latin typeface=".VnTime" pitchFamily="34" charset="0"/>
              </a:rPr>
              <a:t>                  -Giíi thiÖu mét sè nh¹c cô d©n téc</a:t>
            </a:r>
          </a:p>
        </p:txBody>
      </p:sp>
      <p:pic>
        <p:nvPicPr>
          <p:cNvPr id="9221" name="Picture 5" descr="Notes-02-jun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685800" cy="914400"/>
          </a:xfrm>
          <a:prstGeom prst="rect">
            <a:avLst/>
          </a:prstGeom>
          <a:noFill/>
        </p:spPr>
      </p:pic>
      <p:pic>
        <p:nvPicPr>
          <p:cNvPr id="9222" name="Picture 6" descr="GUITARWH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304800"/>
            <a:ext cx="992188" cy="1722438"/>
          </a:xfrm>
          <a:prstGeom prst="rect">
            <a:avLst/>
          </a:prstGeom>
          <a:noFill/>
        </p:spPr>
      </p:pic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457200" y="0"/>
            <a:ext cx="8229600" cy="1295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91412" tIns="45706" rIns="91412" bIns="45706" anchor="ctr"/>
          <a:lstStyle/>
          <a:p>
            <a:pPr algn="ctr"/>
            <a:endParaRPr lang="en-US" sz="3200">
              <a:solidFill>
                <a:schemeClr val="tx2"/>
              </a:solidFill>
              <a:latin typeface=".VnTimeH" pitchFamily="34" charset="0"/>
            </a:endParaRP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1143000" y="3276600"/>
            <a:ext cx="6019800" cy="685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3200">
                <a:solidFill>
                  <a:schemeClr val="accent2"/>
                </a:solidFill>
                <a:latin typeface=".VnTimeH" pitchFamily="34" charset="0"/>
              </a:rPr>
              <a:t>- </a:t>
            </a:r>
            <a:r>
              <a:rPr lang="en-US" sz="3200">
                <a:solidFill>
                  <a:schemeClr val="accent2"/>
                </a:solidFill>
                <a:latin typeface=".VnTime" pitchFamily="34" charset="0"/>
              </a:rPr>
              <a:t>LuyÖn tËp tiÕt tÊu:</a:t>
            </a:r>
            <a:endParaRPr lang="en-US" sz="3200">
              <a:solidFill>
                <a:schemeClr val="accent2"/>
              </a:solidFill>
              <a:latin typeface=".VnTimeH" pitchFamily="34" charset="0"/>
            </a:endParaRPr>
          </a:p>
        </p:txBody>
      </p:sp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4238625"/>
            <a:ext cx="7696200" cy="952500"/>
          </a:xfrm>
          <a:prstGeom prst="rect">
            <a:avLst/>
          </a:prstGeom>
          <a:noFill/>
        </p:spPr>
      </p:pic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762000" y="5334000"/>
            <a:ext cx="7848600" cy="863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>
                <a:solidFill>
                  <a:schemeClr val="tx2"/>
                </a:solidFill>
                <a:latin typeface=".VnTimeH" pitchFamily="34" charset="0"/>
              </a:rPr>
              <a:t>®</a:t>
            </a:r>
            <a:r>
              <a:rPr lang="en-US" b="1" u="sng">
                <a:solidFill>
                  <a:srgbClr val="FF3300"/>
                </a:solidFill>
                <a:latin typeface=".VnArial" pitchFamily="34" charset="0"/>
              </a:rPr>
              <a:t>äc</a:t>
            </a:r>
            <a:r>
              <a:rPr lang="en-US" b="1">
                <a:solidFill>
                  <a:srgbClr val="FF3300"/>
                </a:solidFill>
                <a:latin typeface=".VnArial" pitchFamily="34" charset="0"/>
              </a:rPr>
              <a:t>:</a:t>
            </a:r>
            <a:r>
              <a:rPr lang="en-US" b="1">
                <a:solidFill>
                  <a:srgbClr val="660033"/>
                </a:solidFill>
                <a:latin typeface=".VnArial" pitchFamily="34" charset="0"/>
              </a:rPr>
              <a:t>    </a:t>
            </a:r>
            <a:r>
              <a:rPr lang="en-US" sz="3200">
                <a:solidFill>
                  <a:schemeClr val="tx2"/>
                </a:solidFill>
                <a:latin typeface=".VnTimeH" pitchFamily="34" charset="0"/>
              </a:rPr>
              <a:t>®</a:t>
            </a:r>
            <a:r>
              <a:rPr lang="en-US" sz="2800" b="1">
                <a:solidFill>
                  <a:srgbClr val="0000FF"/>
                </a:solidFill>
                <a:latin typeface=".VnUniverse" pitchFamily="34" charset="0"/>
              </a:rPr>
              <a:t>en      ®en     tr¾ng     ®en      ®en      tr¾ng</a:t>
            </a:r>
            <a:endParaRPr lang="en-US" sz="2000" b="1">
              <a:solidFill>
                <a:srgbClr val="660033"/>
              </a:solidFill>
              <a:latin typeface=".VnUniverse" pitchFamily="34" charset="0"/>
            </a:endParaRPr>
          </a:p>
          <a:p>
            <a:r>
              <a:rPr lang="en-US" b="1" u="sng">
                <a:solidFill>
                  <a:srgbClr val="FF3300"/>
                </a:solidFill>
                <a:latin typeface=".VnArial" pitchFamily="34" charset="0"/>
              </a:rPr>
              <a:t>Gâ</a:t>
            </a:r>
            <a:r>
              <a:rPr lang="en-US" b="1">
                <a:solidFill>
                  <a:srgbClr val="FF3300"/>
                </a:solidFill>
                <a:latin typeface=".VnArial" pitchFamily="34" charset="0"/>
              </a:rPr>
              <a:t>:        +                  +              +                 +               +                + </a:t>
            </a:r>
          </a:p>
        </p:txBody>
      </p:sp>
      <p:grpSp>
        <p:nvGrpSpPr>
          <p:cNvPr id="9227" name="Group 11"/>
          <p:cNvGrpSpPr>
            <a:grpSpLocks/>
          </p:cNvGrpSpPr>
          <p:nvPr/>
        </p:nvGrpSpPr>
        <p:grpSpPr bwMode="auto">
          <a:xfrm>
            <a:off x="0" y="-42863"/>
            <a:ext cx="9158288" cy="6900863"/>
            <a:chOff x="-9" y="-18"/>
            <a:chExt cx="5769" cy="4347"/>
          </a:xfrm>
        </p:grpSpPr>
        <p:pic>
          <p:nvPicPr>
            <p:cNvPr id="9228" name="Picture 12" descr="POINSET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9" y="-18"/>
              <a:ext cx="48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9" name="Picture 13" descr="POINSET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0800000">
              <a:off x="5280" y="3369"/>
              <a:ext cx="48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0" name="Picture 14" descr="POINSET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6200000">
              <a:off x="-226" y="3577"/>
              <a:ext cx="960" cy="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1" name="Picture 15" descr="POINSET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5400000">
              <a:off x="5003" y="280"/>
              <a:ext cx="1056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232" name="Group 16"/>
            <p:cNvGrpSpPr>
              <a:grpSpLocks/>
            </p:cNvGrpSpPr>
            <p:nvPr/>
          </p:nvGrpSpPr>
          <p:grpSpPr bwMode="auto">
            <a:xfrm>
              <a:off x="462" y="0"/>
              <a:ext cx="4905" cy="96"/>
              <a:chOff x="480" y="0"/>
              <a:chExt cx="4905" cy="96"/>
            </a:xfrm>
          </p:grpSpPr>
          <p:sp>
            <p:nvSpPr>
              <p:cNvPr id="9233" name="AutoShape 17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4" name="AutoShape 18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5" name="AutoShape 19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6" name="AutoShape 20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7" name="AutoShape 21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8" name="AutoShape 22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9" name="AutoShape 23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0" name="AutoShape 24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1" name="AutoShape 25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2" name="AutoShape 26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3" name="AutoShape 27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4" name="AutoShape 28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245" name="Group 29"/>
            <p:cNvGrpSpPr>
              <a:grpSpLocks/>
            </p:cNvGrpSpPr>
            <p:nvPr/>
          </p:nvGrpSpPr>
          <p:grpSpPr bwMode="auto">
            <a:xfrm>
              <a:off x="471" y="4224"/>
              <a:ext cx="4905" cy="96"/>
              <a:chOff x="480" y="0"/>
              <a:chExt cx="4905" cy="96"/>
            </a:xfrm>
          </p:grpSpPr>
          <p:sp>
            <p:nvSpPr>
              <p:cNvPr id="9246" name="AutoShape 30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7" name="AutoShape 31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8" name="AutoShape 32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9" name="AutoShape 33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0" name="AutoShape 34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1" name="AutoShape 35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2" name="AutoShape 36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3" name="AutoShape 37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4" name="AutoShape 38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5" name="AutoShape 39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6" name="AutoShape 40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7" name="AutoShape 41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258" name="Group 42"/>
            <p:cNvGrpSpPr>
              <a:grpSpLocks/>
            </p:cNvGrpSpPr>
            <p:nvPr/>
          </p:nvGrpSpPr>
          <p:grpSpPr bwMode="auto">
            <a:xfrm>
              <a:off x="7" y="910"/>
              <a:ext cx="96" cy="2439"/>
              <a:chOff x="-2" y="865"/>
              <a:chExt cx="96" cy="2439"/>
            </a:xfrm>
          </p:grpSpPr>
          <p:sp>
            <p:nvSpPr>
              <p:cNvPr id="9259" name="AutoShape 43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0" name="AutoShape 44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1" name="AutoShape 45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2" name="AutoShape 46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3" name="AutoShape 47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4" name="AutoShape 48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265" name="Group 49"/>
            <p:cNvGrpSpPr>
              <a:grpSpLocks/>
            </p:cNvGrpSpPr>
            <p:nvPr/>
          </p:nvGrpSpPr>
          <p:grpSpPr bwMode="auto">
            <a:xfrm>
              <a:off x="5655" y="1014"/>
              <a:ext cx="96" cy="2439"/>
              <a:chOff x="-2" y="865"/>
              <a:chExt cx="96" cy="2439"/>
            </a:xfrm>
          </p:grpSpPr>
          <p:sp>
            <p:nvSpPr>
              <p:cNvPr id="9266" name="AutoShape 50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7" name="AutoShape 51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8" name="AutoShape 52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9" name="AutoShape 53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0" name="AutoShape 54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1" name="AutoShape 55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9272" name="Rectangle 56"/>
          <p:cNvSpPr>
            <a:spLocks noChangeArrowheads="1"/>
          </p:cNvSpPr>
          <p:nvPr/>
        </p:nvSpPr>
        <p:spPr bwMode="auto">
          <a:xfrm>
            <a:off x="533400" y="0"/>
            <a:ext cx="8229600" cy="1447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91412" tIns="45706" rIns="91412" bIns="45706" anchor="ctr"/>
          <a:lstStyle/>
          <a:p>
            <a:pPr algn="ctr"/>
            <a:r>
              <a:rPr lang="en-US" sz="3600">
                <a:solidFill>
                  <a:schemeClr val="tx2"/>
                </a:solidFill>
                <a:latin typeface=".VnTime" pitchFamily="34" charset="0"/>
              </a:rPr>
              <a:t>Thø t­ ngµy 03 th¸ng 10 n</a:t>
            </a:r>
            <a:r>
              <a:rPr lang="en-US" sz="2800">
                <a:solidFill>
                  <a:schemeClr val="tx2"/>
                </a:solidFill>
              </a:rPr>
              <a:t>ă</a:t>
            </a:r>
            <a:r>
              <a:rPr lang="en-US" sz="3600">
                <a:solidFill>
                  <a:schemeClr val="tx2"/>
                </a:solidFill>
                <a:latin typeface=".VnTime" pitchFamily="34" charset="0"/>
              </a:rPr>
              <a:t>m 2012</a:t>
            </a:r>
            <a:br>
              <a:rPr lang="en-US" sz="3600">
                <a:solidFill>
                  <a:schemeClr val="tx2"/>
                </a:solidFill>
                <a:latin typeface=".VnTime" pitchFamily="34" charset="0"/>
              </a:rPr>
            </a:br>
            <a:r>
              <a:rPr lang="en-US" sz="3600">
                <a:solidFill>
                  <a:srgbClr val="0000CC"/>
                </a:solidFill>
                <a:latin typeface=".VnTimeH" pitchFamily="34" charset="0"/>
              </a:rPr>
              <a:t>Âm nh¹c</a:t>
            </a:r>
            <a:r>
              <a:rPr lang="en-US" sz="3200">
                <a:solidFill>
                  <a:schemeClr val="tx2"/>
                </a:solidFill>
                <a:latin typeface=".VnTimeH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 animBg="1"/>
      <p:bldP spid="92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/>
          <a:lstStyle/>
          <a:p>
            <a:pPr marL="838200" indent="-838200" algn="l"/>
            <a:r>
              <a:rPr lang="en-US" sz="4000">
                <a:latin typeface=".VnTime" pitchFamily="34" charset="0"/>
              </a:rPr>
              <a:t>      </a:t>
            </a:r>
            <a:r>
              <a:rPr lang="en-US" sz="4000">
                <a:solidFill>
                  <a:srgbClr val="FF0000"/>
                </a:solidFill>
                <a:latin typeface=".VnTime" pitchFamily="34" charset="0"/>
              </a:rPr>
              <a:t>1.TËp ®äc nh¹c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1447800" y="5334000"/>
            <a:ext cx="914400" cy="838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1412" tIns="45706" rIns="91412" bIns="45706" anchor="ctr"/>
          <a:lstStyle/>
          <a:p>
            <a:pPr algn="ctr"/>
            <a:r>
              <a:rPr lang="en-US" sz="2000">
                <a:solidFill>
                  <a:srgbClr val="FF0000"/>
                </a:solidFill>
                <a:latin typeface=".VnTimeH" pitchFamily="34" charset="0"/>
              </a:rPr>
              <a:t>®</a:t>
            </a:r>
            <a:r>
              <a:rPr lang="en-US" sz="2000">
                <a:solidFill>
                  <a:srgbClr val="FF0000"/>
                </a:solidFill>
                <a:latin typeface=".VnTime" pitchFamily="34" charset="0"/>
              </a:rPr>
              <a:t>å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2667000" y="5334000"/>
            <a:ext cx="914400" cy="838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1412" tIns="45706" rIns="91412" bIns="45706" anchor="ctr"/>
          <a:lstStyle/>
          <a:p>
            <a:pPr algn="ctr"/>
            <a:r>
              <a:rPr lang="en-US" sz="2000">
                <a:solidFill>
                  <a:srgbClr val="FF0000"/>
                </a:solidFill>
                <a:latin typeface=".VnTime" pitchFamily="34" charset="0"/>
              </a:rPr>
              <a:t>Rª</a:t>
            </a: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3810000" y="5334000"/>
            <a:ext cx="914400" cy="838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1412" tIns="45706" rIns="91412" bIns="45706" anchor="ctr"/>
          <a:lstStyle/>
          <a:p>
            <a:pPr algn="ctr"/>
            <a:r>
              <a:rPr lang="en-US" sz="2000">
                <a:solidFill>
                  <a:srgbClr val="FF0000"/>
                </a:solidFill>
                <a:latin typeface=".VnTime" pitchFamily="34" charset="0"/>
              </a:rPr>
              <a:t>Mi</a:t>
            </a: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5029200" y="5334000"/>
            <a:ext cx="914400" cy="838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1412" tIns="45706" rIns="91412" bIns="45706" anchor="ctr"/>
          <a:lstStyle/>
          <a:p>
            <a:pPr algn="ctr"/>
            <a:r>
              <a:rPr lang="en-US" sz="2000">
                <a:solidFill>
                  <a:srgbClr val="FF0000"/>
                </a:solidFill>
                <a:latin typeface=".VnTime" pitchFamily="34" charset="0"/>
              </a:rPr>
              <a:t>Son</a:t>
            </a: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7543800" y="5334000"/>
            <a:ext cx="914400" cy="838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1412" tIns="45706" rIns="91412" bIns="45706" anchor="ctr"/>
          <a:lstStyle/>
          <a:p>
            <a:pPr algn="ctr"/>
            <a:r>
              <a:rPr lang="en-US" sz="2000">
                <a:solidFill>
                  <a:srgbClr val="FF0000"/>
                </a:solidFill>
                <a:latin typeface=".VnTimeH" pitchFamily="34" charset="0"/>
              </a:rPr>
              <a:t>®</a:t>
            </a:r>
            <a:r>
              <a:rPr lang="en-US" sz="2000">
                <a:solidFill>
                  <a:srgbClr val="FF0000"/>
                </a:solidFill>
                <a:latin typeface=".VnTime" pitchFamily="34" charset="0"/>
              </a:rPr>
              <a:t>è</a:t>
            </a: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6248400" y="5334000"/>
            <a:ext cx="914400" cy="838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1412" tIns="45706" rIns="91412" bIns="45706" anchor="ctr"/>
          <a:lstStyle/>
          <a:p>
            <a:pPr algn="ctr"/>
            <a:r>
              <a:rPr lang="en-US" sz="2000">
                <a:solidFill>
                  <a:srgbClr val="FF0000"/>
                </a:solidFill>
                <a:latin typeface=".VnTime" pitchFamily="34" charset="0"/>
              </a:rPr>
              <a:t>La</a:t>
            </a: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4419600" y="-100013"/>
            <a:ext cx="198438" cy="70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2" tIns="45706" rIns="91412" bIns="45706">
            <a:spAutoFit/>
          </a:bodyPr>
          <a:lstStyle/>
          <a:p>
            <a:pPr algn="ctr"/>
            <a:endParaRPr lang="en-US" sz="4000">
              <a:latin typeface=".VnTime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609600" y="1435100"/>
            <a:ext cx="76184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12" tIns="45706" rIns="91412" bIns="45706">
            <a:spAutoFit/>
          </a:bodyPr>
          <a:lstStyle/>
          <a:p>
            <a:r>
              <a:rPr lang="en-US" sz="3200">
                <a:solidFill>
                  <a:schemeClr val="tx2"/>
                </a:solidFill>
                <a:latin typeface=".VnTime" pitchFamily="34" charset="0"/>
              </a:rPr>
              <a:t>       TiÕt 6: -TËp ®äc nh¹c: T</a:t>
            </a:r>
            <a:r>
              <a:rPr lang="en-US" sz="3200">
                <a:solidFill>
                  <a:schemeClr val="tx2"/>
                </a:solidFill>
                <a:latin typeface=".VnTimeH" pitchFamily="34" charset="0"/>
              </a:rPr>
              <a:t>®</a:t>
            </a:r>
            <a:r>
              <a:rPr lang="en-US" sz="3200">
                <a:solidFill>
                  <a:schemeClr val="tx2"/>
                </a:solidFill>
                <a:latin typeface=".VnTime" pitchFamily="34" charset="0"/>
              </a:rPr>
              <a:t>N Sè 1</a:t>
            </a:r>
            <a:br>
              <a:rPr lang="en-US" sz="3200">
                <a:solidFill>
                  <a:schemeClr val="tx2"/>
                </a:solidFill>
                <a:latin typeface=".VnTime" pitchFamily="34" charset="0"/>
              </a:rPr>
            </a:br>
            <a:r>
              <a:rPr lang="en-US" sz="3200">
                <a:solidFill>
                  <a:schemeClr val="tx2"/>
                </a:solidFill>
                <a:latin typeface=".VnTime" pitchFamily="34" charset="0"/>
              </a:rPr>
              <a:t>                  -Giíi thiÖu mét sè nh¹c cô d©n téc</a:t>
            </a:r>
          </a:p>
        </p:txBody>
      </p:sp>
      <p:pic>
        <p:nvPicPr>
          <p:cNvPr id="31756" name="Picture 12" descr="Notes-02-jun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685800" cy="914400"/>
          </a:xfrm>
          <a:prstGeom prst="rect">
            <a:avLst/>
          </a:prstGeom>
          <a:noFill/>
        </p:spPr>
      </p:pic>
      <p:pic>
        <p:nvPicPr>
          <p:cNvPr id="31757" name="Picture 13" descr="GUITARWH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0813" y="0"/>
            <a:ext cx="1373187" cy="1722438"/>
          </a:xfrm>
          <a:prstGeom prst="rect">
            <a:avLst/>
          </a:prstGeom>
          <a:noFill/>
        </p:spPr>
      </p:pic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533400" y="0"/>
            <a:ext cx="8229600" cy="1447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91412" tIns="45706" rIns="91412" bIns="45706" anchor="ctr"/>
          <a:lstStyle/>
          <a:p>
            <a:pPr algn="ctr"/>
            <a:endParaRPr lang="en-US" sz="3200">
              <a:solidFill>
                <a:schemeClr val="tx2"/>
              </a:solidFill>
              <a:latin typeface=".VnTimeH" pitchFamily="34" charset="0"/>
            </a:endParaRPr>
          </a:p>
        </p:txBody>
      </p:sp>
      <p:sp>
        <p:nvSpPr>
          <p:cNvPr id="31759" name="Rectangle 15"/>
          <p:cNvSpPr>
            <a:spLocks noChangeArrowheads="1"/>
          </p:cNvSpPr>
          <p:nvPr/>
        </p:nvSpPr>
        <p:spPr bwMode="auto">
          <a:xfrm>
            <a:off x="1143000" y="3276600"/>
            <a:ext cx="6019800" cy="685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3200">
                <a:solidFill>
                  <a:schemeClr val="accent2"/>
                </a:solidFill>
                <a:latin typeface=".VnTimeH" pitchFamily="34" charset="0"/>
              </a:rPr>
              <a:t>- </a:t>
            </a:r>
            <a:r>
              <a:rPr lang="en-US" sz="3200">
                <a:solidFill>
                  <a:schemeClr val="accent2"/>
                </a:solidFill>
                <a:latin typeface=".VnTime" pitchFamily="34" charset="0"/>
              </a:rPr>
              <a:t>LuyÖn tËp cao ®é:</a:t>
            </a:r>
            <a:endParaRPr lang="en-US" sz="3200">
              <a:solidFill>
                <a:schemeClr val="accent2"/>
              </a:solidFill>
              <a:latin typeface=".VnTimeH" pitchFamily="34" charset="0"/>
            </a:endParaRPr>
          </a:p>
        </p:txBody>
      </p:sp>
      <p:grpSp>
        <p:nvGrpSpPr>
          <p:cNvPr id="31760" name="Group 16"/>
          <p:cNvGrpSpPr>
            <a:grpSpLocks/>
          </p:cNvGrpSpPr>
          <p:nvPr/>
        </p:nvGrpSpPr>
        <p:grpSpPr bwMode="auto">
          <a:xfrm>
            <a:off x="0" y="-42863"/>
            <a:ext cx="9158288" cy="6900863"/>
            <a:chOff x="-9" y="-18"/>
            <a:chExt cx="5769" cy="4347"/>
          </a:xfrm>
        </p:grpSpPr>
        <p:pic>
          <p:nvPicPr>
            <p:cNvPr id="31761" name="Picture 17" descr="POINSET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9" y="-18"/>
              <a:ext cx="48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62" name="Picture 18" descr="POINSET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0800000">
              <a:off x="5280" y="3369"/>
              <a:ext cx="48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63" name="Picture 19" descr="POINSET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6200000">
              <a:off x="-226" y="3577"/>
              <a:ext cx="960" cy="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64" name="Picture 20" descr="POINSET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5003" y="280"/>
              <a:ext cx="1056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1765" name="Group 21"/>
            <p:cNvGrpSpPr>
              <a:grpSpLocks/>
            </p:cNvGrpSpPr>
            <p:nvPr/>
          </p:nvGrpSpPr>
          <p:grpSpPr bwMode="auto">
            <a:xfrm>
              <a:off x="462" y="0"/>
              <a:ext cx="4905" cy="96"/>
              <a:chOff x="480" y="0"/>
              <a:chExt cx="4905" cy="96"/>
            </a:xfrm>
          </p:grpSpPr>
          <p:sp>
            <p:nvSpPr>
              <p:cNvPr id="31766" name="AutoShape 22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67" name="AutoShape 23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68" name="AutoShape 24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69" name="AutoShape 25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0" name="AutoShape 26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1" name="AutoShape 27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2" name="AutoShape 28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3" name="AutoShape 29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4" name="AutoShape 30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5" name="AutoShape 31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6" name="AutoShape 32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7" name="AutoShape 33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778" name="Group 34"/>
            <p:cNvGrpSpPr>
              <a:grpSpLocks/>
            </p:cNvGrpSpPr>
            <p:nvPr/>
          </p:nvGrpSpPr>
          <p:grpSpPr bwMode="auto">
            <a:xfrm>
              <a:off x="471" y="4224"/>
              <a:ext cx="4905" cy="96"/>
              <a:chOff x="480" y="0"/>
              <a:chExt cx="4905" cy="96"/>
            </a:xfrm>
          </p:grpSpPr>
          <p:sp>
            <p:nvSpPr>
              <p:cNvPr id="31779" name="AutoShape 35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80" name="AutoShape 36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81" name="AutoShape 37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82" name="AutoShape 38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83" name="AutoShape 39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84" name="AutoShape 40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85" name="AutoShape 41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86" name="AutoShape 42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87" name="AutoShape 43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88" name="AutoShape 44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89" name="AutoShape 45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90" name="AutoShape 46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791" name="Group 47"/>
            <p:cNvGrpSpPr>
              <a:grpSpLocks/>
            </p:cNvGrpSpPr>
            <p:nvPr/>
          </p:nvGrpSpPr>
          <p:grpSpPr bwMode="auto">
            <a:xfrm>
              <a:off x="7" y="910"/>
              <a:ext cx="96" cy="2439"/>
              <a:chOff x="-2" y="865"/>
              <a:chExt cx="96" cy="2439"/>
            </a:xfrm>
          </p:grpSpPr>
          <p:sp>
            <p:nvSpPr>
              <p:cNvPr id="31792" name="AutoShape 48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93" name="AutoShape 49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94" name="AutoShape 50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95" name="AutoShape 51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96" name="AutoShape 52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97" name="AutoShape 53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798" name="Group 54"/>
            <p:cNvGrpSpPr>
              <a:grpSpLocks/>
            </p:cNvGrpSpPr>
            <p:nvPr/>
          </p:nvGrpSpPr>
          <p:grpSpPr bwMode="auto">
            <a:xfrm>
              <a:off x="5655" y="1014"/>
              <a:ext cx="96" cy="2439"/>
              <a:chOff x="-2" y="865"/>
              <a:chExt cx="96" cy="2439"/>
            </a:xfrm>
          </p:grpSpPr>
          <p:sp>
            <p:nvSpPr>
              <p:cNvPr id="31799" name="AutoShape 55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00" name="AutoShape 56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01" name="AutoShape 57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02" name="AutoShape 58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03" name="AutoShape 59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04" name="AutoShape 60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1805" name="Rectangle 61"/>
          <p:cNvSpPr>
            <a:spLocks noChangeArrowheads="1"/>
          </p:cNvSpPr>
          <p:nvPr/>
        </p:nvSpPr>
        <p:spPr bwMode="auto">
          <a:xfrm>
            <a:off x="685800" y="152400"/>
            <a:ext cx="8229600" cy="1447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91412" tIns="45706" rIns="91412" bIns="45706" anchor="ctr"/>
          <a:lstStyle/>
          <a:p>
            <a:pPr algn="ctr"/>
            <a:r>
              <a:rPr lang="en-US" sz="3600">
                <a:solidFill>
                  <a:schemeClr val="tx2"/>
                </a:solidFill>
                <a:latin typeface=".VnTime" pitchFamily="34" charset="0"/>
              </a:rPr>
              <a:t>Thø t­ ngµy 03 th¸ng 10 n</a:t>
            </a:r>
            <a:r>
              <a:rPr lang="en-US" sz="2800">
                <a:solidFill>
                  <a:schemeClr val="tx2"/>
                </a:solidFill>
              </a:rPr>
              <a:t>ă</a:t>
            </a:r>
            <a:r>
              <a:rPr lang="en-US" sz="3600">
                <a:solidFill>
                  <a:schemeClr val="tx2"/>
                </a:solidFill>
                <a:latin typeface=".VnTime" pitchFamily="34" charset="0"/>
              </a:rPr>
              <a:t>m 2012</a:t>
            </a:r>
            <a:br>
              <a:rPr lang="en-US" sz="3600">
                <a:solidFill>
                  <a:schemeClr val="tx2"/>
                </a:solidFill>
                <a:latin typeface=".VnTime" pitchFamily="34" charset="0"/>
              </a:rPr>
            </a:br>
            <a:r>
              <a:rPr lang="en-US" sz="3600">
                <a:solidFill>
                  <a:srgbClr val="0000CC"/>
                </a:solidFill>
                <a:latin typeface=".VnTimeH" pitchFamily="34" charset="0"/>
              </a:rPr>
              <a:t>Âm nh¹c</a:t>
            </a:r>
            <a:r>
              <a:rPr lang="en-US" sz="3200">
                <a:solidFill>
                  <a:schemeClr val="tx2"/>
                </a:solidFill>
                <a:latin typeface=".VnTimeH" pitchFamily="34" charset="0"/>
              </a:rPr>
              <a:t> </a:t>
            </a:r>
          </a:p>
        </p:txBody>
      </p:sp>
      <p:grpSp>
        <p:nvGrpSpPr>
          <p:cNvPr id="31808" name="Group 64"/>
          <p:cNvGrpSpPr>
            <a:grpSpLocks/>
          </p:cNvGrpSpPr>
          <p:nvPr/>
        </p:nvGrpSpPr>
        <p:grpSpPr bwMode="auto">
          <a:xfrm>
            <a:off x="762000" y="4114800"/>
            <a:ext cx="8382000" cy="2209800"/>
            <a:chOff x="480" y="2592"/>
            <a:chExt cx="5280" cy="1392"/>
          </a:xfrm>
        </p:grpSpPr>
        <p:pic>
          <p:nvPicPr>
            <p:cNvPr id="31747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0" y="2736"/>
              <a:ext cx="5136" cy="660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31806" name="Rectangle 62"/>
            <p:cNvSpPr>
              <a:spLocks noChangeArrowheads="1"/>
            </p:cNvSpPr>
            <p:nvPr/>
          </p:nvSpPr>
          <p:spPr bwMode="auto">
            <a:xfrm>
              <a:off x="4608" y="2592"/>
              <a:ext cx="1152" cy="1392"/>
            </a:xfrm>
            <a:prstGeom prst="rect">
              <a:avLst/>
            </a:prstGeom>
            <a:solidFill>
              <a:srgbClr val="BDF17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7" name="Line 63"/>
            <p:cNvSpPr>
              <a:spLocks noChangeShapeType="1"/>
            </p:cNvSpPr>
            <p:nvPr/>
          </p:nvSpPr>
          <p:spPr bwMode="auto">
            <a:xfrm>
              <a:off x="4608" y="2880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nimBg="1"/>
      <p:bldP spid="31749" grpId="0" animBg="1"/>
      <p:bldP spid="31750" grpId="0" animBg="1"/>
      <p:bldP spid="31751" grpId="0" animBg="1"/>
      <p:bldP spid="31752" grpId="0" animBg="1"/>
      <p:bldP spid="31753" grpId="0" animBg="1"/>
      <p:bldP spid="3175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8839200" cy="5791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4267200"/>
            <a:ext cx="7696200" cy="1214438"/>
          </a:xfrm>
          <a:noFill/>
          <a:ln/>
        </p:spPr>
      </p:pic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noFill/>
          <a:ln>
            <a:solidFill>
              <a:schemeClr val="bg1"/>
            </a:solidFill>
          </a:ln>
        </p:spPr>
        <p:txBody>
          <a:bodyPr lIns="91412" tIns="45706" rIns="91412" bIns="45706"/>
          <a:lstStyle/>
          <a:p>
            <a:r>
              <a:rPr lang="en-US" sz="4000" dirty="0">
                <a:latin typeface=".VnTime" pitchFamily="34" charset="0"/>
              </a:rPr>
              <a:t>A</a:t>
            </a:r>
            <a:r>
              <a:rPr lang="en-US" sz="4000" dirty="0" smtClean="0">
                <a:latin typeface=".VnTime" pitchFamily="34" charset="0"/>
              </a:rPr>
              <a:t>m </a:t>
            </a:r>
            <a:r>
              <a:rPr lang="en-US" sz="4000" dirty="0" err="1">
                <a:latin typeface=".VnTime" pitchFamily="34" charset="0"/>
              </a:rPr>
              <a:t>nh¹c</a:t>
            </a:r>
            <a:r>
              <a:rPr lang="en-US" sz="4000" dirty="0"/>
              <a:t> 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28600" y="1358900"/>
            <a:ext cx="76184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12" tIns="45706" rIns="91412" bIns="45706">
            <a:spAutoFit/>
          </a:bodyPr>
          <a:lstStyle/>
          <a:p>
            <a:r>
              <a:rPr lang="en-US" sz="3200">
                <a:solidFill>
                  <a:schemeClr val="tx2"/>
                </a:solidFill>
                <a:latin typeface=".VnTime" pitchFamily="34" charset="0"/>
              </a:rPr>
              <a:t>       TiÕt 6: -TËp ®äc nh¹c: T</a:t>
            </a:r>
            <a:r>
              <a:rPr lang="en-US" sz="3200">
                <a:solidFill>
                  <a:schemeClr val="tx2"/>
                </a:solidFill>
                <a:latin typeface=".VnTimeH" pitchFamily="34" charset="0"/>
              </a:rPr>
              <a:t>®</a:t>
            </a:r>
            <a:r>
              <a:rPr lang="en-US" sz="3200">
                <a:solidFill>
                  <a:schemeClr val="tx2"/>
                </a:solidFill>
                <a:latin typeface=".VnTime" pitchFamily="34" charset="0"/>
              </a:rPr>
              <a:t>N Sè 1</a:t>
            </a:r>
            <a:br>
              <a:rPr lang="en-US" sz="3200">
                <a:solidFill>
                  <a:schemeClr val="tx2"/>
                </a:solidFill>
                <a:latin typeface=".VnTime" pitchFamily="34" charset="0"/>
              </a:rPr>
            </a:br>
            <a:r>
              <a:rPr lang="en-US" sz="3200">
                <a:solidFill>
                  <a:schemeClr val="tx2"/>
                </a:solidFill>
                <a:latin typeface=".VnTime" pitchFamily="34" charset="0"/>
              </a:rPr>
              <a:t>                  -Giíi thiÖu mét sè nh¹c cô d©n téc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381000" y="22860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2" tIns="45706" rIns="91412" bIns="45706" anchor="ctr"/>
          <a:lstStyle/>
          <a:p>
            <a:pPr marL="838200" indent="-838200"/>
            <a:r>
              <a:rPr lang="en-US" sz="4400">
                <a:solidFill>
                  <a:srgbClr val="FF0000"/>
                </a:solidFill>
              </a:rPr>
              <a:t>      </a:t>
            </a:r>
            <a:r>
              <a:rPr lang="en-US" sz="3600">
                <a:solidFill>
                  <a:srgbClr val="FF0000"/>
                </a:solidFill>
                <a:latin typeface=".VnTime" pitchFamily="34" charset="0"/>
              </a:rPr>
              <a:t>1.TËp ®äc nh¹c.</a:t>
            </a:r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>
            <a:off x="2133600" y="3200400"/>
            <a:ext cx="5181600" cy="914400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B0EEB0"/>
              </a:gs>
              <a:gs pos="50000">
                <a:schemeClr val="bg1"/>
              </a:gs>
              <a:gs pos="100000">
                <a:srgbClr val="B0EEB0"/>
              </a:gs>
            </a:gsLst>
            <a:lin ang="5400000" scaled="1"/>
          </a:gra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.VnUniverseH" pitchFamily="34" charset="0"/>
              </a:rPr>
              <a:t>C©u 1</a:t>
            </a:r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267200"/>
            <a:ext cx="7620000" cy="1371600"/>
          </a:xfrm>
          <a:prstGeom prst="rect">
            <a:avLst/>
          </a:prstGeom>
          <a:noFill/>
        </p:spPr>
      </p:pic>
      <p:sp>
        <p:nvSpPr>
          <p:cNvPr id="11272" name="AutoShape 8"/>
          <p:cNvSpPr>
            <a:spLocks noChangeArrowheads="1"/>
          </p:cNvSpPr>
          <p:nvPr/>
        </p:nvSpPr>
        <p:spPr bwMode="auto">
          <a:xfrm>
            <a:off x="2133600" y="3200400"/>
            <a:ext cx="5181600" cy="914400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B0EEB0"/>
              </a:gs>
              <a:gs pos="50000">
                <a:schemeClr val="bg1"/>
              </a:gs>
              <a:gs pos="100000">
                <a:srgbClr val="B0EEB0"/>
              </a:gs>
            </a:gsLst>
            <a:lin ang="5400000" scaled="1"/>
          </a:gra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.VnUniverseH" pitchFamily="34" charset="0"/>
              </a:rPr>
              <a:t>C©u 2</a:t>
            </a:r>
          </a:p>
        </p:txBody>
      </p:sp>
      <p:grpSp>
        <p:nvGrpSpPr>
          <p:cNvPr id="11273" name="Group 9"/>
          <p:cNvGrpSpPr>
            <a:grpSpLocks/>
          </p:cNvGrpSpPr>
          <p:nvPr/>
        </p:nvGrpSpPr>
        <p:grpSpPr bwMode="auto">
          <a:xfrm>
            <a:off x="0" y="-42863"/>
            <a:ext cx="9158288" cy="6900863"/>
            <a:chOff x="-9" y="-18"/>
            <a:chExt cx="5769" cy="4347"/>
          </a:xfrm>
        </p:grpSpPr>
        <p:pic>
          <p:nvPicPr>
            <p:cNvPr id="11274" name="Picture 10" descr="POINSET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9" y="-18"/>
              <a:ext cx="48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5" name="Picture 11" descr="POINSET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0800000">
              <a:off x="5280" y="3369"/>
              <a:ext cx="48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6" name="Picture 12" descr="POINSET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6200000">
              <a:off x="-226" y="3577"/>
              <a:ext cx="960" cy="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7" name="Picture 13" descr="POINSET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5003" y="280"/>
              <a:ext cx="1056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278" name="Group 14"/>
            <p:cNvGrpSpPr>
              <a:grpSpLocks/>
            </p:cNvGrpSpPr>
            <p:nvPr/>
          </p:nvGrpSpPr>
          <p:grpSpPr bwMode="auto">
            <a:xfrm>
              <a:off x="462" y="0"/>
              <a:ext cx="4905" cy="96"/>
              <a:chOff x="480" y="0"/>
              <a:chExt cx="4905" cy="96"/>
            </a:xfrm>
          </p:grpSpPr>
          <p:sp>
            <p:nvSpPr>
              <p:cNvPr id="11279" name="AutoShape 15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0" name="AutoShape 16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1" name="AutoShape 17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2" name="AutoShape 18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3" name="AutoShape 19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4" name="AutoShape 20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5" name="AutoShape 21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6" name="AutoShape 22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7" name="AutoShape 23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8" name="AutoShape 24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9" name="AutoShape 25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0" name="AutoShape 26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291" name="Group 27"/>
            <p:cNvGrpSpPr>
              <a:grpSpLocks/>
            </p:cNvGrpSpPr>
            <p:nvPr/>
          </p:nvGrpSpPr>
          <p:grpSpPr bwMode="auto">
            <a:xfrm>
              <a:off x="471" y="4224"/>
              <a:ext cx="4905" cy="96"/>
              <a:chOff x="480" y="0"/>
              <a:chExt cx="4905" cy="96"/>
            </a:xfrm>
          </p:grpSpPr>
          <p:sp>
            <p:nvSpPr>
              <p:cNvPr id="11292" name="AutoShape 28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3" name="AutoShape 29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4" name="AutoShape 30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5" name="AutoShape 31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6" name="AutoShape 32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7" name="AutoShape 33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8" name="AutoShape 34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9" name="AutoShape 35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0" name="AutoShape 36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1" name="AutoShape 37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2" name="AutoShape 38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3" name="AutoShape 39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04" name="Group 40"/>
            <p:cNvGrpSpPr>
              <a:grpSpLocks/>
            </p:cNvGrpSpPr>
            <p:nvPr/>
          </p:nvGrpSpPr>
          <p:grpSpPr bwMode="auto">
            <a:xfrm>
              <a:off x="7" y="910"/>
              <a:ext cx="96" cy="2439"/>
              <a:chOff x="-2" y="865"/>
              <a:chExt cx="96" cy="2439"/>
            </a:xfrm>
          </p:grpSpPr>
          <p:sp>
            <p:nvSpPr>
              <p:cNvPr id="11305" name="AutoShape 41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6" name="AutoShape 42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7" name="AutoShape 43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8" name="AutoShape 44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9" name="AutoShape 45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10" name="AutoShape 46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11" name="Group 47"/>
            <p:cNvGrpSpPr>
              <a:grpSpLocks/>
            </p:cNvGrpSpPr>
            <p:nvPr/>
          </p:nvGrpSpPr>
          <p:grpSpPr bwMode="auto">
            <a:xfrm>
              <a:off x="5655" y="1014"/>
              <a:ext cx="96" cy="2439"/>
              <a:chOff x="-2" y="865"/>
              <a:chExt cx="96" cy="2439"/>
            </a:xfrm>
          </p:grpSpPr>
          <p:sp>
            <p:nvSpPr>
              <p:cNvPr id="11312" name="AutoShape 48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13" name="AutoShape 49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14" name="AutoShape 50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15" name="AutoShape 51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16" name="AutoShape 52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17" name="AutoShape 53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67000"/>
            <a:ext cx="8458200" cy="3962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457200" y="0"/>
            <a:ext cx="8229600" cy="1066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91412" tIns="45706" rIns="91412" bIns="45706" anchor="ctr"/>
          <a:lstStyle/>
          <a:p>
            <a:pPr algn="ctr"/>
            <a:r>
              <a:rPr lang="en-US" sz="2800" dirty="0" err="1" smtClean="0">
                <a:solidFill>
                  <a:schemeClr val="accent2"/>
                </a:solidFill>
                <a:latin typeface=".VnTimeH" pitchFamily="34" charset="0"/>
              </a:rPr>
              <a:t>Âm</a:t>
            </a:r>
            <a:r>
              <a:rPr lang="en-US" sz="2800" dirty="0" smtClean="0">
                <a:solidFill>
                  <a:schemeClr val="accent2"/>
                </a:solidFill>
                <a:latin typeface=".VnTimeH" pitchFamily="34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.VnTimeH" pitchFamily="34" charset="0"/>
              </a:rPr>
              <a:t>nh¹c</a:t>
            </a:r>
            <a:r>
              <a:rPr lang="en-US" sz="3200" dirty="0">
                <a:solidFill>
                  <a:schemeClr val="tx2"/>
                </a:solidFill>
                <a:latin typeface=".VnTimeH" pitchFamily="34" charset="0"/>
              </a:rPr>
              <a:t> 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685800" y="1066800"/>
            <a:ext cx="76184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2" tIns="45706" rIns="91412" bIns="45706">
            <a:spAutoFit/>
          </a:bodyPr>
          <a:lstStyle/>
          <a:p>
            <a:r>
              <a:rPr lang="en-US" sz="3200">
                <a:solidFill>
                  <a:schemeClr val="tx2"/>
                </a:solidFill>
                <a:latin typeface=".VnTime" pitchFamily="34" charset="0"/>
              </a:rPr>
              <a:t>       TiÕt 6: -TËp ®äc nh¹c: T</a:t>
            </a:r>
            <a:r>
              <a:rPr lang="en-US" sz="3200">
                <a:solidFill>
                  <a:schemeClr val="tx2"/>
                </a:solidFill>
                <a:latin typeface=".VnTimeH" pitchFamily="34" charset="0"/>
              </a:rPr>
              <a:t>®</a:t>
            </a:r>
            <a:r>
              <a:rPr lang="en-US" sz="3200">
                <a:solidFill>
                  <a:schemeClr val="tx2"/>
                </a:solidFill>
                <a:latin typeface=".VnTime" pitchFamily="34" charset="0"/>
              </a:rPr>
              <a:t>N Sè 1</a:t>
            </a:r>
            <a:br>
              <a:rPr lang="en-US" sz="3200">
                <a:solidFill>
                  <a:schemeClr val="tx2"/>
                </a:solidFill>
                <a:latin typeface=".VnTime" pitchFamily="34" charset="0"/>
              </a:rPr>
            </a:br>
            <a:r>
              <a:rPr lang="en-US" sz="3200">
                <a:solidFill>
                  <a:schemeClr val="tx2"/>
                </a:solidFill>
                <a:latin typeface=".VnTime" pitchFamily="34" charset="0"/>
              </a:rPr>
              <a:t>                  -Giíi thiÖu mét sè nh¹c cô d©n téc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2057400"/>
            <a:ext cx="8229600" cy="762000"/>
          </a:xfrm>
          <a:noFill/>
          <a:ln/>
        </p:spPr>
        <p:txBody>
          <a:bodyPr lIns="91412" tIns="45706" rIns="91412" bIns="45706"/>
          <a:lstStyle/>
          <a:p>
            <a:pPr marL="838200" indent="-838200" algn="l"/>
            <a:r>
              <a:rPr lang="en-US"/>
              <a:t>      </a:t>
            </a:r>
            <a:r>
              <a:rPr lang="en-US" sz="3600">
                <a:latin typeface=".VnTime" pitchFamily="34" charset="0"/>
              </a:rPr>
              <a:t>1.TËp ®äc nh¹c.</a:t>
            </a:r>
          </a:p>
        </p:txBody>
      </p:sp>
      <p:pic>
        <p:nvPicPr>
          <p:cNvPr id="12294" name="Picture 6" descr="t"/>
          <p:cNvPicPr>
            <a:picLocks noChangeAspect="1" noChangeArrowheads="1"/>
          </p:cNvPicPr>
          <p:nvPr/>
        </p:nvPicPr>
        <p:blipFill>
          <a:blip r:embed="rId3" cstate="print">
            <a:lum bright="-30000" contrast="-30000"/>
          </a:blip>
          <a:srcRect/>
          <a:stretch>
            <a:fillRect/>
          </a:stretch>
        </p:blipFill>
        <p:spPr bwMode="auto">
          <a:xfrm>
            <a:off x="4267200" y="4267200"/>
            <a:ext cx="139700" cy="45402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12295" name="Picture 7" descr="t"/>
          <p:cNvPicPr>
            <a:picLocks noChangeAspect="1" noChangeArrowheads="1"/>
          </p:cNvPicPr>
          <p:nvPr/>
        </p:nvPicPr>
        <p:blipFill>
          <a:blip r:embed="rId3" cstate="print">
            <a:lum bright="-30000" contrast="-30000"/>
          </a:blip>
          <a:srcRect/>
          <a:stretch>
            <a:fillRect/>
          </a:stretch>
        </p:blipFill>
        <p:spPr bwMode="auto">
          <a:xfrm>
            <a:off x="7848600" y="4267200"/>
            <a:ext cx="139700" cy="45402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12296" name="Picture 8" descr="t"/>
          <p:cNvPicPr>
            <a:picLocks noChangeAspect="1" noChangeArrowheads="1"/>
          </p:cNvPicPr>
          <p:nvPr/>
        </p:nvPicPr>
        <p:blipFill>
          <a:blip r:embed="rId3" cstate="print">
            <a:lum bright="-30000" contrast="-30000"/>
          </a:blip>
          <a:srcRect/>
          <a:stretch>
            <a:fillRect/>
          </a:stretch>
        </p:blipFill>
        <p:spPr bwMode="auto">
          <a:xfrm>
            <a:off x="3886200" y="5562600"/>
            <a:ext cx="139700" cy="45402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12297" name="Picture 9" descr="t"/>
          <p:cNvPicPr>
            <a:picLocks noChangeAspect="1" noChangeArrowheads="1"/>
          </p:cNvPicPr>
          <p:nvPr/>
        </p:nvPicPr>
        <p:blipFill>
          <a:blip r:embed="rId3" cstate="print">
            <a:lum bright="-30000" contrast="-30000"/>
          </a:blip>
          <a:srcRect/>
          <a:stretch>
            <a:fillRect/>
          </a:stretch>
        </p:blipFill>
        <p:spPr bwMode="auto">
          <a:xfrm>
            <a:off x="7620000" y="5626100"/>
            <a:ext cx="179388" cy="5334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12298" name="Line 10"/>
          <p:cNvSpPr>
            <a:spLocks noChangeShapeType="1"/>
          </p:cNvSpPr>
          <p:nvPr/>
        </p:nvSpPr>
        <p:spPr bwMode="auto">
          <a:xfrm>
            <a:off x="7620000" y="6096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>
            <a:off x="7772400" y="6096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2300" name="Group 12"/>
          <p:cNvGrpSpPr>
            <a:grpSpLocks/>
          </p:cNvGrpSpPr>
          <p:nvPr/>
        </p:nvGrpSpPr>
        <p:grpSpPr bwMode="auto">
          <a:xfrm>
            <a:off x="0" y="-42863"/>
            <a:ext cx="9158288" cy="6900863"/>
            <a:chOff x="-9" y="-18"/>
            <a:chExt cx="5769" cy="4347"/>
          </a:xfrm>
        </p:grpSpPr>
        <p:pic>
          <p:nvPicPr>
            <p:cNvPr id="12301" name="Picture 13" descr="POINSET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9" y="-18"/>
              <a:ext cx="48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2" name="Picture 14" descr="POINSET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0800000">
              <a:off x="5280" y="3369"/>
              <a:ext cx="48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3" name="Picture 15" descr="POINSET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6200000">
              <a:off x="-226" y="3577"/>
              <a:ext cx="960" cy="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4" name="Picture 16" descr="POINSET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5003" y="280"/>
              <a:ext cx="1056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2305" name="Group 17"/>
            <p:cNvGrpSpPr>
              <a:grpSpLocks/>
            </p:cNvGrpSpPr>
            <p:nvPr/>
          </p:nvGrpSpPr>
          <p:grpSpPr bwMode="auto">
            <a:xfrm>
              <a:off x="462" y="0"/>
              <a:ext cx="4905" cy="96"/>
              <a:chOff x="480" y="0"/>
              <a:chExt cx="4905" cy="96"/>
            </a:xfrm>
          </p:grpSpPr>
          <p:sp>
            <p:nvSpPr>
              <p:cNvPr id="12306" name="AutoShape 18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7" name="AutoShape 19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8" name="AutoShape 20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9" name="AutoShape 21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0" name="AutoShape 22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1" name="AutoShape 23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2" name="AutoShape 24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3" name="AutoShape 25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4" name="AutoShape 26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5" name="AutoShape 27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6" name="AutoShape 28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7" name="AutoShape 29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318" name="Group 30"/>
            <p:cNvGrpSpPr>
              <a:grpSpLocks/>
            </p:cNvGrpSpPr>
            <p:nvPr/>
          </p:nvGrpSpPr>
          <p:grpSpPr bwMode="auto">
            <a:xfrm>
              <a:off x="471" y="4224"/>
              <a:ext cx="4905" cy="96"/>
              <a:chOff x="480" y="0"/>
              <a:chExt cx="4905" cy="96"/>
            </a:xfrm>
          </p:grpSpPr>
          <p:sp>
            <p:nvSpPr>
              <p:cNvPr id="12319" name="AutoShape 31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20" name="AutoShape 32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21" name="AutoShape 33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22" name="AutoShape 34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23" name="AutoShape 35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24" name="AutoShape 36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25" name="AutoShape 37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26" name="AutoShape 38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27" name="AutoShape 39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28" name="AutoShape 40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29" name="AutoShape 41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30" name="AutoShape 42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331" name="Group 43"/>
            <p:cNvGrpSpPr>
              <a:grpSpLocks/>
            </p:cNvGrpSpPr>
            <p:nvPr/>
          </p:nvGrpSpPr>
          <p:grpSpPr bwMode="auto">
            <a:xfrm>
              <a:off x="7" y="910"/>
              <a:ext cx="96" cy="2439"/>
              <a:chOff x="-2" y="865"/>
              <a:chExt cx="96" cy="2439"/>
            </a:xfrm>
          </p:grpSpPr>
          <p:sp>
            <p:nvSpPr>
              <p:cNvPr id="12332" name="AutoShape 44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33" name="AutoShape 45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34" name="AutoShape 46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35" name="AutoShape 47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36" name="AutoShape 48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37" name="AutoShape 49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338" name="Group 50"/>
            <p:cNvGrpSpPr>
              <a:grpSpLocks/>
            </p:cNvGrpSpPr>
            <p:nvPr/>
          </p:nvGrpSpPr>
          <p:grpSpPr bwMode="auto">
            <a:xfrm>
              <a:off x="5655" y="1014"/>
              <a:ext cx="96" cy="2439"/>
              <a:chOff x="-2" y="865"/>
              <a:chExt cx="96" cy="2439"/>
            </a:xfrm>
          </p:grpSpPr>
          <p:sp>
            <p:nvSpPr>
              <p:cNvPr id="12339" name="AutoShape 51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40" name="AutoShape 52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41" name="AutoShape 53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42" name="AutoShape 54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43" name="AutoShape 55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44" name="AutoShape 56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8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742</Words>
  <Application>Microsoft Office PowerPoint</Application>
  <PresentationFormat>On-screen Show (4:3)</PresentationFormat>
  <Paragraphs>122</Paragraphs>
  <Slides>24</Slides>
  <Notes>0</Notes>
  <HiddenSlides>0</HiddenSlides>
  <MMClips>3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Default Design</vt:lpstr>
      <vt:lpstr>Equation</vt:lpstr>
      <vt:lpstr>PowerPoint Presentation</vt:lpstr>
      <vt:lpstr>PowerPoint Presentation</vt:lpstr>
      <vt:lpstr>PowerPoint Presentation</vt:lpstr>
      <vt:lpstr>      1.TËp ®äc nh¹c</vt:lpstr>
      <vt:lpstr>      1.TËp ®äc nh¹c.</vt:lpstr>
      <vt:lpstr>      1.TËp ®äc nh¹c</vt:lpstr>
      <vt:lpstr>PowerPoint Presentation</vt:lpstr>
      <vt:lpstr>Am nh¹c </vt:lpstr>
      <vt:lpstr>      1.TËp ®äc nh¹c.</vt:lpstr>
      <vt:lpstr>      1.TËp ®äc nh¹c.</vt:lpstr>
      <vt:lpstr>Âm nh¹c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Nhạc công đang biểu diễn đàn gì?</vt:lpstr>
      <vt:lpstr>PowerPoint Presentation</vt:lpstr>
      <vt:lpstr>PowerPoint Presentation</vt:lpstr>
    </vt:vector>
  </TitlesOfParts>
  <Company>Điện thoại:0985607656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Lê Hiếu</dc:creator>
  <cp:lastModifiedBy>HP</cp:lastModifiedBy>
  <cp:revision>52</cp:revision>
  <dcterms:created xsi:type="dcterms:W3CDTF">2010-09-24T06:32:01Z</dcterms:created>
  <dcterms:modified xsi:type="dcterms:W3CDTF">2020-10-11T14:19:42Z</dcterms:modified>
</cp:coreProperties>
</file>