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5" r:id="rId2"/>
    <p:sldMasterId id="2147483736" r:id="rId3"/>
  </p:sldMasterIdLst>
  <p:notesMasterIdLst>
    <p:notesMasterId r:id="rId21"/>
  </p:notesMasterIdLst>
  <p:sldIdLst>
    <p:sldId id="345" r:id="rId4"/>
    <p:sldId id="340" r:id="rId5"/>
    <p:sldId id="352" r:id="rId6"/>
    <p:sldId id="356" r:id="rId7"/>
    <p:sldId id="320" r:id="rId8"/>
    <p:sldId id="348" r:id="rId9"/>
    <p:sldId id="357" r:id="rId10"/>
    <p:sldId id="350" r:id="rId11"/>
    <p:sldId id="358" r:id="rId12"/>
    <p:sldId id="359" r:id="rId13"/>
    <p:sldId id="360" r:id="rId14"/>
    <p:sldId id="361" r:id="rId15"/>
    <p:sldId id="355" r:id="rId16"/>
    <p:sldId id="327" r:id="rId17"/>
    <p:sldId id="328" r:id="rId18"/>
    <p:sldId id="362" r:id="rId19"/>
    <p:sldId id="330" r:id="rId20"/>
  </p:sldIdLst>
  <p:sldSz cx="6858000" cy="5143500"/>
  <p:notesSz cx="6858000" cy="9144000"/>
  <p:embeddedFontLst>
    <p:embeddedFont>
      <p:font typeface="Kalam" panose="020B0604020202020204" charset="0"/>
      <p:regular r:id="rId22"/>
      <p:bold r:id="rId23"/>
    </p:embeddedFont>
    <p:embeddedFont>
      <p:font typeface="Montserrat" panose="00000500000000000000" pitchFamily="2" charset="0"/>
      <p:regular r:id="rId24"/>
      <p:bold r:id="rId25"/>
      <p:italic r:id="rId26"/>
      <p:boldItalic r:id="rId27"/>
    </p:embeddedFont>
    <p:embeddedFont>
      <p:font typeface="UTM Avo" panose="02040603050506020204" pitchFamily="18" charset="0"/>
      <p:regular r:id="rId28"/>
      <p:bold r:id="rId29"/>
      <p:italic r:id="rId30"/>
      <p:boldItalic r:id="rId31"/>
    </p:embeddedFont>
    <p:embeddedFont>
      <p:font typeface="UTM Charlotte" panose="02040603050506020204" pitchFamily="18" charset="0"/>
      <p:regular r:id="rId32"/>
    </p:embeddedFont>
    <p:embeddedFont>
      <p:font typeface="UTM Cookies" panose="02040603050506020204" pitchFamily="18" charset="0"/>
      <p:regular r:id="rId33"/>
    </p:embeddedFont>
  </p:embeddedFontLst>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06" autoAdjust="0"/>
  </p:normalViewPr>
  <p:slideViewPr>
    <p:cSldViewPr snapToGrid="0">
      <p:cViewPr varScale="1">
        <p:scale>
          <a:sx n="117" d="100"/>
          <a:sy n="117" d="100"/>
        </p:scale>
        <p:origin x="749"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9720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10209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5843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627684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8081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529929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0766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61098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7095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87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6618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293863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7896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74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0215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390706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74746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95793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815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42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09CD0F8A-4187-416C-8B26-32892C779C1A}"/>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09CD0F8A-4187-416C-8B26-32892C779C1A}"/>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4099836689"/>
      </p:ext>
    </p:extLst>
  </p:cSld>
  <p:clrMap bg1="lt1" tx1="dk1" bg2="dk2" tx2="lt2" accent1="accent1" accent2="accent2" accent3="accent3" accent4="accent4" accent5="accent5" accent6="accent6" hlink="hlink" folHlink="folHlink"/>
  <p:sldLayoutIdLst>
    <p:sldLayoutId id="2147483706"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2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09CD0F8A-4187-416C-8B26-32892C779C1A}"/>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200337262"/>
      </p:ext>
    </p:extLst>
  </p:cSld>
  <p:clrMap bg1="lt1" tx1="dk1" bg2="dk2" tx2="lt2" accent1="accent1" accent2="accent2" accent3="accent3" accent4="accent4" accent5="accent5" accent6="accent6" hlink="hlink" folHlink="folHlink"/>
  <p:sldLayoutIdLst>
    <p:sldLayoutId id="2147483737"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6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6.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9.xml"/><Relationship Id="rId5" Type="http://schemas.microsoft.com/office/2007/relationships/hdphoto" Target="../media/hdphoto5.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9.xml"/><Relationship Id="rId5" Type="http://schemas.microsoft.com/office/2007/relationships/hdphoto" Target="../media/hdphoto5.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5" name="TextBox 4">
            <a:extLst>
              <a:ext uri="{FF2B5EF4-FFF2-40B4-BE49-F238E27FC236}">
                <a16:creationId xmlns:a16="http://schemas.microsoft.com/office/drawing/2014/main" id="{83DE1F8B-C43D-4B7A-8155-BEAC33AC1D49}"/>
              </a:ext>
            </a:extLst>
          </p:cNvPr>
          <p:cNvSpPr txBox="1"/>
          <p:nvPr/>
        </p:nvSpPr>
        <p:spPr>
          <a:xfrm>
            <a:off x="501162" y="1044247"/>
            <a:ext cx="5855675" cy="187955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vi-VN"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Thầy giáo vỗ tay. Các bạn vỗ tay theo. Quang cũng vỗ tay. Cả lớp tràn ngập tiếng vỗ tay.</a:t>
            </a:r>
          </a:p>
          <a:p>
            <a:pPr marL="0" marR="0" lvl="0" indent="0" algn="r" defTabSz="914400" rtl="0" eaLnBrk="1" fontAlgn="auto" latinLnBrk="0" hangingPunct="1">
              <a:lnSpc>
                <a:spcPct val="120000"/>
              </a:lnSpc>
              <a:spcBef>
                <a:spcPts val="0"/>
              </a:spcBef>
              <a:spcAft>
                <a:spcPts val="0"/>
              </a:spcAft>
              <a:buClr>
                <a:srgbClr val="000000"/>
              </a:buClr>
              <a:buSzTx/>
              <a:buFont typeface="Arial"/>
              <a:buNone/>
              <a:tabLst/>
              <a:defRPr/>
            </a:pPr>
            <a:r>
              <a:rPr kumimoji="0" lang="vi-VN"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(Phỏng theo </a:t>
            </a:r>
            <a:r>
              <a:rPr kumimoji="0" lang="vi-VN"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Tốt-tô-chan, cô bé bên cửa sổ</a:t>
            </a:r>
            <a:r>
              <a:rPr kumimoji="0" lang="vi-VN"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endParaRPr kumimoji="0" lang="en-US"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FDD776A0-7D13-47F2-90F9-A8539EB70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62" y="1057442"/>
            <a:ext cx="288000" cy="288000"/>
          </a:xfrm>
          <a:prstGeom prst="rect">
            <a:avLst/>
          </a:prstGeom>
        </p:spPr>
      </p:pic>
      <p:grpSp>
        <p:nvGrpSpPr>
          <p:cNvPr id="9" name="Group 8">
            <a:extLst>
              <a:ext uri="{FF2B5EF4-FFF2-40B4-BE49-F238E27FC236}">
                <a16:creationId xmlns:a16="http://schemas.microsoft.com/office/drawing/2014/main" id="{A8E888A2-F62E-48A1-B335-663446A3D0E9}"/>
              </a:ext>
            </a:extLst>
          </p:cNvPr>
          <p:cNvGrpSpPr/>
          <p:nvPr/>
        </p:nvGrpSpPr>
        <p:grpSpPr>
          <a:xfrm>
            <a:off x="386108" y="3837144"/>
            <a:ext cx="391877" cy="646331"/>
            <a:chOff x="3375652" y="2852247"/>
            <a:chExt cx="391877" cy="678148"/>
          </a:xfrm>
        </p:grpSpPr>
        <p:sp>
          <p:nvSpPr>
            <p:cNvPr id="10" name="Oval 9">
              <a:extLst>
                <a:ext uri="{FF2B5EF4-FFF2-40B4-BE49-F238E27FC236}">
                  <a16:creationId xmlns:a16="http://schemas.microsoft.com/office/drawing/2014/main" id="{6F96DAC5-6D42-4CE6-A50B-79DEBC54EFA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600" b="0" i="1" u="none" strike="noStrike" kern="0" cap="none" spc="0" normalizeH="0" baseline="0" noProof="0" dirty="0">
                <a:ln>
                  <a:noFill/>
                </a:ln>
                <a:solidFill>
                  <a:srgbClr val="FFFFFF"/>
                </a:solidFill>
                <a:effectLst/>
                <a:uLnTx/>
                <a:uFillTx/>
                <a:latin typeface="UTM Charlotte" panose="02040603050506020204" pitchFamily="18" charset="0"/>
                <a:ea typeface="+mn-ea"/>
                <a:cs typeface="+mn-cs"/>
                <a:sym typeface="Arial"/>
              </a:endParaRPr>
            </a:p>
          </p:txBody>
        </p:sp>
        <p:sp>
          <p:nvSpPr>
            <p:cNvPr id="11" name="Rectangle 10">
              <a:extLst>
                <a:ext uri="{FF2B5EF4-FFF2-40B4-BE49-F238E27FC236}">
                  <a16:creationId xmlns:a16="http://schemas.microsoft.com/office/drawing/2014/main" id="{185F31AA-4CD5-445B-9523-D38611DD96CF}"/>
                </a:ext>
              </a:extLst>
            </p:cNvPr>
            <p:cNvSpPr/>
            <p:nvPr/>
          </p:nvSpPr>
          <p:spPr>
            <a:xfrm rot="21163024">
              <a:off x="3375652" y="2852247"/>
              <a:ext cx="372218" cy="6781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600" b="1" i="1" u="none" strike="noStrike" kern="0" cap="none" spc="0" normalizeH="0" baseline="0" noProof="0" dirty="0">
                  <a:ln>
                    <a:noFill/>
                  </a:ln>
                  <a:solidFill>
                    <a:srgbClr val="FFFFFF"/>
                  </a:solidFill>
                  <a:effectLst/>
                  <a:uLnTx/>
                  <a:uFillTx/>
                  <a:latin typeface="UTM Charlotte" panose="02040603050506020204" pitchFamily="18" charset="0"/>
                  <a:cs typeface="Arial"/>
                  <a:sym typeface="Arial"/>
                </a:rPr>
                <a:t>4</a:t>
              </a:r>
            </a:p>
          </p:txBody>
        </p:sp>
      </p:grpSp>
    </p:spTree>
    <p:extLst>
      <p:ext uri="{BB962C8B-B14F-4D97-AF65-F5344CB8AC3E}">
        <p14:creationId xmlns:p14="http://schemas.microsoft.com/office/powerpoint/2010/main" val="127104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5" name="TextBox 4">
            <a:extLst>
              <a:ext uri="{FF2B5EF4-FFF2-40B4-BE49-F238E27FC236}">
                <a16:creationId xmlns:a16="http://schemas.microsoft.com/office/drawing/2014/main" id="{83DE1F8B-C43D-4B7A-8155-BEAC33AC1D49}"/>
              </a:ext>
            </a:extLst>
          </p:cNvPr>
          <p:cNvSpPr txBox="1"/>
          <p:nvPr/>
        </p:nvSpPr>
        <p:spPr>
          <a:xfrm>
            <a:off x="501162" y="1057442"/>
            <a:ext cx="5855675" cy="161813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Nhưng Quang chưa chịu về chỗ. Bỗng cậu nói to: </a:t>
            </a:r>
            <a:r>
              <a:rPr kumimoji="0" lang="vi-VN" sz="1200" b="1" i="0" u="none" strike="noStrike" kern="0" cap="none" spc="0" normalizeH="0" baseline="0" noProof="0" dirty="0">
                <a:ln>
                  <a:noFill/>
                </a:ln>
                <a:solidFill>
                  <a:srgbClr val="00B050"/>
                </a:solidFill>
                <a:effectLst/>
                <a:uLnTx/>
                <a:uFillTx/>
                <a:latin typeface="UTM Avo" panose="02040603050506020204" pitchFamily="18" charset="0"/>
                <a:cs typeface="Arial"/>
                <a:sym typeface="Arial"/>
              </a:rPr>
              <a:t>“Rồi sau đó...ờ...ờ”. </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Quang thở mạnh một hơi rồi nói tiếp: </a:t>
            </a:r>
            <a:r>
              <a:rPr kumimoji="0" lang="vi-VN" sz="1200" b="1" i="0" u="none" strike="noStrike" kern="0" cap="none" spc="0" normalizeH="0" baseline="0" noProof="0" dirty="0">
                <a:ln>
                  <a:noFill/>
                </a:ln>
                <a:solidFill>
                  <a:srgbClr val="00B050"/>
                </a:solidFill>
                <a:effectLst/>
                <a:uLnTx/>
                <a:uFillTx/>
                <a:latin typeface="UTM Avo" panose="02040603050506020204" pitchFamily="18" charset="0"/>
                <a:cs typeface="Arial"/>
                <a:sym typeface="Arial"/>
              </a:rPr>
              <a:t>“Mẹ... ờ... bảo</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Con đánh răng đi.   Thế là em đánh răng.”. Thầy giáo vỗ tay. Cả lớp vỗ tay theo. Cuối cùng, Quang nói với giọng rất tự tin: “Sau đó bố đưa em đi học.”.</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Thầy giáo vỗ tay. Các bạn vỗ tay theo. Quang cũng vỗ tay. Cả lớp tràn ngập tiếng vỗ tay.</a:t>
            </a:r>
          </a:p>
          <a:p>
            <a:pPr marL="0" marR="0" lvl="0" indent="0" algn="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(Phỏng theo </a:t>
            </a:r>
            <a:r>
              <a:rPr kumimoji="0" lang="vi-VN" sz="1200" b="0" i="1"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Tốt-tô-chan, cô bé bên cửa sổ</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a:t>
            </a:r>
            <a:endParaRPr kumimoji="0" lang="en-US"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pic>
        <p:nvPicPr>
          <p:cNvPr id="8" name="Picture 7">
            <a:extLst>
              <a:ext uri="{FF2B5EF4-FFF2-40B4-BE49-F238E27FC236}">
                <a16:creationId xmlns:a16="http://schemas.microsoft.com/office/drawing/2014/main" id="{FDD776A0-7D13-47F2-90F9-A8539EB70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62" y="1057442"/>
            <a:ext cx="288000" cy="288000"/>
          </a:xfrm>
          <a:prstGeom prst="rect">
            <a:avLst/>
          </a:prstGeom>
        </p:spPr>
      </p:pic>
      <p:grpSp>
        <p:nvGrpSpPr>
          <p:cNvPr id="9" name="Group 8">
            <a:extLst>
              <a:ext uri="{FF2B5EF4-FFF2-40B4-BE49-F238E27FC236}">
                <a16:creationId xmlns:a16="http://schemas.microsoft.com/office/drawing/2014/main" id="{A8E888A2-F62E-48A1-B335-663446A3D0E9}"/>
              </a:ext>
            </a:extLst>
          </p:cNvPr>
          <p:cNvGrpSpPr/>
          <p:nvPr/>
        </p:nvGrpSpPr>
        <p:grpSpPr>
          <a:xfrm>
            <a:off x="386108" y="3837144"/>
            <a:ext cx="391877" cy="646331"/>
            <a:chOff x="3375652" y="2852247"/>
            <a:chExt cx="391877" cy="678148"/>
          </a:xfrm>
        </p:grpSpPr>
        <p:sp>
          <p:nvSpPr>
            <p:cNvPr id="10" name="Oval 9">
              <a:extLst>
                <a:ext uri="{FF2B5EF4-FFF2-40B4-BE49-F238E27FC236}">
                  <a16:creationId xmlns:a16="http://schemas.microsoft.com/office/drawing/2014/main" id="{6F96DAC5-6D42-4CE6-A50B-79DEBC54EFA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600" b="0" i="1" u="none" strike="noStrike" kern="0" cap="none" spc="0" normalizeH="0" baseline="0" noProof="0" dirty="0">
                <a:ln>
                  <a:noFill/>
                </a:ln>
                <a:solidFill>
                  <a:srgbClr val="FFFFFF"/>
                </a:solidFill>
                <a:effectLst/>
                <a:uLnTx/>
                <a:uFillTx/>
                <a:latin typeface="UTM Charlotte" panose="02040603050506020204" pitchFamily="18" charset="0"/>
                <a:ea typeface="+mn-ea"/>
                <a:cs typeface="+mn-cs"/>
                <a:sym typeface="Arial"/>
              </a:endParaRPr>
            </a:p>
          </p:txBody>
        </p:sp>
        <p:sp>
          <p:nvSpPr>
            <p:cNvPr id="11" name="Rectangle 10">
              <a:extLst>
                <a:ext uri="{FF2B5EF4-FFF2-40B4-BE49-F238E27FC236}">
                  <a16:creationId xmlns:a16="http://schemas.microsoft.com/office/drawing/2014/main" id="{185F31AA-4CD5-445B-9523-D38611DD96CF}"/>
                </a:ext>
              </a:extLst>
            </p:cNvPr>
            <p:cNvSpPr/>
            <p:nvPr/>
          </p:nvSpPr>
          <p:spPr>
            <a:xfrm rot="21163024">
              <a:off x="3375652" y="2852247"/>
              <a:ext cx="372218" cy="6781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600" b="1" i="1" u="none" strike="noStrike" kern="0" cap="none" spc="0" normalizeH="0" baseline="0" noProof="0" dirty="0">
                  <a:ln>
                    <a:noFill/>
                  </a:ln>
                  <a:solidFill>
                    <a:srgbClr val="FFFFFF"/>
                  </a:solidFill>
                  <a:effectLst/>
                  <a:uLnTx/>
                  <a:uFillTx/>
                  <a:latin typeface="UTM Charlotte" panose="02040603050506020204" pitchFamily="18" charset="0"/>
                  <a:cs typeface="Arial"/>
                  <a:sym typeface="Arial"/>
                </a:rPr>
                <a:t>4</a:t>
              </a:r>
            </a:p>
          </p:txBody>
        </p:sp>
      </p:grpSp>
    </p:spTree>
    <p:extLst>
      <p:ext uri="{BB962C8B-B14F-4D97-AF65-F5344CB8AC3E}">
        <p14:creationId xmlns:p14="http://schemas.microsoft.com/office/powerpoint/2010/main" val="241742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5" name="TextBox 4">
            <a:extLst>
              <a:ext uri="{FF2B5EF4-FFF2-40B4-BE49-F238E27FC236}">
                <a16:creationId xmlns:a16="http://schemas.microsoft.com/office/drawing/2014/main" id="{83DE1F8B-C43D-4B7A-8155-BEAC33AC1D49}"/>
              </a:ext>
            </a:extLst>
          </p:cNvPr>
          <p:cNvSpPr txBox="1"/>
          <p:nvPr/>
        </p:nvSpPr>
        <p:spPr>
          <a:xfrm>
            <a:off x="509365" y="942487"/>
            <a:ext cx="5855675" cy="73173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Thầy giáo vỗ tay. Các bạn vỗ tay theo. Quang cũng vỗ tay. Cả lớp tràn ngập tiếng vỗ tay.</a:t>
            </a:r>
          </a:p>
          <a:p>
            <a:pPr marL="0" marR="0" lvl="0" indent="0" algn="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p>
        </p:txBody>
      </p:sp>
      <p:grpSp>
        <p:nvGrpSpPr>
          <p:cNvPr id="9" name="Group 8">
            <a:extLst>
              <a:ext uri="{FF2B5EF4-FFF2-40B4-BE49-F238E27FC236}">
                <a16:creationId xmlns:a16="http://schemas.microsoft.com/office/drawing/2014/main" id="{A8E888A2-F62E-48A1-B335-663446A3D0E9}"/>
              </a:ext>
            </a:extLst>
          </p:cNvPr>
          <p:cNvGrpSpPr/>
          <p:nvPr/>
        </p:nvGrpSpPr>
        <p:grpSpPr>
          <a:xfrm>
            <a:off x="470443" y="745878"/>
            <a:ext cx="391877" cy="646331"/>
            <a:chOff x="3459987" y="-391193"/>
            <a:chExt cx="391877" cy="678148"/>
          </a:xfrm>
        </p:grpSpPr>
        <p:sp>
          <p:nvSpPr>
            <p:cNvPr id="10" name="Oval 9">
              <a:extLst>
                <a:ext uri="{FF2B5EF4-FFF2-40B4-BE49-F238E27FC236}">
                  <a16:creationId xmlns:a16="http://schemas.microsoft.com/office/drawing/2014/main" id="{6F96DAC5-6D42-4CE6-A50B-79DEBC54EFAF}"/>
                </a:ext>
              </a:extLst>
            </p:cNvPr>
            <p:cNvSpPr/>
            <p:nvPr/>
          </p:nvSpPr>
          <p:spPr>
            <a:xfrm>
              <a:off x="3529971" y="-185603"/>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600" b="0" i="1" u="none" strike="noStrike" kern="0" cap="none" spc="0" normalizeH="0" baseline="0" noProof="0" dirty="0">
                <a:ln>
                  <a:noFill/>
                </a:ln>
                <a:solidFill>
                  <a:srgbClr val="FFFFFF"/>
                </a:solidFill>
                <a:effectLst/>
                <a:uLnTx/>
                <a:uFillTx/>
                <a:latin typeface="UTM Charlotte" panose="02040603050506020204" pitchFamily="18" charset="0"/>
                <a:ea typeface="+mn-ea"/>
                <a:cs typeface="+mn-cs"/>
                <a:sym typeface="Arial"/>
              </a:endParaRPr>
            </a:p>
          </p:txBody>
        </p:sp>
        <p:sp>
          <p:nvSpPr>
            <p:cNvPr id="11" name="Rectangle 10">
              <a:extLst>
                <a:ext uri="{FF2B5EF4-FFF2-40B4-BE49-F238E27FC236}">
                  <a16:creationId xmlns:a16="http://schemas.microsoft.com/office/drawing/2014/main" id="{185F31AA-4CD5-445B-9523-D38611DD96CF}"/>
                </a:ext>
              </a:extLst>
            </p:cNvPr>
            <p:cNvSpPr/>
            <p:nvPr/>
          </p:nvSpPr>
          <p:spPr>
            <a:xfrm rot="21163024">
              <a:off x="3459987" y="-391193"/>
              <a:ext cx="372218" cy="6781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600" b="1" i="1" u="none" strike="noStrike" kern="0" cap="none" spc="0" normalizeH="0" baseline="0" noProof="0" dirty="0">
                  <a:ln>
                    <a:noFill/>
                  </a:ln>
                  <a:solidFill>
                    <a:srgbClr val="FFFFFF"/>
                  </a:solidFill>
                  <a:effectLst/>
                  <a:uLnTx/>
                  <a:uFillTx/>
                  <a:latin typeface="UTM Charlotte" panose="02040603050506020204" pitchFamily="18" charset="0"/>
                  <a:cs typeface="Arial"/>
                  <a:sym typeface="Arial"/>
                </a:rPr>
                <a:t>4</a:t>
              </a:r>
            </a:p>
          </p:txBody>
        </p:sp>
      </p:grpSp>
    </p:spTree>
    <p:extLst>
      <p:ext uri="{BB962C8B-B14F-4D97-AF65-F5344CB8AC3E}">
        <p14:creationId xmlns:p14="http://schemas.microsoft.com/office/powerpoint/2010/main" val="214300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588158"/>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Một giờ học</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509365" y="942487"/>
            <a:ext cx="5855675" cy="3834127"/>
          </a:xfrm>
          <a:prstGeom prst="rect">
            <a:avLst/>
          </a:prstGeom>
          <a:noFill/>
        </p:spPr>
        <p:txBody>
          <a:bodyPr wrap="square" rtlCol="0">
            <a:spAutoFit/>
          </a:bodyPr>
          <a:lstStyle/>
          <a:p>
            <a:pPr algn="just">
              <a:lnSpc>
                <a:spcPct val="120000"/>
              </a:lnSpc>
            </a:pPr>
            <a:r>
              <a:rPr lang="vi-VN" sz="1200" dirty="0">
                <a:latin typeface="UTM Avo" panose="02040603050506020204" pitchFamily="18" charset="0"/>
              </a:rPr>
              <a:t>      Thầy giáo nói: “Chúng ta cần học cách giao tiếp tự tin. Vì thế hôm nay chúng ta sẽ tập nói trước lớp về bất cứ điều gì mình thích.”</a:t>
            </a:r>
          </a:p>
          <a:p>
            <a:pPr algn="just">
              <a:lnSpc>
                <a:spcPct val="120000"/>
              </a:lnSpc>
            </a:pPr>
            <a:r>
              <a:rPr lang="vi-VN" sz="1200" dirty="0">
                <a:latin typeface="UTM Avo" panose="02040603050506020204" pitchFamily="18" charset="0"/>
              </a:rPr>
              <a:t>      Quang được mời lên nói đầu tiên. Cậu </a:t>
            </a:r>
            <a:r>
              <a:rPr lang="vi-VN" sz="1200" b="1" dirty="0">
                <a:solidFill>
                  <a:srgbClr val="FF0000"/>
                </a:solidFill>
                <a:latin typeface="UTM Avo" panose="02040603050506020204" pitchFamily="18" charset="0"/>
              </a:rPr>
              <a:t>lúng túng</a:t>
            </a:r>
            <a:r>
              <a:rPr lang="vi-VN" sz="1200" dirty="0">
                <a:latin typeface="UTM Avo" panose="02040603050506020204" pitchFamily="18" charset="0"/>
              </a:rPr>
              <a:t>, đỏ mặt. Quang cảm thấy nói với bạn bên cạnh thì dễ, nhưng nói trước cả lớp thì sao mà khó thế. Thầy bảo: “Em cố nhớ xem, sáng nay ngủ dậy, em đã làm gì?”</a:t>
            </a:r>
          </a:p>
          <a:p>
            <a:pPr algn="just">
              <a:lnSpc>
                <a:spcPct val="120000"/>
              </a:lnSpc>
            </a:pPr>
            <a:r>
              <a:rPr lang="vi-VN" sz="1200" dirty="0">
                <a:latin typeface="UTM Avo" panose="02040603050506020204" pitchFamily="18" charset="0"/>
              </a:rPr>
              <a:t>      Quang </a:t>
            </a:r>
            <a:r>
              <a:rPr lang="vi-VN" sz="1200" b="1" dirty="0">
                <a:solidFill>
                  <a:srgbClr val="FF0000"/>
                </a:solidFill>
                <a:latin typeface="UTM Avo" panose="02040603050506020204" pitchFamily="18" charset="0"/>
              </a:rPr>
              <a:t>ngập ngừng</a:t>
            </a:r>
            <a:r>
              <a:rPr lang="vi-VN" sz="1200" dirty="0">
                <a:latin typeface="UTM Avo" panose="02040603050506020204" pitchFamily="18" charset="0"/>
              </a:rPr>
              <a:t>, vừa nói vừa gãi đầu: “</a:t>
            </a:r>
            <a:r>
              <a:rPr lang="vi-VN" sz="1200" b="1" dirty="0">
                <a:solidFill>
                  <a:srgbClr val="00B050"/>
                </a:solidFill>
                <a:latin typeface="UTM Avo" panose="02040603050506020204" pitchFamily="18" charset="0"/>
              </a:rPr>
              <a:t>Em...”.</a:t>
            </a:r>
          </a:p>
          <a:p>
            <a:pPr algn="just">
              <a:lnSpc>
                <a:spcPct val="120000"/>
              </a:lnSpc>
            </a:pPr>
            <a:r>
              <a:rPr lang="vi-VN" sz="1200" dirty="0">
                <a:latin typeface="UTM Avo" panose="02040603050506020204" pitchFamily="18" charset="0"/>
              </a:rPr>
              <a:t>      Thầy giáo nhắc: “Rồi gì nữa?”.</a:t>
            </a:r>
          </a:p>
          <a:p>
            <a:pPr algn="just">
              <a:lnSpc>
                <a:spcPct val="120000"/>
              </a:lnSpc>
            </a:pPr>
            <a:r>
              <a:rPr lang="vi-VN" sz="1200" dirty="0">
                <a:latin typeface="UTM Avo" panose="02040603050506020204" pitchFamily="18" charset="0"/>
              </a:rPr>
              <a:t>      Quang lại gãi đầu: </a:t>
            </a:r>
            <a:r>
              <a:rPr lang="vi-VN" sz="1200" b="1" dirty="0">
                <a:solidFill>
                  <a:srgbClr val="00B050"/>
                </a:solidFill>
                <a:latin typeface="UTM Avo" panose="02040603050506020204" pitchFamily="18" charset="0"/>
              </a:rPr>
              <a:t>“À...ờ...Em ngủ dậy.”. </a:t>
            </a:r>
            <a:r>
              <a:rPr lang="vi-VN" sz="1200" dirty="0">
                <a:latin typeface="UTM Avo" panose="02040603050506020204" pitchFamily="18" charset="0"/>
              </a:rPr>
              <a:t>Và cậu nói tiếp: </a:t>
            </a:r>
            <a:r>
              <a:rPr lang="vi-VN" sz="1200" b="1" dirty="0">
                <a:solidFill>
                  <a:srgbClr val="00B050"/>
                </a:solidFill>
                <a:latin typeface="UTM Avo" panose="02040603050506020204" pitchFamily="18" charset="0"/>
              </a:rPr>
              <a:t>“Rồi...ờ...”.</a:t>
            </a:r>
          </a:p>
          <a:p>
            <a:pPr algn="just">
              <a:lnSpc>
                <a:spcPct val="120000"/>
              </a:lnSpc>
            </a:pPr>
            <a:r>
              <a:rPr lang="vi-VN" sz="1200" dirty="0">
                <a:latin typeface="UTM Avo" panose="02040603050506020204" pitchFamily="18" charset="0"/>
              </a:rPr>
              <a:t>      Thầy giáo mỉm cười, </a:t>
            </a:r>
            <a:r>
              <a:rPr lang="vi-VN" sz="1200" b="1" dirty="0">
                <a:solidFill>
                  <a:srgbClr val="FF0000"/>
                </a:solidFill>
                <a:latin typeface="UTM Avo" panose="02040603050506020204" pitchFamily="18" charset="0"/>
              </a:rPr>
              <a:t>kiên nhẫn </a:t>
            </a:r>
            <a:r>
              <a:rPr lang="vi-VN" sz="1200" dirty="0">
                <a:latin typeface="UTM Avo" panose="02040603050506020204" pitchFamily="18" charset="0"/>
              </a:rPr>
              <a:t>nghe Quang nói. Thầy bảo: “Thế là được rồi đấy!”</a:t>
            </a:r>
          </a:p>
          <a:p>
            <a:pPr algn="just">
              <a:lnSpc>
                <a:spcPct val="120000"/>
              </a:lnSpc>
            </a:pPr>
            <a:r>
              <a:rPr lang="vi-VN" sz="1200" dirty="0">
                <a:latin typeface="UTM Avo" panose="02040603050506020204" pitchFamily="18" charset="0"/>
              </a:rPr>
              <a:t>      Nhưng Quang chưa chịu về chỗ. Bỗng cậu nói to: </a:t>
            </a:r>
            <a:r>
              <a:rPr lang="vi-VN" sz="1200" b="1" dirty="0">
                <a:solidFill>
                  <a:srgbClr val="00B050"/>
                </a:solidFill>
                <a:latin typeface="UTM Avo" panose="02040603050506020204" pitchFamily="18" charset="0"/>
              </a:rPr>
              <a:t>“Rồi sau đó...ờ...ờ”. </a:t>
            </a:r>
            <a:r>
              <a:rPr lang="vi-VN" sz="1200" dirty="0">
                <a:latin typeface="UTM Avo" panose="02040603050506020204" pitchFamily="18" charset="0"/>
              </a:rPr>
              <a:t>Quang thở mạnh một hơi rồi nói tiếp: </a:t>
            </a:r>
            <a:r>
              <a:rPr lang="vi-VN" sz="1200" b="1" dirty="0">
                <a:solidFill>
                  <a:srgbClr val="00B050"/>
                </a:solidFill>
                <a:latin typeface="UTM Avo" panose="02040603050506020204" pitchFamily="18" charset="0"/>
              </a:rPr>
              <a:t>“Mẹ... ờ... bảo</a:t>
            </a:r>
            <a:r>
              <a:rPr lang="vi-VN" sz="1200" dirty="0">
                <a:latin typeface="UTM Avo" panose="02040603050506020204" pitchFamily="18" charset="0"/>
              </a:rPr>
              <a:t>: Con đánh răng đi.   Thế là em đánh răng.”. Thầy giáo vỗ tay. Cả lớp vỗ tay theo. Cuối cùng, Quang nói với giọng rất tự tin: “Sau đó bố đưa em đi học.”.</a:t>
            </a:r>
          </a:p>
          <a:p>
            <a:pPr algn="just">
              <a:lnSpc>
                <a:spcPct val="120000"/>
              </a:lnSpc>
            </a:pPr>
            <a:r>
              <a:rPr lang="vi-VN" sz="1200" dirty="0">
                <a:latin typeface="UTM Avo" panose="02040603050506020204" pitchFamily="18" charset="0"/>
              </a:rPr>
              <a:t>      Thầy giáo vỗ tay. Các bạn vỗ tay theo. Quang cũng vỗ tay. Cả lớp tràn ngập tiếng vỗ tay.</a:t>
            </a:r>
          </a:p>
          <a:p>
            <a:pPr algn="r">
              <a:lnSpc>
                <a:spcPct val="120000"/>
              </a:lnSpc>
            </a:pPr>
            <a:r>
              <a:rPr lang="vi-VN" sz="1200" dirty="0">
                <a:latin typeface="UTM Avo" panose="02040603050506020204" pitchFamily="18" charset="0"/>
              </a:rPr>
              <a:t>(Phỏng theo </a:t>
            </a:r>
            <a:r>
              <a:rPr lang="vi-VN" sz="1200" i="1" dirty="0">
                <a:latin typeface="UTM Avo" panose="02040603050506020204" pitchFamily="18" charset="0"/>
              </a:rPr>
              <a:t>Tốt-tô-chan, cô bé bên cửa sổ</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5F1C4841-261B-460C-86E5-CC1A2F692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01" y="959836"/>
            <a:ext cx="304770" cy="288000"/>
          </a:xfrm>
          <a:prstGeom prst="rect">
            <a:avLst/>
          </a:prstGeom>
        </p:spPr>
      </p:pic>
      <p:pic>
        <p:nvPicPr>
          <p:cNvPr id="7" name="Picture 6">
            <a:extLst>
              <a:ext uri="{FF2B5EF4-FFF2-40B4-BE49-F238E27FC236}">
                <a16:creationId xmlns:a16="http://schemas.microsoft.com/office/drawing/2014/main" id="{1D1A5B67-CA86-41BC-A4E1-F473565B5568}"/>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89985" y="1405000"/>
            <a:ext cx="288000" cy="288000"/>
          </a:xfrm>
          <a:prstGeom prst="rect">
            <a:avLst/>
          </a:prstGeom>
        </p:spPr>
      </p:pic>
      <p:pic>
        <p:nvPicPr>
          <p:cNvPr id="8" name="Picture 7">
            <a:extLst>
              <a:ext uri="{FF2B5EF4-FFF2-40B4-BE49-F238E27FC236}">
                <a16:creationId xmlns:a16="http://schemas.microsoft.com/office/drawing/2014/main" id="{FDD776A0-7D13-47F2-90F9-A8539EB70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038" y="3162501"/>
            <a:ext cx="288000" cy="288000"/>
          </a:xfrm>
          <a:prstGeom prst="rect">
            <a:avLst/>
          </a:prstGeom>
        </p:spPr>
      </p:pic>
      <p:grpSp>
        <p:nvGrpSpPr>
          <p:cNvPr id="9" name="Group 8">
            <a:extLst>
              <a:ext uri="{FF2B5EF4-FFF2-40B4-BE49-F238E27FC236}">
                <a16:creationId xmlns:a16="http://schemas.microsoft.com/office/drawing/2014/main" id="{A8E888A2-F62E-48A1-B335-663446A3D0E9}"/>
              </a:ext>
            </a:extLst>
          </p:cNvPr>
          <p:cNvGrpSpPr/>
          <p:nvPr/>
        </p:nvGrpSpPr>
        <p:grpSpPr>
          <a:xfrm>
            <a:off x="386108" y="3837144"/>
            <a:ext cx="391877" cy="646331"/>
            <a:chOff x="3375652" y="2852247"/>
            <a:chExt cx="391877" cy="678148"/>
          </a:xfrm>
        </p:grpSpPr>
        <p:sp>
          <p:nvSpPr>
            <p:cNvPr id="10" name="Oval 9">
              <a:extLst>
                <a:ext uri="{FF2B5EF4-FFF2-40B4-BE49-F238E27FC236}">
                  <a16:creationId xmlns:a16="http://schemas.microsoft.com/office/drawing/2014/main" id="{6F96DAC5-6D42-4CE6-A50B-79DEBC54EFA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185F31AA-4CD5-445B-9523-D38611DD96CF}"/>
                </a:ext>
              </a:extLst>
            </p:cNvPr>
            <p:cNvSpPr/>
            <p:nvPr/>
          </p:nvSpPr>
          <p:spPr>
            <a:xfrm rot="21163024">
              <a:off x="3375652" y="2852247"/>
              <a:ext cx="372218" cy="678148"/>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185326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1544264" y="1400056"/>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Trong giờ học, thầy giáo yêu cầu cả lớp làm gì?</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11" name="TextBox 10">
            <a:extLst>
              <a:ext uri="{FF2B5EF4-FFF2-40B4-BE49-F238E27FC236}">
                <a16:creationId xmlns:a16="http://schemas.microsoft.com/office/drawing/2014/main" id="{55794B41-C36C-4B8B-AF1A-7398A70A2E57}"/>
              </a:ext>
            </a:extLst>
          </p:cNvPr>
          <p:cNvSpPr txBox="1"/>
          <p:nvPr/>
        </p:nvSpPr>
        <p:spPr>
          <a:xfrm>
            <a:off x="1615630" y="1776700"/>
            <a:ext cx="4813745"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Trong giờ học, thầy giáo yêu cầu cả lớp tập nói trước lớp về bất cứ điều gì mình thích.</a:t>
            </a:r>
          </a:p>
        </p:txBody>
      </p:sp>
      <p:pic>
        <p:nvPicPr>
          <p:cNvPr id="13" name="Picture 12">
            <a:extLst>
              <a:ext uri="{FF2B5EF4-FFF2-40B4-BE49-F238E27FC236}">
                <a16:creationId xmlns:a16="http://schemas.microsoft.com/office/drawing/2014/main" id="{61BAA35C-D4BD-4C7A-B02C-AD7B4148855E}"/>
              </a:ext>
            </a:extLst>
          </p:cNvPr>
          <p:cNvPicPr>
            <a:picLocks noChangeAspect="1"/>
          </p:cNvPicPr>
          <p:nvPr/>
        </p:nvPicPr>
        <p:blipFill rotWithShape="1">
          <a:blip r:embed="rId2">
            <a:clrChange>
              <a:clrFrom>
                <a:srgbClr val="F4FFFF"/>
              </a:clrFrom>
              <a:clrTo>
                <a:srgbClr val="F4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5084"/>
          <a:stretch/>
        </p:blipFill>
        <p:spPr>
          <a:xfrm>
            <a:off x="374488" y="364145"/>
            <a:ext cx="1266055" cy="1240715"/>
          </a:xfrm>
          <a:prstGeom prst="ellipse">
            <a:avLst/>
          </a:prstGeom>
          <a:ln>
            <a:noFill/>
          </a:ln>
          <a:effectLst/>
        </p:spPr>
      </p:pic>
      <p:pic>
        <p:nvPicPr>
          <p:cNvPr id="2" name="Picture 1">
            <a:extLst>
              <a:ext uri="{FF2B5EF4-FFF2-40B4-BE49-F238E27FC236}">
                <a16:creationId xmlns:a16="http://schemas.microsoft.com/office/drawing/2014/main" id="{9ACDECBF-072A-4931-929B-03D11D6FA62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flipH="1">
            <a:off x="757090" y="1771521"/>
            <a:ext cx="699050" cy="735842"/>
          </a:xfrm>
          <a:prstGeom prst="ellipse">
            <a:avLst/>
          </a:prstGeom>
          <a:ln w="12700">
            <a:solidFill>
              <a:srgbClr val="0070C0"/>
            </a:solidFill>
          </a:ln>
        </p:spPr>
      </p:pic>
      <p:sp>
        <p:nvSpPr>
          <p:cNvPr id="14" name="TextBox 13">
            <a:extLst>
              <a:ext uri="{FF2B5EF4-FFF2-40B4-BE49-F238E27FC236}">
                <a16:creationId xmlns:a16="http://schemas.microsoft.com/office/drawing/2014/main" id="{143E3477-03DC-4DCC-971F-A1D433D884DA}"/>
              </a:ext>
            </a:extLst>
          </p:cNvPr>
          <p:cNvSpPr txBox="1"/>
          <p:nvPr/>
        </p:nvSpPr>
        <p:spPr>
          <a:xfrm>
            <a:off x="374799" y="2482713"/>
            <a:ext cx="295402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Vì sao lúng đầu Quang lúng túng?</a:t>
            </a:r>
          </a:p>
        </p:txBody>
      </p:sp>
      <p:pic>
        <p:nvPicPr>
          <p:cNvPr id="3" name="Picture 2">
            <a:extLst>
              <a:ext uri="{FF2B5EF4-FFF2-40B4-BE49-F238E27FC236}">
                <a16:creationId xmlns:a16="http://schemas.microsoft.com/office/drawing/2014/main" id="{6EA2FDE8-7D84-44F1-B396-638D083A5EA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993136" y="3387619"/>
            <a:ext cx="871728" cy="1107523"/>
          </a:xfrm>
          <a:prstGeom prst="ellipse">
            <a:avLst/>
          </a:prstGeom>
          <a:ln w="19050">
            <a:solidFill>
              <a:srgbClr val="0070C0"/>
            </a:solidFill>
          </a:ln>
        </p:spPr>
      </p:pic>
      <p:sp>
        <p:nvSpPr>
          <p:cNvPr id="16" name="TextBox 15">
            <a:extLst>
              <a:ext uri="{FF2B5EF4-FFF2-40B4-BE49-F238E27FC236}">
                <a16:creationId xmlns:a16="http://schemas.microsoft.com/office/drawing/2014/main" id="{FB3C234E-72AA-40EA-8D77-27C17D4F3570}"/>
              </a:ext>
            </a:extLst>
          </p:cNvPr>
          <p:cNvSpPr txBox="1"/>
          <p:nvPr/>
        </p:nvSpPr>
        <p:spPr>
          <a:xfrm>
            <a:off x="492920" y="3218555"/>
            <a:ext cx="2390495" cy="1445652"/>
          </a:xfrm>
          <a:prstGeom prst="rect">
            <a:avLst/>
          </a:prstGeom>
          <a:noFill/>
        </p:spPr>
        <p:txBody>
          <a:bodyPr wrap="square" rtlCol="0">
            <a:spAutoFit/>
          </a:bodyPr>
          <a:lstStyle/>
          <a:p>
            <a:pPr algn="just">
              <a:lnSpc>
                <a:spcPct val="120000"/>
              </a:lnSpc>
            </a:pPr>
            <a:r>
              <a:rPr lang="vi-VN" sz="1500" dirty="0">
                <a:solidFill>
                  <a:schemeClr val="accent6">
                    <a:lumMod val="75000"/>
                  </a:schemeClr>
                </a:solidFill>
                <a:latin typeface="UTM Avo" panose="02040603050506020204" pitchFamily="18" charset="0"/>
                <a:sym typeface="Wingdings" panose="05000000000000000000" pitchFamily="2" charset="2"/>
              </a:rPr>
              <a:t> Vì bạn cảm thấy nói với bạn bên cạnh thì dễ nhưng đứng trước cả lớp mà nói thì sao mà khó thế.</a:t>
            </a:r>
          </a:p>
        </p:txBody>
      </p:sp>
      <p:cxnSp>
        <p:nvCxnSpPr>
          <p:cNvPr id="5" name="Straight Connector 4">
            <a:extLst>
              <a:ext uri="{FF2B5EF4-FFF2-40B4-BE49-F238E27FC236}">
                <a16:creationId xmlns:a16="http://schemas.microsoft.com/office/drawing/2014/main" id="{88055982-7200-4103-BB9B-1899A97CEB44}"/>
              </a:ext>
            </a:extLst>
          </p:cNvPr>
          <p:cNvCxnSpPr>
            <a:cxnSpLocks/>
          </p:cNvCxnSpPr>
          <p:nvPr/>
        </p:nvCxnSpPr>
        <p:spPr>
          <a:xfrm>
            <a:off x="3429000" y="2610019"/>
            <a:ext cx="0" cy="60853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F7843C-B278-448E-A30D-25443B50A479}"/>
              </a:ext>
            </a:extLst>
          </p:cNvPr>
          <p:cNvSpPr txBox="1"/>
          <p:nvPr/>
        </p:nvSpPr>
        <p:spPr>
          <a:xfrm>
            <a:off x="3546720" y="2482713"/>
            <a:ext cx="295402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Theo em, điều gì khiến Quang trở nên tự tin?</a:t>
            </a:r>
          </a:p>
        </p:txBody>
      </p:sp>
      <p:sp>
        <p:nvSpPr>
          <p:cNvPr id="22" name="TextBox 21">
            <a:extLst>
              <a:ext uri="{FF2B5EF4-FFF2-40B4-BE49-F238E27FC236}">
                <a16:creationId xmlns:a16="http://schemas.microsoft.com/office/drawing/2014/main" id="{5F28363C-F42D-4BD9-B4E3-31C7FFC587DF}"/>
              </a:ext>
            </a:extLst>
          </p:cNvPr>
          <p:cNvSpPr txBox="1"/>
          <p:nvPr/>
        </p:nvSpPr>
        <p:spPr>
          <a:xfrm>
            <a:off x="3864864" y="3201742"/>
            <a:ext cx="2390495" cy="1168653"/>
          </a:xfrm>
          <a:prstGeom prst="rect">
            <a:avLst/>
          </a:prstGeom>
          <a:noFill/>
        </p:spPr>
        <p:txBody>
          <a:bodyPr wrap="square" rtlCol="0">
            <a:spAutoFit/>
          </a:bodyPr>
          <a:lstStyle/>
          <a:p>
            <a:pPr algn="just">
              <a:lnSpc>
                <a:spcPct val="120000"/>
              </a:lnSpc>
            </a:pPr>
            <a:r>
              <a:rPr lang="vi-VN" sz="1500" dirty="0">
                <a:solidFill>
                  <a:schemeClr val="accent6">
                    <a:lumMod val="75000"/>
                  </a:schemeClr>
                </a:solidFill>
                <a:latin typeface="UTM Avo" panose="02040603050506020204" pitchFamily="18" charset="0"/>
                <a:sym typeface="Wingdings" panose="05000000000000000000" pitchFamily="2" charset="2"/>
              </a:rPr>
              <a:t> Nhờ thầy giáo và các bạn động viên, cổ vũ cho Quang. Quang đã cố gắng tự tin hơn.</a:t>
            </a:r>
          </a:p>
        </p:txBody>
      </p:sp>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outHorizontal)">
                                      <p:cBhvr>
                                        <p:cTn id="35" dur="500"/>
                                        <p:tgtEl>
                                          <p:spTgt spid="5"/>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6"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E91D8DE-942C-48CD-9188-C3C936AFB11A}"/>
              </a:ext>
            </a:extLst>
          </p:cNvPr>
          <p:cNvSpPr txBox="1"/>
          <p:nvPr/>
        </p:nvSpPr>
        <p:spPr>
          <a:xfrm>
            <a:off x="599229" y="517929"/>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Khi nói trước lớp, em cảm thấy thế nào?</a:t>
            </a:r>
          </a:p>
        </p:txBody>
      </p:sp>
      <p:pic>
        <p:nvPicPr>
          <p:cNvPr id="4" name="Picture 3">
            <a:extLst>
              <a:ext uri="{FF2B5EF4-FFF2-40B4-BE49-F238E27FC236}">
                <a16:creationId xmlns:a16="http://schemas.microsoft.com/office/drawing/2014/main" id="{CB2C12E3-F9D8-4BDE-A8B7-1B1BAD352E9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9230" y="788577"/>
            <a:ext cx="5659541" cy="2664049"/>
          </a:xfrm>
          <a:prstGeom prst="rect">
            <a:avLst/>
          </a:prstGeom>
        </p:spPr>
      </p:pic>
      <p:grpSp>
        <p:nvGrpSpPr>
          <p:cNvPr id="6" name="Group 5">
            <a:extLst>
              <a:ext uri="{FF2B5EF4-FFF2-40B4-BE49-F238E27FC236}">
                <a16:creationId xmlns:a16="http://schemas.microsoft.com/office/drawing/2014/main" id="{324DC194-3983-4EBA-9674-B2BAB8D4C3F6}"/>
              </a:ext>
            </a:extLst>
          </p:cNvPr>
          <p:cNvGrpSpPr/>
          <p:nvPr/>
        </p:nvGrpSpPr>
        <p:grpSpPr>
          <a:xfrm>
            <a:off x="1484555" y="2893805"/>
            <a:ext cx="4098663" cy="1840231"/>
            <a:chOff x="1484555" y="2936836"/>
            <a:chExt cx="4098663" cy="1840231"/>
          </a:xfrm>
        </p:grpSpPr>
        <p:sp>
          <p:nvSpPr>
            <p:cNvPr id="5" name="Explosion: 8 Points 4">
              <a:extLst>
                <a:ext uri="{FF2B5EF4-FFF2-40B4-BE49-F238E27FC236}">
                  <a16:creationId xmlns:a16="http://schemas.microsoft.com/office/drawing/2014/main" id="{DC574F0E-5CED-432A-A17F-143079F2ACCF}"/>
                </a:ext>
              </a:extLst>
            </p:cNvPr>
            <p:cNvSpPr/>
            <p:nvPr/>
          </p:nvSpPr>
          <p:spPr>
            <a:xfrm>
              <a:off x="1484555" y="2936836"/>
              <a:ext cx="4098663" cy="1840231"/>
            </a:xfrm>
            <a:prstGeom prst="irregularSeal1">
              <a:avLst/>
            </a:prstGeom>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dirty="0"/>
            </a:p>
          </p:txBody>
        </p:sp>
        <p:sp>
          <p:nvSpPr>
            <p:cNvPr id="20" name="TextBox 19">
              <a:extLst>
                <a:ext uri="{FF2B5EF4-FFF2-40B4-BE49-F238E27FC236}">
                  <a16:creationId xmlns:a16="http://schemas.microsoft.com/office/drawing/2014/main" id="{269E2145-DADE-4E7F-8F0B-C6BD2C0D80B4}"/>
                </a:ext>
              </a:extLst>
            </p:cNvPr>
            <p:cNvSpPr txBox="1"/>
            <p:nvPr/>
          </p:nvSpPr>
          <p:spPr>
            <a:xfrm>
              <a:off x="2065076" y="3595341"/>
              <a:ext cx="2937620" cy="523220"/>
            </a:xfrm>
            <a:prstGeom prst="rect">
              <a:avLst/>
            </a:prstGeom>
            <a:noFill/>
          </p:spPr>
          <p:txBody>
            <a:bodyPr wrap="square" rtlCol="0">
              <a:spAutoFit/>
            </a:bodyPr>
            <a:lstStyle/>
            <a:p>
              <a:pPr algn="ctr"/>
              <a:r>
                <a:rPr lang="vi-VN" sz="2800" dirty="0">
                  <a:solidFill>
                    <a:srgbClr val="FF0000"/>
                  </a:solidFill>
                  <a:latin typeface="UTM Cookies" panose="02040603050506020204" pitchFamily="18" charset="0"/>
                </a:rPr>
                <a:t>HOẠT ĐỘNG NHÓM</a:t>
              </a:r>
              <a:endParaRPr lang="en-US" sz="2800" dirty="0">
                <a:solidFill>
                  <a:srgbClr val="FF0000"/>
                </a:solidFill>
                <a:latin typeface="UTM Cookies" panose="02040603050506020204" pitchFamily="18" charset="0"/>
              </a:endParaRPr>
            </a:p>
          </p:txBody>
        </p:sp>
      </p:gr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797792" y="366886"/>
            <a:ext cx="2093332" cy="3735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b="1" dirty="0" err="1">
                <a:solidFill>
                  <a:srgbClr val="17479D"/>
                </a:solidFill>
                <a:latin typeface="UTM Avo" panose="02040603050506020204" pitchFamily="18" charset="0"/>
              </a:rPr>
              <a:t>Luyện</a:t>
            </a:r>
            <a:r>
              <a:rPr lang="en-US" b="1" dirty="0">
                <a:solidFill>
                  <a:srgbClr val="17479D"/>
                </a:solidFill>
                <a:latin typeface="UTM Avo" panose="02040603050506020204" pitchFamily="18" charset="0"/>
              </a:rPr>
              <a:t> </a:t>
            </a:r>
            <a:r>
              <a:rPr lang="en-US" b="1" dirty="0" err="1">
                <a:solidFill>
                  <a:srgbClr val="17479D"/>
                </a:solidFill>
                <a:latin typeface="UTM Avo" panose="02040603050506020204" pitchFamily="18" charset="0"/>
              </a:rPr>
              <a:t>đọc</a:t>
            </a:r>
            <a:r>
              <a:rPr lang="en-US" b="1" dirty="0">
                <a:solidFill>
                  <a:srgbClr val="17479D"/>
                </a:solidFill>
                <a:latin typeface="UTM Avo" panose="02040603050506020204" pitchFamily="18" charset="0"/>
              </a:rPr>
              <a:t> </a:t>
            </a:r>
            <a:r>
              <a:rPr lang="en-US" b="1" dirty="0" err="1">
                <a:solidFill>
                  <a:srgbClr val="17479D"/>
                </a:solidFill>
                <a:latin typeface="UTM Avo" panose="02040603050506020204" pitchFamily="18" charset="0"/>
              </a:rPr>
              <a:t>lại</a:t>
            </a:r>
            <a:r>
              <a:rPr lang="en-US" b="1" dirty="0">
                <a:solidFill>
                  <a:srgbClr val="17479D"/>
                </a:solidFill>
                <a:latin typeface="UTM Avo" panose="02040603050506020204" pitchFamily="18" charset="0"/>
              </a:rPr>
              <a:t>:</a:t>
            </a:r>
            <a:endParaRPr kumimoji="0" lang="en-US"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588158"/>
            <a:ext cx="5365827" cy="41370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Một giờ học</a:t>
            </a:r>
            <a:endPar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509365" y="942487"/>
            <a:ext cx="5855675" cy="3834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Thầy giáo nói: “Chúng ta cần học cách giao tiếp tự tin. Vì thế hôm nay chúng ta sẽ tập nói trước lớp về bất cứ điều gì mình thích.”</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Quang được mời lên nói đầu tiên. Cậu </a:t>
            </a:r>
            <a:r>
              <a:rPr kumimoji="0" lang="vi-VN" sz="12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lúng túng</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đỏ mặt. Quang cảm thấy nói với bạn bên cạnh thì dễ, nhưng nói trước cả lớp thì sao mà khó thế. Thầy bảo: “Em cố nhớ xem, sáng nay ngủ dậy, em đã làm gì?”</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Quang </a:t>
            </a:r>
            <a:r>
              <a:rPr kumimoji="0" lang="vi-VN" sz="12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ngập ngừng</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vừa nói vừa gãi đầu: “</a:t>
            </a:r>
            <a:r>
              <a:rPr kumimoji="0" lang="vi-VN" sz="1200" b="1" i="0" u="none" strike="noStrike" kern="0" cap="none" spc="0" normalizeH="0" baseline="0" noProof="0" dirty="0">
                <a:ln>
                  <a:noFill/>
                </a:ln>
                <a:solidFill>
                  <a:srgbClr val="00B050"/>
                </a:solidFill>
                <a:effectLst/>
                <a:uLnTx/>
                <a:uFillTx/>
                <a:latin typeface="UTM Avo" panose="02040603050506020204" pitchFamily="18" charset="0"/>
                <a:cs typeface="Arial"/>
                <a:sym typeface="Arial"/>
              </a:rPr>
              <a:t>Em...”.</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Thầy giáo nhắc: “Rồi gì nữa?”.</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Quang lại gãi đầu: </a:t>
            </a:r>
            <a:r>
              <a:rPr kumimoji="0" lang="vi-VN" sz="1200" b="1" i="0" u="none" strike="noStrike" kern="0" cap="none" spc="0" normalizeH="0" baseline="0" noProof="0" dirty="0">
                <a:ln>
                  <a:noFill/>
                </a:ln>
                <a:solidFill>
                  <a:srgbClr val="00B050"/>
                </a:solidFill>
                <a:effectLst/>
                <a:uLnTx/>
                <a:uFillTx/>
                <a:latin typeface="UTM Avo" panose="02040603050506020204" pitchFamily="18" charset="0"/>
                <a:cs typeface="Arial"/>
                <a:sym typeface="Arial"/>
              </a:rPr>
              <a:t>“À...ờ...Em ngủ dậy.”. </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Và cậu nói tiếp: </a:t>
            </a:r>
            <a:r>
              <a:rPr kumimoji="0" lang="vi-VN" sz="1200" b="1" i="0" u="none" strike="noStrike" kern="0" cap="none" spc="0" normalizeH="0" baseline="0" noProof="0" dirty="0">
                <a:ln>
                  <a:noFill/>
                </a:ln>
                <a:solidFill>
                  <a:srgbClr val="00B050"/>
                </a:solidFill>
                <a:effectLst/>
                <a:uLnTx/>
                <a:uFillTx/>
                <a:latin typeface="UTM Avo" panose="02040603050506020204" pitchFamily="18" charset="0"/>
                <a:cs typeface="Arial"/>
                <a:sym typeface="Arial"/>
              </a:rPr>
              <a:t>“Rồi...ờ...”.</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Thầy giáo mỉm cười, </a:t>
            </a:r>
            <a:r>
              <a:rPr kumimoji="0" lang="vi-VN" sz="12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kiên nhẫn </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nghe Quang nói. Thầy bảo: “Thế là được rồi đấy!”</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Nhưng Quang chưa chịu về chỗ. Bỗng cậu nói to: </a:t>
            </a:r>
            <a:r>
              <a:rPr kumimoji="0" lang="vi-VN" sz="1200" b="1" i="0" u="none" strike="noStrike" kern="0" cap="none" spc="0" normalizeH="0" baseline="0" noProof="0" dirty="0">
                <a:ln>
                  <a:noFill/>
                </a:ln>
                <a:solidFill>
                  <a:srgbClr val="00B050"/>
                </a:solidFill>
                <a:effectLst/>
                <a:uLnTx/>
                <a:uFillTx/>
                <a:latin typeface="UTM Avo" panose="02040603050506020204" pitchFamily="18" charset="0"/>
                <a:cs typeface="Arial"/>
                <a:sym typeface="Arial"/>
              </a:rPr>
              <a:t>“Rồi sau đó...ờ...ờ”. </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Quang thở mạnh một hơi rồi nói tiếp: </a:t>
            </a:r>
            <a:r>
              <a:rPr kumimoji="0" lang="vi-VN" sz="1200" b="1" i="0" u="none" strike="noStrike" kern="0" cap="none" spc="0" normalizeH="0" baseline="0" noProof="0" dirty="0">
                <a:ln>
                  <a:noFill/>
                </a:ln>
                <a:solidFill>
                  <a:srgbClr val="00B050"/>
                </a:solidFill>
                <a:effectLst/>
                <a:uLnTx/>
                <a:uFillTx/>
                <a:latin typeface="UTM Avo" panose="02040603050506020204" pitchFamily="18" charset="0"/>
                <a:cs typeface="Arial"/>
                <a:sym typeface="Arial"/>
              </a:rPr>
              <a:t>“Mẹ... ờ... bảo</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Con đánh răng đi.   Thế là em đánh răng.”. Thầy giáo vỗ tay. Cả lớp vỗ tay theo. Cuối cùng, Quang nói với giọng rất tự tin: “Sau đó bố đưa em đi học.”.</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Thầy giáo vỗ tay. Các bạn vỗ tay theo. Quang cũng vỗ tay. Cả lớp tràn ngập tiếng vỗ tay.</a:t>
            </a:r>
          </a:p>
          <a:p>
            <a:pPr marL="0" marR="0" lvl="0" indent="0" algn="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(Phỏng theo </a:t>
            </a:r>
            <a:r>
              <a:rPr kumimoji="0" lang="vi-VN" sz="1200" b="0" i="1"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Tốt-tô-chan, cô bé bên cửa sổ</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a:t>
            </a:r>
            <a:endParaRPr kumimoji="0" lang="en-US"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id="{5F1C4841-261B-460C-86E5-CC1A2F692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01" y="959836"/>
            <a:ext cx="304770" cy="288000"/>
          </a:xfrm>
          <a:prstGeom prst="rect">
            <a:avLst/>
          </a:prstGeom>
        </p:spPr>
      </p:pic>
      <p:pic>
        <p:nvPicPr>
          <p:cNvPr id="7" name="Picture 6">
            <a:extLst>
              <a:ext uri="{FF2B5EF4-FFF2-40B4-BE49-F238E27FC236}">
                <a16:creationId xmlns:a16="http://schemas.microsoft.com/office/drawing/2014/main" id="{1D1A5B67-CA86-41BC-A4E1-F473565B5568}"/>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89985" y="1405000"/>
            <a:ext cx="288000" cy="288000"/>
          </a:xfrm>
          <a:prstGeom prst="rect">
            <a:avLst/>
          </a:prstGeom>
        </p:spPr>
      </p:pic>
      <p:pic>
        <p:nvPicPr>
          <p:cNvPr id="8" name="Picture 7">
            <a:extLst>
              <a:ext uri="{FF2B5EF4-FFF2-40B4-BE49-F238E27FC236}">
                <a16:creationId xmlns:a16="http://schemas.microsoft.com/office/drawing/2014/main" id="{FDD776A0-7D13-47F2-90F9-A8539EB70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038" y="3162501"/>
            <a:ext cx="288000" cy="288000"/>
          </a:xfrm>
          <a:prstGeom prst="rect">
            <a:avLst/>
          </a:prstGeom>
        </p:spPr>
      </p:pic>
      <p:grpSp>
        <p:nvGrpSpPr>
          <p:cNvPr id="9" name="Group 8">
            <a:extLst>
              <a:ext uri="{FF2B5EF4-FFF2-40B4-BE49-F238E27FC236}">
                <a16:creationId xmlns:a16="http://schemas.microsoft.com/office/drawing/2014/main" id="{A8E888A2-F62E-48A1-B335-663446A3D0E9}"/>
              </a:ext>
            </a:extLst>
          </p:cNvPr>
          <p:cNvGrpSpPr/>
          <p:nvPr/>
        </p:nvGrpSpPr>
        <p:grpSpPr>
          <a:xfrm>
            <a:off x="386108" y="3837144"/>
            <a:ext cx="391877" cy="646331"/>
            <a:chOff x="3375652" y="2852247"/>
            <a:chExt cx="391877" cy="678148"/>
          </a:xfrm>
        </p:grpSpPr>
        <p:sp>
          <p:nvSpPr>
            <p:cNvPr id="10" name="Oval 9">
              <a:extLst>
                <a:ext uri="{FF2B5EF4-FFF2-40B4-BE49-F238E27FC236}">
                  <a16:creationId xmlns:a16="http://schemas.microsoft.com/office/drawing/2014/main" id="{6F96DAC5-6D42-4CE6-A50B-79DEBC54EFA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3600" b="0" i="1" u="none" strike="noStrike" kern="0" cap="none" spc="0" normalizeH="0" baseline="0" noProof="0" dirty="0">
                <a:ln>
                  <a:noFill/>
                </a:ln>
                <a:solidFill>
                  <a:srgbClr val="FFFFFF"/>
                </a:solidFill>
                <a:effectLst/>
                <a:uLnTx/>
                <a:uFillTx/>
                <a:latin typeface="UTM Charlotte" panose="02040603050506020204" pitchFamily="18" charset="0"/>
                <a:ea typeface="+mn-ea"/>
                <a:cs typeface="+mn-cs"/>
                <a:sym typeface="Arial"/>
              </a:endParaRPr>
            </a:p>
          </p:txBody>
        </p:sp>
        <p:sp>
          <p:nvSpPr>
            <p:cNvPr id="11" name="Rectangle 10">
              <a:extLst>
                <a:ext uri="{FF2B5EF4-FFF2-40B4-BE49-F238E27FC236}">
                  <a16:creationId xmlns:a16="http://schemas.microsoft.com/office/drawing/2014/main" id="{185F31AA-4CD5-445B-9523-D38611DD96CF}"/>
                </a:ext>
              </a:extLst>
            </p:cNvPr>
            <p:cNvSpPr/>
            <p:nvPr/>
          </p:nvSpPr>
          <p:spPr>
            <a:xfrm rot="21163024">
              <a:off x="3375652" y="2852247"/>
              <a:ext cx="372218" cy="6781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600" b="1" i="1" u="none" strike="noStrike" kern="0" cap="none" spc="0" normalizeH="0" baseline="0" noProof="0" dirty="0">
                  <a:ln>
                    <a:noFill/>
                  </a:ln>
                  <a:solidFill>
                    <a:srgbClr val="FFFFFF"/>
                  </a:solidFill>
                  <a:effectLst/>
                  <a:uLnTx/>
                  <a:uFillTx/>
                  <a:latin typeface="UTM Charlotte" panose="02040603050506020204" pitchFamily="18" charset="0"/>
                  <a:cs typeface="Arial"/>
                  <a:sym typeface="Arial"/>
                </a:rPr>
                <a:t>4</a:t>
              </a:r>
            </a:p>
          </p:txBody>
        </p:sp>
      </p:grpSp>
    </p:spTree>
    <p:extLst>
      <p:ext uri="{BB962C8B-B14F-4D97-AF65-F5344CB8AC3E}">
        <p14:creationId xmlns:p14="http://schemas.microsoft.com/office/powerpoint/2010/main" val="176957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41863" y="942427"/>
            <a:ext cx="6028249"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Tìm những câu hỏi có trong bài đọc. Đó là câu hỏi của ai dành cho 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grpSp>
        <p:nvGrpSpPr>
          <p:cNvPr id="4" name="Group 3">
            <a:extLst>
              <a:ext uri="{FF2B5EF4-FFF2-40B4-BE49-F238E27FC236}">
                <a16:creationId xmlns:a16="http://schemas.microsoft.com/office/drawing/2014/main" id="{52DDD1B9-D570-4E68-8CEB-7C279BEFBCFE}"/>
              </a:ext>
            </a:extLst>
          </p:cNvPr>
          <p:cNvGrpSpPr/>
          <p:nvPr/>
        </p:nvGrpSpPr>
        <p:grpSpPr>
          <a:xfrm>
            <a:off x="667207" y="1706296"/>
            <a:ext cx="3358406" cy="426997"/>
            <a:chOff x="568135" y="1909005"/>
            <a:chExt cx="3358406" cy="426997"/>
          </a:xfrm>
        </p:grpSpPr>
        <p:sp>
          <p:nvSpPr>
            <p:cNvPr id="3" name="Rectangle 2">
              <a:extLst>
                <a:ext uri="{FF2B5EF4-FFF2-40B4-BE49-F238E27FC236}">
                  <a16:creationId xmlns:a16="http://schemas.microsoft.com/office/drawing/2014/main" id="{6456B592-EB17-4CD1-BD3E-592B272F6432}"/>
                </a:ext>
              </a:extLst>
            </p:cNvPr>
            <p:cNvSpPr/>
            <p:nvPr/>
          </p:nvSpPr>
          <p:spPr>
            <a:xfrm>
              <a:off x="568135" y="1941279"/>
              <a:ext cx="3358406"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p>
          </p:txBody>
        </p:sp>
        <p:sp>
          <p:nvSpPr>
            <p:cNvPr id="17" name="TextBox 16">
              <a:extLst>
                <a:ext uri="{FF2B5EF4-FFF2-40B4-BE49-F238E27FC236}">
                  <a16:creationId xmlns:a16="http://schemas.microsoft.com/office/drawing/2014/main" id="{5D2C202A-9F5C-4E56-8B4C-806466597DBD}"/>
                </a:ext>
              </a:extLst>
            </p:cNvPr>
            <p:cNvSpPr txBox="1"/>
            <p:nvPr/>
          </p:nvSpPr>
          <p:spPr>
            <a:xfrm>
              <a:off x="568135" y="1909005"/>
              <a:ext cx="3358406" cy="394723"/>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Sáng nay ngủ dậy, em đã làm gì?</a:t>
              </a:r>
            </a:p>
          </p:txBody>
        </p:sp>
      </p:grpSp>
      <p:grpSp>
        <p:nvGrpSpPr>
          <p:cNvPr id="19" name="Group 18">
            <a:extLst>
              <a:ext uri="{FF2B5EF4-FFF2-40B4-BE49-F238E27FC236}">
                <a16:creationId xmlns:a16="http://schemas.microsoft.com/office/drawing/2014/main" id="{1E499E8F-771E-4E30-A72A-4EACB1A9D022}"/>
              </a:ext>
            </a:extLst>
          </p:cNvPr>
          <p:cNvGrpSpPr/>
          <p:nvPr/>
        </p:nvGrpSpPr>
        <p:grpSpPr>
          <a:xfrm>
            <a:off x="667207" y="2219386"/>
            <a:ext cx="1325211" cy="426997"/>
            <a:chOff x="568135" y="1909005"/>
            <a:chExt cx="1325211" cy="426997"/>
          </a:xfrm>
        </p:grpSpPr>
        <p:sp>
          <p:nvSpPr>
            <p:cNvPr id="20" name="Rectangle 19">
              <a:extLst>
                <a:ext uri="{FF2B5EF4-FFF2-40B4-BE49-F238E27FC236}">
                  <a16:creationId xmlns:a16="http://schemas.microsoft.com/office/drawing/2014/main" id="{8C3E7F3D-5652-4596-A253-750C46AD02D5}"/>
                </a:ext>
              </a:extLst>
            </p:cNvPr>
            <p:cNvSpPr/>
            <p:nvPr/>
          </p:nvSpPr>
          <p:spPr>
            <a:xfrm>
              <a:off x="568135" y="1941279"/>
              <a:ext cx="1325211"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p>
          </p:txBody>
        </p:sp>
        <p:sp>
          <p:nvSpPr>
            <p:cNvPr id="21" name="TextBox 20">
              <a:extLst>
                <a:ext uri="{FF2B5EF4-FFF2-40B4-BE49-F238E27FC236}">
                  <a16:creationId xmlns:a16="http://schemas.microsoft.com/office/drawing/2014/main" id="{5ADBF60A-FE5C-4C6D-BB68-AB0F92F46C01}"/>
                </a:ext>
              </a:extLst>
            </p:cNvPr>
            <p:cNvSpPr txBox="1"/>
            <p:nvPr/>
          </p:nvSpPr>
          <p:spPr>
            <a:xfrm>
              <a:off x="568135" y="1909005"/>
              <a:ext cx="1325211" cy="394723"/>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Rồi gì nữa?</a:t>
              </a:r>
            </a:p>
          </p:txBody>
        </p:sp>
      </p:grpSp>
      <p:sp>
        <p:nvSpPr>
          <p:cNvPr id="24" name="TextBox 23">
            <a:extLst>
              <a:ext uri="{FF2B5EF4-FFF2-40B4-BE49-F238E27FC236}">
                <a16:creationId xmlns:a16="http://schemas.microsoft.com/office/drawing/2014/main" id="{9CCABF1A-C0E1-41FF-8C64-D63C42F21BC4}"/>
              </a:ext>
            </a:extLst>
          </p:cNvPr>
          <p:cNvSpPr txBox="1"/>
          <p:nvPr/>
        </p:nvSpPr>
        <p:spPr>
          <a:xfrm>
            <a:off x="4235370" y="1592247"/>
            <a:ext cx="1955423"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Câu hỏi của thầy giáo dành cho Quang.</a:t>
            </a:r>
          </a:p>
        </p:txBody>
      </p:sp>
      <p:sp>
        <p:nvSpPr>
          <p:cNvPr id="34" name="TextBox 33">
            <a:extLst>
              <a:ext uri="{FF2B5EF4-FFF2-40B4-BE49-F238E27FC236}">
                <a16:creationId xmlns:a16="http://schemas.microsoft.com/office/drawing/2014/main" id="{C80B00BE-BFAD-436F-9C0F-579CB9835429}"/>
              </a:ext>
            </a:extLst>
          </p:cNvPr>
          <p:cNvSpPr txBox="1"/>
          <p:nvPr/>
        </p:nvSpPr>
        <p:spPr>
          <a:xfrm>
            <a:off x="441863" y="2646383"/>
            <a:ext cx="6028249"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Đóng vai các bạn và Quang, nói và đáp lời khen khi Quang trở nên tự tin.</a:t>
            </a:r>
          </a:p>
        </p:txBody>
      </p:sp>
      <p:pic>
        <p:nvPicPr>
          <p:cNvPr id="2087" name="Picture 39" descr="Girl Talking Cartoon Images, Stock Photos &amp; Vectors | Shutterstock">
            <a:extLst>
              <a:ext uri="{FF2B5EF4-FFF2-40B4-BE49-F238E27FC236}">
                <a16:creationId xmlns:a16="http://schemas.microsoft.com/office/drawing/2014/main" id="{84E3B584-6DDA-4047-94EB-4FA5FD28546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2916"/>
          <a:stretch/>
        </p:blipFill>
        <p:spPr bwMode="auto">
          <a:xfrm>
            <a:off x="2742740" y="3414499"/>
            <a:ext cx="1917227" cy="129140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72EBBFA-E56A-4428-A5C6-01528C0AF2F1}"/>
              </a:ext>
            </a:extLst>
          </p:cNvPr>
          <p:cNvGrpSpPr/>
          <p:nvPr/>
        </p:nvGrpSpPr>
        <p:grpSpPr>
          <a:xfrm>
            <a:off x="4733364" y="3188477"/>
            <a:ext cx="1559859" cy="818848"/>
            <a:chOff x="4733364" y="3188477"/>
            <a:chExt cx="1559859" cy="818848"/>
          </a:xfrm>
        </p:grpSpPr>
        <p:sp>
          <p:nvSpPr>
            <p:cNvPr id="5" name="Speech Bubble: Oval 4">
              <a:extLst>
                <a:ext uri="{FF2B5EF4-FFF2-40B4-BE49-F238E27FC236}">
                  <a16:creationId xmlns:a16="http://schemas.microsoft.com/office/drawing/2014/main" id="{D3057978-3AC8-426E-A456-08B544CB7C59}"/>
                </a:ext>
              </a:extLst>
            </p:cNvPr>
            <p:cNvSpPr/>
            <p:nvPr/>
          </p:nvSpPr>
          <p:spPr>
            <a:xfrm>
              <a:off x="4733364" y="3188477"/>
              <a:ext cx="1559859" cy="818848"/>
            </a:xfrm>
            <a:prstGeom prst="wedgeEllipseCallout">
              <a:avLst>
                <a:gd name="adj1" fmla="val -53775"/>
                <a:gd name="adj2" fmla="val 67755"/>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698C4694-3E6B-401A-A583-407AD014E0C9}"/>
                </a:ext>
              </a:extLst>
            </p:cNvPr>
            <p:cNvSpPr txBox="1"/>
            <p:nvPr/>
          </p:nvSpPr>
          <p:spPr>
            <a:xfrm>
              <a:off x="4991805" y="3216432"/>
              <a:ext cx="1044501" cy="735842"/>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Cậu giỏi thật đấy!</a:t>
              </a:r>
            </a:p>
          </p:txBody>
        </p:sp>
      </p:grpSp>
      <p:grpSp>
        <p:nvGrpSpPr>
          <p:cNvPr id="36" name="Group 35">
            <a:extLst>
              <a:ext uri="{FF2B5EF4-FFF2-40B4-BE49-F238E27FC236}">
                <a16:creationId xmlns:a16="http://schemas.microsoft.com/office/drawing/2014/main" id="{36ACFA90-1B63-47A3-934F-43BCC15391E0}"/>
              </a:ext>
            </a:extLst>
          </p:cNvPr>
          <p:cNvGrpSpPr/>
          <p:nvPr/>
        </p:nvGrpSpPr>
        <p:grpSpPr>
          <a:xfrm>
            <a:off x="441863" y="3404904"/>
            <a:ext cx="2227480" cy="1038004"/>
            <a:chOff x="4388677" y="3188477"/>
            <a:chExt cx="2227480" cy="1038004"/>
          </a:xfrm>
        </p:grpSpPr>
        <p:sp>
          <p:nvSpPr>
            <p:cNvPr id="37" name="Speech Bubble: Oval 36">
              <a:extLst>
                <a:ext uri="{FF2B5EF4-FFF2-40B4-BE49-F238E27FC236}">
                  <a16:creationId xmlns:a16="http://schemas.microsoft.com/office/drawing/2014/main" id="{91B59F6E-1AFA-473A-A7C4-A4D123AFD081}"/>
                </a:ext>
              </a:extLst>
            </p:cNvPr>
            <p:cNvSpPr/>
            <p:nvPr/>
          </p:nvSpPr>
          <p:spPr>
            <a:xfrm>
              <a:off x="4388677" y="3188477"/>
              <a:ext cx="2227480" cy="1038004"/>
            </a:xfrm>
            <a:prstGeom prst="wedgeEllipseCallout">
              <a:avLst>
                <a:gd name="adj1" fmla="val 57401"/>
                <a:gd name="adj2" fmla="val 5855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a:extLst>
                <a:ext uri="{FF2B5EF4-FFF2-40B4-BE49-F238E27FC236}">
                  <a16:creationId xmlns:a16="http://schemas.microsoft.com/office/drawing/2014/main" id="{DCD5E451-F8EA-48A4-9C9D-A5A61987F469}"/>
                </a:ext>
              </a:extLst>
            </p:cNvPr>
            <p:cNvSpPr txBox="1"/>
            <p:nvPr/>
          </p:nvSpPr>
          <p:spPr>
            <a:xfrm>
              <a:off x="4515004" y="3308183"/>
              <a:ext cx="1917227" cy="735842"/>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Cảm ơn cậu, tớ sẽ cố gắng hơn nữa.</a:t>
              </a:r>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out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87"/>
                                        </p:tgtEl>
                                        <p:attrNameLst>
                                          <p:attrName>style.visibility</p:attrName>
                                        </p:attrNameLst>
                                      </p:cBhvr>
                                      <p:to>
                                        <p:strVal val="visible"/>
                                      </p:to>
                                    </p:set>
                                    <p:animEffect transition="in" filter="fade">
                                      <p:cBhvr>
                                        <p:cTn id="32" dur="1000"/>
                                        <p:tgtEl>
                                          <p:spTgt spid="2087"/>
                                        </p:tgtEl>
                                      </p:cBhvr>
                                    </p:animEffect>
                                    <p:anim calcmode="lin" valueType="num">
                                      <p:cBhvr>
                                        <p:cTn id="33" dur="1000" fill="hold"/>
                                        <p:tgtEl>
                                          <p:spTgt spid="2087"/>
                                        </p:tgtEl>
                                        <p:attrNameLst>
                                          <p:attrName>ppt_x</p:attrName>
                                        </p:attrNameLst>
                                      </p:cBhvr>
                                      <p:tavLst>
                                        <p:tav tm="0">
                                          <p:val>
                                            <p:strVal val="#ppt_x"/>
                                          </p:val>
                                        </p:tav>
                                        <p:tav tm="100000">
                                          <p:val>
                                            <p:strVal val="#ppt_x"/>
                                          </p:val>
                                        </p:tav>
                                      </p:tavLst>
                                    </p:anim>
                                    <p:anim calcmode="lin" valueType="num">
                                      <p:cBhvr>
                                        <p:cTn id="34" dur="1000" fill="hold"/>
                                        <p:tgtEl>
                                          <p:spTgt spid="208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right)">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04DF970-48E5-48AB-9708-9CCA8255B628}"/>
              </a:ext>
            </a:extLst>
          </p:cNvPr>
          <p:cNvGrpSpPr/>
          <p:nvPr/>
        </p:nvGrpSpPr>
        <p:grpSpPr>
          <a:xfrm>
            <a:off x="337443" y="617892"/>
            <a:ext cx="1645547" cy="646332"/>
            <a:chOff x="337443" y="617892"/>
            <a:chExt cx="1645547" cy="646332"/>
          </a:xfrm>
        </p:grpSpPr>
        <p:sp>
          <p:nvSpPr>
            <p:cNvPr id="12" name="TextBox 11">
              <a:extLst>
                <a:ext uri="{FF2B5EF4-FFF2-40B4-BE49-F238E27FC236}">
                  <a16:creationId xmlns:a16="http://schemas.microsoft.com/office/drawing/2014/main" id="{F9EBF4D9-7DFC-4360-A7A6-8642B5D8DE7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6</a:t>
              </a:r>
            </a:p>
          </p:txBody>
        </p:sp>
        <p:sp>
          <p:nvSpPr>
            <p:cNvPr id="13" name="TextBox 12">
              <a:extLst>
                <a:ext uri="{FF2B5EF4-FFF2-40B4-BE49-F238E27FC236}">
                  <a16:creationId xmlns:a16="http://schemas.microsoft.com/office/drawing/2014/main" id="{ED1BA16C-7EA5-48F4-8346-56A3175E0110}"/>
                </a:ext>
              </a:extLst>
            </p:cNvPr>
            <p:cNvSpPr txBox="1"/>
            <p:nvPr/>
          </p:nvSpPr>
          <p:spPr>
            <a:xfrm>
              <a:off x="337443" y="61789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6</a:t>
              </a:r>
            </a:p>
          </p:txBody>
        </p:sp>
      </p:grpSp>
      <p:sp>
        <p:nvSpPr>
          <p:cNvPr id="14" name="TextBox 13">
            <a:extLst>
              <a:ext uri="{FF2B5EF4-FFF2-40B4-BE49-F238E27FC236}">
                <a16:creationId xmlns:a16="http://schemas.microsoft.com/office/drawing/2014/main" id="{75E32ADA-523D-4ACC-BA1B-20E677F68055}"/>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MỘT GIỜ HỌC</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34848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C1E967-302F-48F0-86A5-6261E628CEC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25950" y="973763"/>
            <a:ext cx="695814" cy="366713"/>
          </a:xfrm>
          <a:prstGeom prst="rect">
            <a:avLst/>
          </a:prstGeom>
        </p:spPr>
      </p:pic>
      <p:sp>
        <p:nvSpPr>
          <p:cNvPr id="3" name="TextBox 2">
            <a:extLst>
              <a:ext uri="{FF2B5EF4-FFF2-40B4-BE49-F238E27FC236}">
                <a16:creationId xmlns:a16="http://schemas.microsoft.com/office/drawing/2014/main" id="{604A6B24-798B-45E7-A325-4CE5B294F2E2}"/>
              </a:ext>
            </a:extLst>
          </p:cNvPr>
          <p:cNvSpPr txBox="1"/>
          <p:nvPr/>
        </p:nvSpPr>
        <p:spPr>
          <a:xfrm>
            <a:off x="1421764" y="882174"/>
            <a:ext cx="4752815"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1. </a:t>
            </a:r>
            <a:r>
              <a:rPr lang="vi-VN" sz="1500" dirty="0">
                <a:latin typeface="UTM Avo" panose="02040603050506020204" pitchFamily="18" charset="0"/>
              </a:rPr>
              <a:t>Bạn nhỏ trong bài hát được ai khen?</a:t>
            </a:r>
            <a:endParaRPr lang="en-US" sz="1500" b="1" dirty="0">
              <a:latin typeface="UTM Avo" panose="02040603050506020204" pitchFamily="18" charset="0"/>
            </a:endParaRPr>
          </a:p>
        </p:txBody>
      </p:sp>
      <p:sp>
        <p:nvSpPr>
          <p:cNvPr id="4" name="TextBox 3">
            <a:extLst>
              <a:ext uri="{FF2B5EF4-FFF2-40B4-BE49-F238E27FC236}">
                <a16:creationId xmlns:a16="http://schemas.microsoft.com/office/drawing/2014/main" id="{0E328817-9D2E-4DCE-B6B2-A730728828A4}"/>
              </a:ext>
            </a:extLst>
          </p:cNvPr>
          <p:cNvSpPr txBox="1"/>
          <p:nvPr/>
        </p:nvSpPr>
        <p:spPr>
          <a:xfrm>
            <a:off x="1421764" y="1217423"/>
            <a:ext cx="5159789"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2. </a:t>
            </a:r>
            <a:r>
              <a:rPr lang="vi-VN" sz="1500" dirty="0">
                <a:latin typeface="UTM Avo" panose="02040603050506020204" pitchFamily="18" charset="0"/>
              </a:rPr>
              <a:t>Những việc làm nào của bạn nhỏ được cô khen?</a:t>
            </a:r>
            <a:endParaRPr lang="en-US" sz="1500" b="1" dirty="0">
              <a:latin typeface="UTM Avo" panose="02040603050506020204" pitchFamily="18" charset="0"/>
            </a:endParaRPr>
          </a:p>
        </p:txBody>
      </p:sp>
      <p:sp>
        <p:nvSpPr>
          <p:cNvPr id="5" name="TextBox 4">
            <a:extLst>
              <a:ext uri="{FF2B5EF4-FFF2-40B4-BE49-F238E27FC236}">
                <a16:creationId xmlns:a16="http://schemas.microsoft.com/office/drawing/2014/main" id="{62E19D5F-3BA6-41EA-974A-A337829FB2C7}"/>
              </a:ext>
            </a:extLst>
          </p:cNvPr>
          <p:cNvSpPr txBox="1"/>
          <p:nvPr/>
        </p:nvSpPr>
        <p:spPr>
          <a:xfrm>
            <a:off x="773216" y="363727"/>
            <a:ext cx="5311568" cy="453073"/>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Xem video bài hát sau rồi trả lời câu hỏi</a:t>
            </a:r>
            <a:endParaRPr lang="vi-VN" sz="1800" dirty="0">
              <a:solidFill>
                <a:srgbClr val="17479D"/>
              </a:solidFill>
              <a:latin typeface="UTM Avo" panose="02040603050506020204" pitchFamily="18" charset="0"/>
            </a:endParaRPr>
          </a:p>
        </p:txBody>
      </p:sp>
      <p:pic>
        <p:nvPicPr>
          <p:cNvPr id="6" name="4414123987716147040">
            <a:hlinkClick r:id="" action="ppaction://media"/>
            <a:extLst>
              <a:ext uri="{FF2B5EF4-FFF2-40B4-BE49-F238E27FC236}">
                <a16:creationId xmlns:a16="http://schemas.microsoft.com/office/drawing/2014/main" id="{C3A20C78-80FE-4042-9B65-5C1FAAA6A698}"/>
              </a:ext>
            </a:extLst>
          </p:cNvPr>
          <p:cNvPicPr>
            <a:picLocks noChangeAspect="1"/>
          </p:cNvPicPr>
          <p:nvPr>
            <a:videoFile r:link="rId1"/>
            <p:extLst>
              <p:ext uri="{DAA4B4D4-6D71-4841-9C94-3DE7FCFB9230}">
                <p14:media xmlns:p14="http://schemas.microsoft.com/office/powerpoint/2010/main" r:embed="rId2">
                  <p14:trim end="180146"/>
                </p14:media>
              </p:ext>
            </p:extLst>
          </p:nvPr>
        </p:nvPicPr>
        <p:blipFill>
          <a:blip r:embed="rId6"/>
          <a:stretch>
            <a:fillRect/>
          </a:stretch>
        </p:blipFill>
        <p:spPr>
          <a:xfrm>
            <a:off x="861327" y="1675725"/>
            <a:ext cx="5135346" cy="2893387"/>
          </a:xfrm>
          <a:prstGeom prst="rect">
            <a:avLst/>
          </a:prstGeom>
        </p:spPr>
      </p:pic>
    </p:spTree>
    <p:extLst>
      <p:ext uri="{BB962C8B-B14F-4D97-AF65-F5344CB8AC3E}">
        <p14:creationId xmlns:p14="http://schemas.microsoft.com/office/powerpoint/2010/main" val="33783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0" fill="hold" display="0">
                  <p:stCondLst>
                    <p:cond delay="indefinite"/>
                  </p:stCondLst>
                </p:cTn>
                <p:tgtEl>
                  <p:spTgt spid="6"/>
                </p:tgtEl>
              </p:cMediaNode>
            </p:video>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52433" y="763087"/>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269870" y="1559771"/>
            <a:ext cx="4752815" cy="3929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5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1. </a:t>
            </a:r>
            <a:r>
              <a:rPr kumimoji="0" lang="vi-VN"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Nói về việc làm của em được thầy cô khen.</a:t>
            </a:r>
            <a:endParaRPr kumimoji="0" lang="en-US" sz="15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 name="TextBox 9">
            <a:extLst>
              <a:ext uri="{FF2B5EF4-FFF2-40B4-BE49-F238E27FC236}">
                <a16:creationId xmlns:a16="http://schemas.microsoft.com/office/drawing/2014/main" id="{8A271AA3-C1D0-4184-8B98-1E3FE8035A05}"/>
              </a:ext>
            </a:extLst>
          </p:cNvPr>
          <p:cNvSpPr txBox="1"/>
          <p:nvPr/>
        </p:nvSpPr>
        <p:spPr>
          <a:xfrm>
            <a:off x="1400498" y="2117089"/>
            <a:ext cx="4752815" cy="3929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5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2. </a:t>
            </a:r>
            <a:r>
              <a:rPr kumimoji="0" lang="vi-VN" sz="15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Em cảm thấy thế nào khi được thầy cô khen?</a:t>
            </a:r>
            <a:endParaRPr kumimoji="0" lang="en-US" sz="15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394321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CB033-36C4-4AB9-B639-6FE6CE8582FC}"/>
              </a:ext>
            </a:extLst>
          </p:cNvPr>
          <p:cNvPicPr>
            <a:picLocks noChangeAspect="1"/>
          </p:cNvPicPr>
          <p:nvPr/>
        </p:nvPicPr>
        <p:blipFill>
          <a:blip r:embed="rId2">
            <a:clrChange>
              <a:clrFrom>
                <a:srgbClr val="F4FFFF"/>
              </a:clrFrom>
              <a:clrTo>
                <a:srgbClr val="F4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48658" y="1600200"/>
            <a:ext cx="5960683" cy="2981456"/>
          </a:xfrm>
          <a:prstGeom prst="rect">
            <a:avLst/>
          </a:prstGeom>
          <a:ln>
            <a:noFill/>
          </a:ln>
          <a:effectLst>
            <a:softEdge rad="112500"/>
          </a:effectLst>
        </p:spPr>
      </p:pic>
      <p:grpSp>
        <p:nvGrpSpPr>
          <p:cNvPr id="11" name="Group 10">
            <a:extLst>
              <a:ext uri="{FF2B5EF4-FFF2-40B4-BE49-F238E27FC236}">
                <a16:creationId xmlns:a16="http://schemas.microsoft.com/office/drawing/2014/main" id="{A014C561-1115-4EFB-ADF3-61B55631C9EB}"/>
              </a:ext>
            </a:extLst>
          </p:cNvPr>
          <p:cNvGrpSpPr/>
          <p:nvPr/>
        </p:nvGrpSpPr>
        <p:grpSpPr>
          <a:xfrm>
            <a:off x="337443" y="617892"/>
            <a:ext cx="1645547" cy="646332"/>
            <a:chOff x="337443" y="617892"/>
            <a:chExt cx="1645547" cy="646332"/>
          </a:xfrm>
        </p:grpSpPr>
        <p:sp>
          <p:nvSpPr>
            <p:cNvPr id="12" name="TextBox 11">
              <a:extLst>
                <a:ext uri="{FF2B5EF4-FFF2-40B4-BE49-F238E27FC236}">
                  <a16:creationId xmlns:a16="http://schemas.microsoft.com/office/drawing/2014/main" id="{45342F02-CAC5-4F35-AFE6-DE6AB5722B4F}"/>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6</a:t>
              </a:r>
            </a:p>
          </p:txBody>
        </p:sp>
        <p:sp>
          <p:nvSpPr>
            <p:cNvPr id="13" name="TextBox 12">
              <a:extLst>
                <a:ext uri="{FF2B5EF4-FFF2-40B4-BE49-F238E27FC236}">
                  <a16:creationId xmlns:a16="http://schemas.microsoft.com/office/drawing/2014/main" id="{6C5A416F-742A-43ED-958F-FA4652BA792A}"/>
                </a:ext>
              </a:extLst>
            </p:cNvPr>
            <p:cNvSpPr txBox="1"/>
            <p:nvPr/>
          </p:nvSpPr>
          <p:spPr>
            <a:xfrm>
              <a:off x="337443" y="61789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6</a:t>
              </a:r>
            </a:p>
          </p:txBody>
        </p:sp>
      </p:grpSp>
      <p:sp>
        <p:nvSpPr>
          <p:cNvPr id="14" name="TextBox 13">
            <a:extLst>
              <a:ext uri="{FF2B5EF4-FFF2-40B4-BE49-F238E27FC236}">
                <a16:creationId xmlns:a16="http://schemas.microsoft.com/office/drawing/2014/main" id="{CC6224D3-12AA-4F0D-92B8-C4F9C7EB1CD6}"/>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MỘT GIỜ HỌC</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588158"/>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Một giờ học</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530180" y="1001861"/>
            <a:ext cx="5855675" cy="1240340"/>
          </a:xfrm>
          <a:prstGeom prst="rect">
            <a:avLst/>
          </a:prstGeom>
          <a:noFill/>
        </p:spPr>
        <p:txBody>
          <a:bodyPr wrap="square" rtlCol="0">
            <a:spAutoFit/>
          </a:bodyPr>
          <a:lstStyle/>
          <a:p>
            <a:pPr algn="just">
              <a:lnSpc>
                <a:spcPct val="120000"/>
              </a:lnSpc>
            </a:pPr>
            <a:r>
              <a:rPr lang="vi-VN" sz="1600" dirty="0">
                <a:latin typeface="UTM Avo" panose="02040603050506020204" pitchFamily="18" charset="0"/>
              </a:rPr>
              <a:t>      Thầy giáo nói: “Chúng ta cần học cách giao tiếp tự tin. Vì thế hôm nay chúng ta sẽ tập nói trước lớp về bất cứ điều gì mình thích.”</a:t>
            </a:r>
          </a:p>
          <a:p>
            <a:pPr algn="just">
              <a:lnSpc>
                <a:spcPct val="120000"/>
              </a:lnSpc>
            </a:pPr>
            <a:r>
              <a:rPr lang="vi-VN" sz="1600" dirty="0">
                <a:latin typeface="UTM Avo" panose="02040603050506020204" pitchFamily="18" charset="0"/>
              </a:rPr>
              <a:t>      </a:t>
            </a:r>
            <a:endParaRPr lang="en-US" sz="1600" dirty="0">
              <a:latin typeface="UTM Avo" panose="02040603050506020204" pitchFamily="18" charset="0"/>
            </a:endParaRPr>
          </a:p>
        </p:txBody>
      </p:sp>
      <p:pic>
        <p:nvPicPr>
          <p:cNvPr id="6" name="Picture 5">
            <a:extLst>
              <a:ext uri="{FF2B5EF4-FFF2-40B4-BE49-F238E27FC236}">
                <a16:creationId xmlns:a16="http://schemas.microsoft.com/office/drawing/2014/main" id="{17E035BE-ABF7-4BF0-AA11-3C90C16CE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16" y="1019210"/>
            <a:ext cx="304770" cy="288000"/>
          </a:xfrm>
          <a:prstGeom prst="rect">
            <a:avLst/>
          </a:prstGeom>
        </p:spPr>
      </p:pic>
      <p:sp>
        <p:nvSpPr>
          <p:cNvPr id="13" name="Rectangle 12">
            <a:extLst>
              <a:ext uri="{FF2B5EF4-FFF2-40B4-BE49-F238E27FC236}">
                <a16:creationId xmlns:a16="http://schemas.microsoft.com/office/drawing/2014/main" id="{92E6239C-9985-4022-9984-0A7495CDBB65}"/>
              </a:ext>
            </a:extLst>
          </p:cNvPr>
          <p:cNvSpPr/>
          <p:nvPr/>
        </p:nvSpPr>
        <p:spPr>
          <a:xfrm>
            <a:off x="331058" y="2307807"/>
            <a:ext cx="5996762" cy="1703030"/>
          </a:xfrm>
          <a:prstGeom prst="rect">
            <a:avLst/>
          </a:prstGeom>
        </p:spPr>
        <p:txBody>
          <a:bodyPr wrap="square">
            <a:spAutoFit/>
          </a:bodyPr>
          <a:lstStyle/>
          <a:p>
            <a:pPr algn="just">
              <a:lnSpc>
                <a:spcPct val="150000"/>
              </a:lnSpc>
            </a:pPr>
            <a:r>
              <a:rPr lang="vi-VN" sz="1800" dirty="0">
                <a:solidFill>
                  <a:srgbClr val="002060"/>
                </a:solidFill>
                <a:latin typeface="UTM Avo" panose="02040603050506020204" pitchFamily="18" charset="0"/>
              </a:rPr>
              <a:t>     “Chúng ta cần học cách giao tiếp tự tin. Vì thế hôm nay chúng ta sẽ tập nói trước lớp về bất cứ điều gì mình thích.”</a:t>
            </a:r>
          </a:p>
          <a:p>
            <a:pPr algn="just">
              <a:lnSpc>
                <a:spcPct val="150000"/>
              </a:lnSpc>
            </a:pPr>
            <a:endParaRPr lang="vi-VN" sz="1800" dirty="0">
              <a:solidFill>
                <a:srgbClr val="002060"/>
              </a:solidFill>
            </a:endParaRPr>
          </a:p>
        </p:txBody>
      </p:sp>
      <p:cxnSp>
        <p:nvCxnSpPr>
          <p:cNvPr id="14" name="Straight Connector 13">
            <a:extLst>
              <a:ext uri="{FF2B5EF4-FFF2-40B4-BE49-F238E27FC236}">
                <a16:creationId xmlns:a16="http://schemas.microsoft.com/office/drawing/2014/main" id="{506B5EC3-795D-4060-8535-0A35008B4FC8}"/>
              </a:ext>
            </a:extLst>
          </p:cNvPr>
          <p:cNvCxnSpPr/>
          <p:nvPr/>
        </p:nvCxnSpPr>
        <p:spPr>
          <a:xfrm flipH="1">
            <a:off x="6218613" y="2326787"/>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2F8862-8026-49A1-9774-4D5244EF4C5C}"/>
              </a:ext>
            </a:extLst>
          </p:cNvPr>
          <p:cNvCxnSpPr/>
          <p:nvPr/>
        </p:nvCxnSpPr>
        <p:spPr>
          <a:xfrm flipH="1">
            <a:off x="1387109" y="2743117"/>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06029D-0099-41BC-B9ED-9215CBA961C1}"/>
              </a:ext>
            </a:extLst>
          </p:cNvPr>
          <p:cNvCxnSpPr/>
          <p:nvPr/>
        </p:nvCxnSpPr>
        <p:spPr>
          <a:xfrm flipH="1">
            <a:off x="2581852" y="3122482"/>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CB924D8-589D-4F20-ACE8-8FE3B77C1203}"/>
              </a:ext>
            </a:extLst>
          </p:cNvPr>
          <p:cNvCxnSpPr/>
          <p:nvPr/>
        </p:nvCxnSpPr>
        <p:spPr>
          <a:xfrm flipH="1">
            <a:off x="2544639" y="3122482"/>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39ED1E-CF78-426C-A948-35BEB3A16780}"/>
              </a:ext>
            </a:extLst>
          </p:cNvPr>
          <p:cNvCxnSpPr/>
          <p:nvPr/>
        </p:nvCxnSpPr>
        <p:spPr>
          <a:xfrm flipH="1">
            <a:off x="5478948" y="2324286"/>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2400F1-6F65-426F-B3F8-FC939D2D98B4}"/>
              </a:ext>
            </a:extLst>
          </p:cNvPr>
          <p:cNvCxnSpPr/>
          <p:nvPr/>
        </p:nvCxnSpPr>
        <p:spPr>
          <a:xfrm flipH="1">
            <a:off x="5441735" y="2324286"/>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BED598-3395-4B5A-BA6F-33711DCE4836}"/>
              </a:ext>
            </a:extLst>
          </p:cNvPr>
          <p:cNvCxnSpPr/>
          <p:nvPr/>
        </p:nvCxnSpPr>
        <p:spPr>
          <a:xfrm flipH="1">
            <a:off x="4970893" y="2741047"/>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5" name="TextBox 4">
            <a:extLst>
              <a:ext uri="{FF2B5EF4-FFF2-40B4-BE49-F238E27FC236}">
                <a16:creationId xmlns:a16="http://schemas.microsoft.com/office/drawing/2014/main" id="{83DE1F8B-C43D-4B7A-8155-BEAC33AC1D49}"/>
              </a:ext>
            </a:extLst>
          </p:cNvPr>
          <p:cNvSpPr txBox="1"/>
          <p:nvPr/>
        </p:nvSpPr>
        <p:spPr>
          <a:xfrm>
            <a:off x="509365" y="942487"/>
            <a:ext cx="5855675" cy="206133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effectLst/>
                <a:uLnTx/>
                <a:uFillTx/>
                <a:latin typeface="UTM Avo" panose="02040603050506020204" pitchFamily="18" charset="0"/>
                <a:cs typeface="Arial"/>
                <a:sym typeface="Arial"/>
              </a:rPr>
              <a:t>      </a:t>
            </a:r>
            <a:r>
              <a:rPr kumimoji="0" lang="vi-VN" sz="1200" i="0" u="none" strike="noStrike" kern="0" cap="none" spc="0" normalizeH="0" baseline="0" noProof="0" dirty="0">
                <a:ln>
                  <a:noFill/>
                </a:ln>
                <a:effectLst/>
                <a:uLnTx/>
                <a:uFillTx/>
                <a:latin typeface="UTM Avo" panose="02040603050506020204" pitchFamily="18" charset="0"/>
                <a:cs typeface="Arial"/>
                <a:sym typeface="Arial"/>
              </a:rPr>
              <a:t>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i="0" u="none" strike="noStrike" kern="0" cap="none" spc="0" normalizeH="0" baseline="0" noProof="0" dirty="0">
                <a:ln>
                  <a:noFill/>
                </a:ln>
                <a:effectLst/>
                <a:uLnTx/>
                <a:uFillTx/>
                <a:latin typeface="UTM Avo" panose="02040603050506020204" pitchFamily="18" charset="0"/>
                <a:cs typeface="Arial"/>
                <a:sym typeface="Arial"/>
              </a:rPr>
              <a:t>      Quang ngập ngừng, vừa nói vừa gãi đầu: “Em...”.</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i="0" u="none" strike="noStrike" kern="0" cap="none" spc="0" normalizeH="0" baseline="0" noProof="0" dirty="0">
                <a:ln>
                  <a:noFill/>
                </a:ln>
                <a:effectLst/>
                <a:uLnTx/>
                <a:uFillTx/>
                <a:latin typeface="UTM Avo" panose="02040603050506020204" pitchFamily="18" charset="0"/>
                <a:cs typeface="Arial"/>
                <a:sym typeface="Arial"/>
              </a:rPr>
              <a:t>      Thầy giáo nhắc: “Rồi gì nữa?”.</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i="0" u="none" strike="noStrike" kern="0" cap="none" spc="0" normalizeH="0" baseline="0" noProof="0" dirty="0">
                <a:ln>
                  <a:noFill/>
                </a:ln>
                <a:effectLst/>
                <a:uLnTx/>
                <a:uFillTx/>
                <a:latin typeface="UTM Avo" panose="02040603050506020204" pitchFamily="18" charset="0"/>
                <a:cs typeface="Arial"/>
                <a:sym typeface="Arial"/>
              </a:rPr>
              <a:t>      Quang lại gãi đầu: “À...ờ...Em ngủ dậy.”. Và cậu nói tiếp: “Rồi...ờ...”.</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i="0" u="none" strike="noStrike" kern="0" cap="none" spc="0" normalizeH="0" baseline="0" noProof="0" dirty="0">
                <a:ln>
                  <a:noFill/>
                </a:ln>
                <a:effectLst/>
                <a:uLnTx/>
                <a:uFillTx/>
                <a:latin typeface="UTM Avo" panose="02040603050506020204" pitchFamily="18" charset="0"/>
                <a:cs typeface="Arial"/>
                <a:sym typeface="Arial"/>
              </a:rPr>
              <a:t>      Thầy giáo mỉm cười, kiên nhẫn nghe Quang nói. Thầy bảo: “Thế là được rồi đấy!”</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effectLst/>
                <a:uLnTx/>
                <a:uFillTx/>
                <a:latin typeface="UTM Avo" panose="02040603050506020204" pitchFamily="18" charset="0"/>
                <a:cs typeface="Arial"/>
                <a:sym typeface="Arial"/>
              </a:rPr>
              <a:t> </a:t>
            </a:r>
          </a:p>
        </p:txBody>
      </p:sp>
      <p:pic>
        <p:nvPicPr>
          <p:cNvPr id="7" name="Picture 6">
            <a:extLst>
              <a:ext uri="{FF2B5EF4-FFF2-40B4-BE49-F238E27FC236}">
                <a16:creationId xmlns:a16="http://schemas.microsoft.com/office/drawing/2014/main" id="{1D1A5B67-CA86-41BC-A4E1-F473565B5568}"/>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09792" y="942487"/>
            <a:ext cx="288000" cy="288000"/>
          </a:xfrm>
          <a:prstGeom prst="rect">
            <a:avLst/>
          </a:prstGeom>
        </p:spPr>
      </p:pic>
      <p:sp>
        <p:nvSpPr>
          <p:cNvPr id="12" name="Rectangle 11">
            <a:extLst>
              <a:ext uri="{FF2B5EF4-FFF2-40B4-BE49-F238E27FC236}">
                <a16:creationId xmlns:a16="http://schemas.microsoft.com/office/drawing/2014/main" id="{082D7ED6-D3BB-4B6C-9453-5BB14172915B}"/>
              </a:ext>
            </a:extLst>
          </p:cNvPr>
          <p:cNvSpPr/>
          <p:nvPr/>
        </p:nvSpPr>
        <p:spPr>
          <a:xfrm>
            <a:off x="425141" y="3061071"/>
            <a:ext cx="5996761" cy="870623"/>
          </a:xfrm>
          <a:prstGeom prst="rect">
            <a:avLst/>
          </a:prstGeom>
        </p:spPr>
        <p:txBody>
          <a:bodyPr wrap="square">
            <a:spAutoFit/>
          </a:bodyPr>
          <a:lstStyle/>
          <a:p>
            <a:pPr algn="just">
              <a:lnSpc>
                <a:spcPct val="150000"/>
              </a:lnSpc>
            </a:pPr>
            <a:r>
              <a:rPr lang="vi-VN" sz="1800" dirty="0">
                <a:solidFill>
                  <a:srgbClr val="002060"/>
                </a:solidFill>
                <a:latin typeface="UTM Avo" panose="02040603050506020204" pitchFamily="18" charset="0"/>
              </a:rPr>
              <a:t>      Quang cảm thấy nói với bạn bên cạnh thì dễ, nhưng nói trước cả lớp thì sao mà khó thế.</a:t>
            </a:r>
            <a:endParaRPr lang="vi-VN" sz="1800" dirty="0">
              <a:solidFill>
                <a:srgbClr val="002060"/>
              </a:solidFill>
            </a:endParaRPr>
          </a:p>
        </p:txBody>
      </p:sp>
      <p:sp>
        <p:nvSpPr>
          <p:cNvPr id="13" name="Oval 12">
            <a:extLst>
              <a:ext uri="{FF2B5EF4-FFF2-40B4-BE49-F238E27FC236}">
                <a16:creationId xmlns:a16="http://schemas.microsoft.com/office/drawing/2014/main" id="{793ABB16-C9AC-4D11-9636-69AD8F879D99}"/>
              </a:ext>
            </a:extLst>
          </p:cNvPr>
          <p:cNvSpPr/>
          <p:nvPr/>
        </p:nvSpPr>
        <p:spPr>
          <a:xfrm>
            <a:off x="515523" y="320895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a:extLst>
              <a:ext uri="{FF2B5EF4-FFF2-40B4-BE49-F238E27FC236}">
                <a16:creationId xmlns:a16="http://schemas.microsoft.com/office/drawing/2014/main" id="{52672333-4069-4B7D-B64C-B27AA61B872E}"/>
              </a:ext>
            </a:extLst>
          </p:cNvPr>
          <p:cNvCxnSpPr/>
          <p:nvPr/>
        </p:nvCxnSpPr>
        <p:spPr>
          <a:xfrm flipH="1">
            <a:off x="3023744" y="346088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B6A3D7-4A07-4EB4-844B-CE882B985BD9}"/>
              </a:ext>
            </a:extLst>
          </p:cNvPr>
          <p:cNvCxnSpPr/>
          <p:nvPr/>
        </p:nvCxnSpPr>
        <p:spPr>
          <a:xfrm flipH="1">
            <a:off x="6318175" y="3090506"/>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353174F-9D44-43D0-A163-CC3646BE42AE}"/>
              </a:ext>
            </a:extLst>
          </p:cNvPr>
          <p:cNvCxnSpPr/>
          <p:nvPr/>
        </p:nvCxnSpPr>
        <p:spPr>
          <a:xfrm flipH="1">
            <a:off x="5245891" y="346088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AFA5C59-A97E-45CA-8F94-76D53E231A6D}"/>
              </a:ext>
            </a:extLst>
          </p:cNvPr>
          <p:cNvCxnSpPr/>
          <p:nvPr/>
        </p:nvCxnSpPr>
        <p:spPr>
          <a:xfrm flipH="1">
            <a:off x="5208678" y="346088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1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27348F-064B-42E6-B9FA-3D9BF71C50E2}"/>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EF6C3FF1-7550-41A3-B07C-6A8FE604B928}"/>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6989577D-2694-44C6-813B-E128B42A92B3}"/>
              </a:ext>
            </a:extLst>
          </p:cNvPr>
          <p:cNvSpPr txBox="1"/>
          <p:nvPr/>
        </p:nvSpPr>
        <p:spPr>
          <a:xfrm>
            <a:off x="768020" y="921573"/>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4BA87DE-AAC9-4B5A-8698-0CEA3528A482}"/>
              </a:ext>
            </a:extLst>
          </p:cNvPr>
          <p:cNvSpPr/>
          <p:nvPr/>
        </p:nvSpPr>
        <p:spPr>
          <a:xfrm>
            <a:off x="460224" y="143519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Lúng túng</a:t>
            </a:r>
            <a:r>
              <a:rPr lang="en-US" sz="1800" dirty="0">
                <a:latin typeface="UTM Avo" panose="02040603050506020204" pitchFamily="18" charset="0"/>
              </a:rPr>
              <a:t>:</a:t>
            </a:r>
            <a:endParaRPr lang="vi-VN" sz="1800" dirty="0"/>
          </a:p>
        </p:txBody>
      </p:sp>
      <p:sp>
        <p:nvSpPr>
          <p:cNvPr id="6" name="Oval 5">
            <a:extLst>
              <a:ext uri="{FF2B5EF4-FFF2-40B4-BE49-F238E27FC236}">
                <a16:creationId xmlns:a16="http://schemas.microsoft.com/office/drawing/2014/main" id="{720A18E7-78D1-492F-8431-2E4C7EB646FC}"/>
              </a:ext>
            </a:extLst>
          </p:cNvPr>
          <p:cNvSpPr/>
          <p:nvPr/>
        </p:nvSpPr>
        <p:spPr>
          <a:xfrm>
            <a:off x="550605" y="157262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46DA635B-AA76-477B-9434-219E9306AEF0}"/>
              </a:ext>
            </a:extLst>
          </p:cNvPr>
          <p:cNvSpPr/>
          <p:nvPr/>
        </p:nvSpPr>
        <p:spPr>
          <a:xfrm>
            <a:off x="443723" y="214615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Kiên nhẫn</a:t>
            </a:r>
            <a:r>
              <a:rPr lang="en-US" sz="1800" dirty="0">
                <a:latin typeface="UTM Avo" panose="02040603050506020204" pitchFamily="18" charset="0"/>
              </a:rPr>
              <a:t>:</a:t>
            </a:r>
            <a:endParaRPr lang="vi-VN" sz="1800" dirty="0"/>
          </a:p>
        </p:txBody>
      </p:sp>
      <p:sp>
        <p:nvSpPr>
          <p:cNvPr id="8" name="Oval 7">
            <a:extLst>
              <a:ext uri="{FF2B5EF4-FFF2-40B4-BE49-F238E27FC236}">
                <a16:creationId xmlns:a16="http://schemas.microsoft.com/office/drawing/2014/main" id="{C2AEDFD1-5A61-4EA1-B03C-B2C1FB91510F}"/>
              </a:ext>
            </a:extLst>
          </p:cNvPr>
          <p:cNvSpPr/>
          <p:nvPr/>
        </p:nvSpPr>
        <p:spPr>
          <a:xfrm>
            <a:off x="534104" y="228358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7D539E32-F7DE-4AAF-96DC-A2C40E938035}"/>
              </a:ext>
            </a:extLst>
          </p:cNvPr>
          <p:cNvSpPr/>
          <p:nvPr/>
        </p:nvSpPr>
        <p:spPr>
          <a:xfrm>
            <a:off x="417515" y="3044093"/>
            <a:ext cx="2027973"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Ngập ngừng</a:t>
            </a:r>
            <a:r>
              <a:rPr lang="en-US" sz="1800" dirty="0">
                <a:latin typeface="UTM Avo" panose="02040603050506020204" pitchFamily="18" charset="0"/>
              </a:rPr>
              <a:t>:</a:t>
            </a:r>
            <a:endParaRPr lang="vi-VN" sz="1800" dirty="0"/>
          </a:p>
        </p:txBody>
      </p:sp>
      <p:sp>
        <p:nvSpPr>
          <p:cNvPr id="10" name="Oval 9">
            <a:extLst>
              <a:ext uri="{FF2B5EF4-FFF2-40B4-BE49-F238E27FC236}">
                <a16:creationId xmlns:a16="http://schemas.microsoft.com/office/drawing/2014/main" id="{B94B83DB-6AF4-4047-B2E8-4F5763CC8448}"/>
              </a:ext>
            </a:extLst>
          </p:cNvPr>
          <p:cNvSpPr/>
          <p:nvPr/>
        </p:nvSpPr>
        <p:spPr>
          <a:xfrm>
            <a:off x="507896" y="318152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08C13695-BCAF-4BB2-9739-07E4186BDFE6}"/>
              </a:ext>
            </a:extLst>
          </p:cNvPr>
          <p:cNvSpPr txBox="1"/>
          <p:nvPr/>
        </p:nvSpPr>
        <p:spPr>
          <a:xfrm>
            <a:off x="1988413" y="1435196"/>
            <a:ext cx="4469138" cy="449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không biết nói hoặc làm như thế nào</a:t>
            </a:r>
            <a:endParaRPr lang="en-US" sz="1800" dirty="0">
              <a:solidFill>
                <a:schemeClr val="accent6">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69FA40D6-2F94-46CE-9D63-D36A1DBBAB40}"/>
              </a:ext>
            </a:extLst>
          </p:cNvPr>
          <p:cNvSpPr txBox="1"/>
          <p:nvPr/>
        </p:nvSpPr>
        <p:spPr>
          <a:xfrm>
            <a:off x="2031687" y="2179561"/>
            <a:ext cx="4515680" cy="864532"/>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tiếp tục làm việc đã định mà không nản lòng</a:t>
            </a:r>
            <a:endParaRPr lang="en-US" sz="1800" dirty="0">
              <a:solidFill>
                <a:schemeClr val="accent6">
                  <a:lumMod val="50000"/>
                </a:schemeClr>
              </a:solidFill>
              <a:latin typeface="UTM Avo" panose="02040603050506020204" pitchFamily="18" charset="0"/>
            </a:endParaRPr>
          </a:p>
        </p:txBody>
      </p:sp>
      <p:sp>
        <p:nvSpPr>
          <p:cNvPr id="14" name="TextBox 13">
            <a:extLst>
              <a:ext uri="{FF2B5EF4-FFF2-40B4-BE49-F238E27FC236}">
                <a16:creationId xmlns:a16="http://schemas.microsoft.com/office/drawing/2014/main" id="{F789103F-7DC2-4138-ACE9-2269DBEA02DC}"/>
              </a:ext>
            </a:extLst>
          </p:cNvPr>
          <p:cNvSpPr txBox="1"/>
          <p:nvPr/>
        </p:nvSpPr>
        <p:spPr>
          <a:xfrm>
            <a:off x="2230917" y="3044093"/>
            <a:ext cx="2521653" cy="1280030"/>
          </a:xfrm>
          <a:prstGeom prst="rect">
            <a:avLst/>
          </a:prstGeom>
          <a:noFill/>
        </p:spPr>
        <p:txBody>
          <a:bodyPr wrap="square" rtlCol="0">
            <a:spAutoFit/>
          </a:bodyPr>
          <a:lstStyle/>
          <a:p>
            <a:pPr algn="just">
              <a:lnSpc>
                <a:spcPct val="150000"/>
              </a:lnSpc>
            </a:pPr>
            <a:r>
              <a:rPr lang="en-US" sz="1800" dirty="0">
                <a:solidFill>
                  <a:schemeClr val="accent6">
                    <a:lumMod val="50000"/>
                  </a:schemeClr>
                </a:solidFill>
                <a:latin typeface="UTM Avo" panose="02040603050506020204" pitchFamily="18" charset="0"/>
              </a:rPr>
              <a:t> </a:t>
            </a:r>
            <a:r>
              <a:rPr lang="vi-VN" sz="1800" dirty="0">
                <a:solidFill>
                  <a:schemeClr val="accent6">
                    <a:lumMod val="50000"/>
                  </a:schemeClr>
                </a:solidFill>
                <a:latin typeface="UTM Avo" panose="02040603050506020204" pitchFamily="18" charset="0"/>
              </a:rPr>
              <a:t>chưa quyết định được vì còn lo sợ thất bại.</a:t>
            </a:r>
            <a:endParaRPr lang="en-US" sz="1800" dirty="0">
              <a:solidFill>
                <a:schemeClr val="accent6">
                  <a:lumMod val="50000"/>
                </a:schemeClr>
              </a:solidFill>
              <a:latin typeface="UTM Avo" panose="02040603050506020204" pitchFamily="18" charset="0"/>
            </a:endParaRPr>
          </a:p>
        </p:txBody>
      </p:sp>
      <p:pic>
        <p:nvPicPr>
          <p:cNvPr id="4098" name="Picture 2" descr="Premium Vector | Cute little kid girl think with question mark">
            <a:extLst>
              <a:ext uri="{FF2B5EF4-FFF2-40B4-BE49-F238E27FC236}">
                <a16:creationId xmlns:a16="http://schemas.microsoft.com/office/drawing/2014/main" id="{248A90D7-BE5B-43B5-BE31-73EDF50C499B}"/>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r="44832"/>
          <a:stretch/>
        </p:blipFill>
        <p:spPr bwMode="auto">
          <a:xfrm>
            <a:off x="4752570" y="2400543"/>
            <a:ext cx="1045683" cy="228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1"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5" name="TextBox 4">
            <a:extLst>
              <a:ext uri="{FF2B5EF4-FFF2-40B4-BE49-F238E27FC236}">
                <a16:creationId xmlns:a16="http://schemas.microsoft.com/office/drawing/2014/main" id="{83DE1F8B-C43D-4B7A-8155-BEAC33AC1D49}"/>
              </a:ext>
            </a:extLst>
          </p:cNvPr>
          <p:cNvSpPr txBox="1"/>
          <p:nvPr/>
        </p:nvSpPr>
        <p:spPr>
          <a:xfrm>
            <a:off x="509365" y="942487"/>
            <a:ext cx="5855675" cy="183973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Quang được mời lên nói đầu tiên. Cậu </a:t>
            </a:r>
            <a:r>
              <a:rPr kumimoji="0" lang="vi-VN" sz="12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lúng túng</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đỏ mặt. Quang cảm thấy nói với bạn bên cạnh thì dễ, nhưng nói trước cả lớp thì sao mà khó thế. Thầy bảo: “Em cố nhớ xem, sáng nay ngủ dậy, em đã làm gì?”</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Quang </a:t>
            </a:r>
            <a:r>
              <a:rPr kumimoji="0" lang="vi-VN" sz="12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ngập ngừng</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vừa nói vừa gãi đầu: “</a:t>
            </a:r>
            <a:r>
              <a:rPr kumimoji="0" lang="vi-VN" sz="1200" b="1" i="0" u="none" strike="noStrike" kern="0" cap="none" spc="0" normalizeH="0" baseline="0" noProof="0" dirty="0">
                <a:ln>
                  <a:noFill/>
                </a:ln>
                <a:solidFill>
                  <a:srgbClr val="00B050"/>
                </a:solidFill>
                <a:effectLst/>
                <a:uLnTx/>
                <a:uFillTx/>
                <a:latin typeface="UTM Avo" panose="02040603050506020204" pitchFamily="18" charset="0"/>
                <a:cs typeface="Arial"/>
                <a:sym typeface="Arial"/>
              </a:rPr>
              <a:t>Em...”.</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Thầy giáo nhắc: “Rồi gì nữa?”.</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Quang lại gãi đầu: </a:t>
            </a:r>
            <a:r>
              <a:rPr kumimoji="0" lang="vi-VN" sz="1200" b="1" i="0" u="none" strike="noStrike" kern="0" cap="none" spc="0" normalizeH="0" baseline="0" noProof="0" dirty="0">
                <a:ln>
                  <a:noFill/>
                </a:ln>
                <a:solidFill>
                  <a:srgbClr val="00B050"/>
                </a:solidFill>
                <a:effectLst/>
                <a:uLnTx/>
                <a:uFillTx/>
                <a:latin typeface="UTM Avo" panose="02040603050506020204" pitchFamily="18" charset="0"/>
                <a:cs typeface="Arial"/>
                <a:sym typeface="Arial"/>
              </a:rPr>
              <a:t>“À...ờ...Em ngủ dậy.”. </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Và cậu nói tiếp: </a:t>
            </a:r>
            <a:r>
              <a:rPr kumimoji="0" lang="vi-VN" sz="1200" b="1" i="0" u="none" strike="noStrike" kern="0" cap="none" spc="0" normalizeH="0" baseline="0" noProof="0" dirty="0">
                <a:ln>
                  <a:noFill/>
                </a:ln>
                <a:solidFill>
                  <a:srgbClr val="00B050"/>
                </a:solidFill>
                <a:effectLst/>
                <a:uLnTx/>
                <a:uFillTx/>
                <a:latin typeface="UTM Avo" panose="02040603050506020204" pitchFamily="18" charset="0"/>
                <a:cs typeface="Arial"/>
                <a:sym typeface="Arial"/>
              </a:rPr>
              <a:t>“Rồi...ờ...”.</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Thầy giáo mỉm cười, </a:t>
            </a:r>
            <a:r>
              <a:rPr kumimoji="0" lang="vi-VN" sz="12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kiên nhẫn </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nghe Quang nói. Thầy bảo: “Thế là được rồi đấy!”</a:t>
            </a:r>
          </a:p>
        </p:txBody>
      </p:sp>
      <p:pic>
        <p:nvPicPr>
          <p:cNvPr id="7" name="Picture 6">
            <a:extLst>
              <a:ext uri="{FF2B5EF4-FFF2-40B4-BE49-F238E27FC236}">
                <a16:creationId xmlns:a16="http://schemas.microsoft.com/office/drawing/2014/main" id="{1D1A5B67-CA86-41BC-A4E1-F473565B5568}"/>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09792" y="936023"/>
            <a:ext cx="288000" cy="288000"/>
          </a:xfrm>
          <a:prstGeom prst="rect">
            <a:avLst/>
          </a:prstGeom>
        </p:spPr>
      </p:pic>
    </p:spTree>
    <p:extLst>
      <p:ext uri="{BB962C8B-B14F-4D97-AF65-F5344CB8AC3E}">
        <p14:creationId xmlns:p14="http://schemas.microsoft.com/office/powerpoint/2010/main" val="425965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77046844"/>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2011</TotalTime>
  <Words>1528</Words>
  <Application>Microsoft Office PowerPoint</Application>
  <PresentationFormat>Custom</PresentationFormat>
  <Paragraphs>95</Paragraphs>
  <Slides>17</Slides>
  <Notes>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UTM Cookies</vt:lpstr>
      <vt:lpstr>Times New Roman</vt:lpstr>
      <vt:lpstr>Arial</vt:lpstr>
      <vt:lpstr>Kalam</vt:lpstr>
      <vt:lpstr>UTM Charlotte</vt:lpstr>
      <vt:lpstr>UTM Avo</vt:lpstr>
      <vt:lpstr>Montserrat</vt:lpstr>
      <vt:lpstr>Doodle Sketchbook by Slidesgo</vt:lpstr>
      <vt:lpstr>1_Doodle Sketchbook by Slidesgo</vt:lpstr>
      <vt:lpstr>2_Doodle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Hiền Hoàng</cp:lastModifiedBy>
  <cp:revision>84</cp:revision>
  <dcterms:modified xsi:type="dcterms:W3CDTF">2021-09-15T05:15:13Z</dcterms:modified>
</cp:coreProperties>
</file>