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7" r:id="rId4"/>
    <p:sldId id="271" r:id="rId5"/>
    <p:sldId id="287" r:id="rId6"/>
    <p:sldId id="272" r:id="rId7"/>
    <p:sldId id="284" r:id="rId8"/>
    <p:sldId id="273" r:id="rId9"/>
    <p:sldId id="286" r:id="rId10"/>
  </p:sldIdLst>
  <p:sldSz cx="12192000" cy="6858000"/>
  <p:notesSz cx="6858000" cy="9144000"/>
  <p:custDataLst>
    <p:tags r:id="rId1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3FC"/>
    <a:srgbClr val="FFF89A"/>
    <a:srgbClr val="EA85B9"/>
    <a:srgbClr val="D34CD6"/>
    <a:srgbClr val="9CDCF8"/>
    <a:srgbClr val="F2D6C6"/>
    <a:srgbClr val="FDE59B"/>
    <a:srgbClr val="E07235"/>
    <a:srgbClr val="EB54E9"/>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6" autoAdjust="0"/>
    <p:restoredTop sz="94660"/>
  </p:normalViewPr>
  <p:slideViewPr>
    <p:cSldViewPr snapToGrid="0">
      <p:cViewPr varScale="1">
        <p:scale>
          <a:sx n="75" d="100"/>
          <a:sy n="75" d="100"/>
        </p:scale>
        <p:origin x="77"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5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1889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573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1587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5848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8937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406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a:grpSpLocks/>
          </p:cNvGrpSpPr>
          <p:nvPr userDrawn="1"/>
        </p:nvGrpSpPr>
        <p:grpSpPr>
          <a:xfrm>
            <a:off x="835394" y="5512046"/>
            <a:ext cx="922784" cy="803307"/>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grpSp>
      <p:grpSp>
        <p:nvGrpSpPr>
          <p:cNvPr id="33" name="Google Shape;1019;p14">
            <a:extLst>
              <a:ext uri="{FF2B5EF4-FFF2-40B4-BE49-F238E27FC236}">
                <a16:creationId xmlns:a16="http://schemas.microsoft.com/office/drawing/2014/main" id="{D53CFA2D-5D0C-4A67-9094-88F183BFE612}"/>
              </a:ext>
            </a:extLst>
          </p:cNvPr>
          <p:cNvGrpSpPr>
            <a:grpSpLocks/>
          </p:cNvGrpSpPr>
          <p:nvPr userDrawn="1"/>
        </p:nvGrpSpPr>
        <p:grpSpPr>
          <a:xfrm>
            <a:off x="10076954" y="333157"/>
            <a:ext cx="605202" cy="567168"/>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grpSp>
      <p:grpSp>
        <p:nvGrpSpPr>
          <p:cNvPr id="44" name="Google Shape;1030;p14">
            <a:extLst>
              <a:ext uri="{FF2B5EF4-FFF2-40B4-BE49-F238E27FC236}">
                <a16:creationId xmlns:a16="http://schemas.microsoft.com/office/drawing/2014/main" id="{AC4C02C6-8357-4A9D-9FE8-73BED3D677DA}"/>
              </a:ext>
            </a:extLst>
          </p:cNvPr>
          <p:cNvGrpSpPr>
            <a:grpSpLocks/>
          </p:cNvGrpSpPr>
          <p:nvPr userDrawn="1"/>
        </p:nvGrpSpPr>
        <p:grpSpPr>
          <a:xfrm>
            <a:off x="10946372" y="986740"/>
            <a:ext cx="346194" cy="339797"/>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grpSp>
      <p:sp>
        <p:nvSpPr>
          <p:cNvPr id="47" name="Google Shape;1033;p14">
            <a:extLst>
              <a:ext uri="{FF2B5EF4-FFF2-40B4-BE49-F238E27FC236}">
                <a16:creationId xmlns:a16="http://schemas.microsoft.com/office/drawing/2014/main" id="{9C058F19-0AE8-4DE1-A824-EE065CCDBD8D}"/>
              </a:ext>
            </a:extLst>
          </p:cNvPr>
          <p:cNvSpPr>
            <a:spLocks/>
          </p:cNvSpPr>
          <p:nvPr userDrawn="1"/>
        </p:nvSpPr>
        <p:spPr>
          <a:xfrm>
            <a:off x="2013373" y="6237403"/>
            <a:ext cx="247430" cy="163676"/>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48" name="Google Shape;1034;p14">
            <a:extLst>
              <a:ext uri="{FF2B5EF4-FFF2-40B4-BE49-F238E27FC236}">
                <a16:creationId xmlns:a16="http://schemas.microsoft.com/office/drawing/2014/main" id="{F39F1339-6652-4316-AEAE-58755DC68066}"/>
              </a:ext>
            </a:extLst>
          </p:cNvPr>
          <p:cNvSpPr>
            <a:spLocks/>
          </p:cNvSpPr>
          <p:nvPr userDrawn="1"/>
        </p:nvSpPr>
        <p:spPr>
          <a:xfrm>
            <a:off x="10965403" y="6160664"/>
            <a:ext cx="180704" cy="124823"/>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grpSp>
        <p:nvGrpSpPr>
          <p:cNvPr id="49" name="Google Shape;1035;p14">
            <a:extLst>
              <a:ext uri="{FF2B5EF4-FFF2-40B4-BE49-F238E27FC236}">
                <a16:creationId xmlns:a16="http://schemas.microsoft.com/office/drawing/2014/main" id="{B0CF15ED-922C-4751-B1DA-9089B1988ECC}"/>
              </a:ext>
            </a:extLst>
          </p:cNvPr>
          <p:cNvGrpSpPr>
            <a:grpSpLocks/>
          </p:cNvGrpSpPr>
          <p:nvPr userDrawn="1"/>
        </p:nvGrpSpPr>
        <p:grpSpPr>
          <a:xfrm>
            <a:off x="759660" y="5135698"/>
            <a:ext cx="346194" cy="339797"/>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06122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8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235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0310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6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2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50" r:id="rId3"/>
    <p:sldLayoutId id="2147483660" r:id="rId4"/>
    <p:sldLayoutId id="2147483661" r:id="rId5"/>
    <p:sldLayoutId id="2147483674" r:id="rId6"/>
    <p:sldLayoutId id="2147483700" r:id="rId7"/>
    <p:sldLayoutId id="2147483699" r:id="rId8"/>
    <p:sldLayoutId id="2147483698" r:id="rId9"/>
    <p:sldLayoutId id="2147483697" r:id="rId10"/>
    <p:sldLayoutId id="2147483696" r:id="rId11"/>
    <p:sldLayoutId id="2147483695" r:id="rId12"/>
    <p:sldLayoutId id="2147483694" r:id="rId13"/>
    <p:sldLayoutId id="2147483693" r:id="rId14"/>
    <p:sldLayoutId id="2147483692" r:id="rId15"/>
    <p:sldLayoutId id="2147483662" r:id="rId16"/>
    <p:sldLayoutId id="2147483663" r:id="rId17"/>
    <p:sldLayoutId id="2147483664" r:id="rId18"/>
    <p:sldLayoutId id="2147483665"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0.png"/><Relationship Id="rId10" Type="http://schemas.openxmlformats.org/officeDocument/2006/relationships/image" Target="../media/image12.jpeg"/><Relationship Id="rId4" Type="http://schemas.openxmlformats.org/officeDocument/2006/relationships/image" Target="../media/image9.jpe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a16="http://schemas.microsoft.com/office/drawing/2014/main" id="{D05E2FA4-701D-4C92-898E-7EE4AF07FEBA}"/>
              </a:ext>
            </a:extLst>
          </p:cNvPr>
          <p:cNvSpPr txBox="1"/>
          <p:nvPr/>
        </p:nvSpPr>
        <p:spPr>
          <a:xfrm>
            <a:off x="1804416" y="1911143"/>
            <a:ext cx="8302752" cy="3516155"/>
          </a:xfrm>
          <a:prstGeom prst="rect">
            <a:avLst/>
          </a:prstGeom>
          <a:noFill/>
          <a:ln>
            <a:noFill/>
          </a:ln>
        </p:spPr>
        <p:txBody>
          <a:bodyPr wrap="square" rtlCol="0">
            <a:spAutoFit/>
          </a:bodyPr>
          <a:lstStyle/>
          <a:p>
            <a:pPr algn="ctr">
              <a:lnSpc>
                <a:spcPct val="120000"/>
              </a:lnSpc>
            </a:pPr>
            <a:r>
              <a:rPr lang="vi-VN" sz="4800" dirty="0">
                <a:ln>
                  <a:solidFill>
                    <a:schemeClr val="accent6">
                      <a:lumMod val="50000"/>
                    </a:schemeClr>
                  </a:solidFill>
                </a:ln>
                <a:solidFill>
                  <a:schemeClr val="bg1"/>
                </a:solidFill>
                <a:latin typeface="+mj-lt"/>
              </a:rPr>
              <a:t>BÀI 5</a:t>
            </a:r>
          </a:p>
          <a:p>
            <a:pPr algn="ctr">
              <a:lnSpc>
                <a:spcPct val="120000"/>
              </a:lnSpc>
            </a:pPr>
            <a:r>
              <a:rPr lang="vi-VN" sz="4800" dirty="0">
                <a:ln>
                  <a:solidFill>
                    <a:schemeClr val="accent6">
                      <a:lumMod val="50000"/>
                    </a:schemeClr>
                  </a:solidFill>
                </a:ln>
                <a:solidFill>
                  <a:schemeClr val="bg1"/>
                </a:solidFill>
                <a:latin typeface="+mj-lt"/>
              </a:rPr>
              <a:t>ÔN TẬP PHÉP CỘNG PHÉP TRỪ (KHÔNG NHỚ) </a:t>
            </a:r>
          </a:p>
          <a:p>
            <a:pPr algn="ctr">
              <a:lnSpc>
                <a:spcPct val="120000"/>
              </a:lnSpc>
            </a:pPr>
            <a:r>
              <a:rPr lang="vi-VN" sz="4800" dirty="0">
                <a:ln>
                  <a:solidFill>
                    <a:schemeClr val="accent6">
                      <a:lumMod val="50000"/>
                    </a:schemeClr>
                  </a:solidFill>
                </a:ln>
                <a:solidFill>
                  <a:schemeClr val="bg1"/>
                </a:solidFill>
                <a:latin typeface="+mj-lt"/>
              </a:rPr>
              <a:t>TRONG PHẠM VI100</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705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en-VN" sz="2800" dirty="0"/>
              <a:t>Đ, S?</a:t>
            </a:r>
          </a:p>
        </p:txBody>
      </p:sp>
      <p:grpSp>
        <p:nvGrpSpPr>
          <p:cNvPr id="9" name="Group 8">
            <a:extLst>
              <a:ext uri="{FF2B5EF4-FFF2-40B4-BE49-F238E27FC236}">
                <a16:creationId xmlns:a16="http://schemas.microsoft.com/office/drawing/2014/main"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a16="http://schemas.microsoft.com/office/drawing/2014/main"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a16="http://schemas.microsoft.com/office/drawing/2014/main"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a16="http://schemas.microsoft.com/office/drawing/2014/main"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a16="http://schemas.microsoft.com/office/drawing/2014/main"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a16="http://schemas.microsoft.com/office/drawing/2014/main"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a16="http://schemas.microsoft.com/office/drawing/2014/main"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a16="http://schemas.microsoft.com/office/drawing/2014/main"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a16="http://schemas.microsoft.com/office/drawing/2014/main"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a16="http://schemas.microsoft.com/office/drawing/2014/main"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a16="http://schemas.microsoft.com/office/drawing/2014/main"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a16="http://schemas.microsoft.com/office/drawing/2014/main"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a16="http://schemas.microsoft.com/office/drawing/2014/main"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a16="http://schemas.microsoft.com/office/drawing/2014/main"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a16="http://schemas.microsoft.com/office/drawing/2014/main"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a16="http://schemas.microsoft.com/office/drawing/2014/main"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a16="http://schemas.microsoft.com/office/drawing/2014/main"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5" name="Rounded Rectangle 64">
              <a:extLst>
                <a:ext uri="{FF2B5EF4-FFF2-40B4-BE49-F238E27FC236}">
                  <a16:creationId xmlns:a16="http://schemas.microsoft.com/office/drawing/2014/main"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6" name="Rounded Rectangle 65">
              <a:extLst>
                <a:ext uri="{FF2B5EF4-FFF2-40B4-BE49-F238E27FC236}">
                  <a16:creationId xmlns:a16="http://schemas.microsoft.com/office/drawing/2014/main"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67" name="Rounded Rectangle 66">
            <a:extLst>
              <a:ext uri="{FF2B5EF4-FFF2-40B4-BE49-F238E27FC236}">
                <a16:creationId xmlns:a16="http://schemas.microsoft.com/office/drawing/2014/main"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S</a:t>
            </a:r>
          </a:p>
        </p:txBody>
      </p:sp>
      <p:sp>
        <p:nvSpPr>
          <p:cNvPr id="68" name="Rounded Rectangle 67">
            <a:extLst>
              <a:ext uri="{FF2B5EF4-FFF2-40B4-BE49-F238E27FC236}">
                <a16:creationId xmlns:a16="http://schemas.microsoft.com/office/drawing/2014/main"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
        <p:nvSpPr>
          <p:cNvPr id="69" name="Rounded Rectangle 68">
            <a:extLst>
              <a:ext uri="{FF2B5EF4-FFF2-40B4-BE49-F238E27FC236}">
                <a16:creationId xmlns:a16="http://schemas.microsoft.com/office/drawing/2014/main"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Tree>
    <p:extLst>
      <p:ext uri="{BB962C8B-B14F-4D97-AF65-F5344CB8AC3E}">
        <p14:creationId xmlns:p14="http://schemas.microsoft.com/office/powerpoint/2010/main" val="2643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a16="http://schemas.microsoft.com/office/drawing/2014/main"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E202EC-4C87-6242-9EB9-1DBA9BF98D2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en-VN" sz="3600" dirty="0"/>
              <a:t>Tính:</a:t>
            </a:r>
          </a:p>
        </p:txBody>
      </p:sp>
      <p:grpSp>
        <p:nvGrpSpPr>
          <p:cNvPr id="10" name="Group 9">
            <a:extLst>
              <a:ext uri="{FF2B5EF4-FFF2-40B4-BE49-F238E27FC236}">
                <a16:creationId xmlns:a16="http://schemas.microsoft.com/office/drawing/2014/main"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a16="http://schemas.microsoft.com/office/drawing/2014/main"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en-VN" sz="4400" dirty="0"/>
                <a:t>20 + 6 </a:t>
              </a:r>
            </a:p>
          </p:txBody>
        </p:sp>
        <p:sp>
          <p:nvSpPr>
            <p:cNvPr id="19" name="TextBox 18">
              <a:extLst>
                <a:ext uri="{FF2B5EF4-FFF2-40B4-BE49-F238E27FC236}">
                  <a16:creationId xmlns:a16="http://schemas.microsoft.com/office/drawing/2014/main"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en-VN" sz="4400" dirty="0"/>
                <a:t>43 + 20 </a:t>
              </a:r>
            </a:p>
          </p:txBody>
        </p:sp>
        <p:sp>
          <p:nvSpPr>
            <p:cNvPr id="20" name="TextBox 19">
              <a:extLst>
                <a:ext uri="{FF2B5EF4-FFF2-40B4-BE49-F238E27FC236}">
                  <a16:creationId xmlns:a16="http://schemas.microsoft.com/office/drawing/2014/main"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en-VN" sz="4400" dirty="0"/>
                <a:t>57 - 7</a:t>
              </a:r>
            </a:p>
          </p:txBody>
        </p:sp>
        <p:sp>
          <p:nvSpPr>
            <p:cNvPr id="21" name="TextBox 20">
              <a:extLst>
                <a:ext uri="{FF2B5EF4-FFF2-40B4-BE49-F238E27FC236}">
                  <a16:creationId xmlns:a16="http://schemas.microsoft.com/office/drawing/2014/main"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en-VN" sz="4400" dirty="0"/>
                <a:t>75 - 70</a:t>
              </a:r>
            </a:p>
          </p:txBody>
        </p:sp>
        <p:sp>
          <p:nvSpPr>
            <p:cNvPr id="22" name="TextBox 21">
              <a:extLst>
                <a:ext uri="{FF2B5EF4-FFF2-40B4-BE49-F238E27FC236}">
                  <a16:creationId xmlns:a16="http://schemas.microsoft.com/office/drawing/2014/main"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en-VN" sz="4400" dirty="0"/>
                <a:t>3 + 40</a:t>
              </a:r>
            </a:p>
          </p:txBody>
        </p:sp>
        <p:sp>
          <p:nvSpPr>
            <p:cNvPr id="23" name="TextBox 22">
              <a:extLst>
                <a:ext uri="{FF2B5EF4-FFF2-40B4-BE49-F238E27FC236}">
                  <a16:creationId xmlns:a16="http://schemas.microsoft.com/office/drawing/2014/main"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en-VN" sz="4400" dirty="0"/>
                <a:t>69 - 19</a:t>
              </a:r>
            </a:p>
          </p:txBody>
        </p:sp>
      </p:grpSp>
      <p:pic>
        <p:nvPicPr>
          <p:cNvPr id="1028" name="Picture 4" descr="Download Ruler Png - Cartoon Picture Of Ruler PNG Image with No Background  - PNGkey.com">
            <a:extLst>
              <a:ext uri="{FF2B5EF4-FFF2-40B4-BE49-F238E27FC236}">
                <a16:creationId xmlns:a16="http://schemas.microsoft.com/office/drawing/2014/main" id="{0EBCCAE7-B41F-504F-9E5F-71FD92B3629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a16="http://schemas.microsoft.com/office/drawing/2014/main" id="{708452C6-633C-DD44-82B9-AA21D552B84E}"/>
              </a:ext>
            </a:extLst>
          </p:cNvPr>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a16="http://schemas.microsoft.com/office/drawing/2014/main" id="{69A79C00-D445-F04D-8839-961E0457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a16="http://schemas.microsoft.com/office/drawing/2014/main" id="{DA06C28A-0643-4347-9DD1-0372522CEDB5}"/>
              </a:ext>
            </a:extLst>
          </p:cNvPr>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1DC0628-0B70-486E-B68D-FADCE7A5FF6D}"/>
              </a:ext>
            </a:extLst>
          </p:cNvPr>
          <p:cNvPicPr/>
          <p:nvPr/>
        </p:nvPicPr>
        <p:blipFill rotWithShape="1">
          <a:blip r:embed="rId2" cstate="print">
            <a:extLst>
              <a:ext uri="{28A0092B-C50C-407E-A947-70E740481C1C}">
                <a14:useLocalDpi xmlns:a14="http://schemas.microsoft.com/office/drawing/2010/main" val="0"/>
              </a:ext>
            </a:extLst>
          </a:blip>
          <a:srcRect t="500" r="18858"/>
          <a:stretch/>
        </p:blipFill>
        <p:spPr bwMode="auto">
          <a:xfrm>
            <a:off x="2138557" y="416312"/>
            <a:ext cx="7691863" cy="6046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a:extLst>
              <a:ext uri="{FF2B5EF4-FFF2-40B4-BE49-F238E27FC236}">
                <a16:creationId xmlns:a16="http://schemas.microsoft.com/office/drawing/2014/main" id="{C09C1857-3901-4E85-8581-820C19B9CFC6}"/>
              </a:ext>
            </a:extLst>
          </p:cNvPr>
          <p:cNvSpPr txBox="1"/>
          <p:nvPr/>
        </p:nvSpPr>
        <p:spPr>
          <a:xfrm>
            <a:off x="2641278" y="1406084"/>
            <a:ext cx="2804481" cy="50276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451"/>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20 + 6 = </a:t>
            </a:r>
            <a:endParaRPr kumimoji="0" lang="fr-FR" sz="2667" b="1" i="0" u="sng" strike="noStrike" kern="1200" cap="none" spc="0" normalizeH="0" baseline="0" noProof="0" dirty="0">
              <a:ln>
                <a:noFill/>
              </a:ln>
              <a:solidFill>
                <a:prstClr val="black"/>
              </a:solidFill>
              <a:effectLst/>
              <a:uLnTx/>
              <a:uFillTx/>
              <a:latin typeface="HP001 4 hàng" panose="020B0603050302020204" pitchFamily="34" charset="0"/>
              <a:ea typeface="+mn-ea"/>
              <a:cs typeface="Arial"/>
              <a:sym typeface="Arial"/>
            </a:endParaRPr>
          </a:p>
        </p:txBody>
      </p:sp>
      <p:sp>
        <p:nvSpPr>
          <p:cNvPr id="21" name="TextBox 20">
            <a:extLst>
              <a:ext uri="{FF2B5EF4-FFF2-40B4-BE49-F238E27FC236}">
                <a16:creationId xmlns:a16="http://schemas.microsoft.com/office/drawing/2014/main" id="{241988E3-3097-4213-9FF9-5791A0A88502}"/>
              </a:ext>
            </a:extLst>
          </p:cNvPr>
          <p:cNvSpPr txBox="1"/>
          <p:nvPr/>
        </p:nvSpPr>
        <p:spPr>
          <a:xfrm>
            <a:off x="966652" y="911906"/>
            <a:ext cx="9086791" cy="502766"/>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Bài2: </a:t>
            </a:r>
            <a:r>
              <a:rPr kumimoji="0" lang="fr-FR" sz="2667" b="1" i="0" u="none" strike="noStrike" kern="1200" cap="none" spc="0" normalizeH="0" baseline="0" noProof="0" dirty="0" err="1">
                <a:ln>
                  <a:noFill/>
                </a:ln>
                <a:solidFill>
                  <a:srgbClr val="7030A0"/>
                </a:solidFill>
                <a:effectLst/>
                <a:uLnTx/>
                <a:uFillTx/>
                <a:latin typeface="HP001 4 hàng" panose="020B0603050302020204" pitchFamily="34" charset="0"/>
                <a:ea typeface="+mn-ea"/>
                <a:cs typeface="Arial"/>
                <a:sym typeface="Arial"/>
              </a:rPr>
              <a:t>Tính</a:t>
            </a: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p>
        </p:txBody>
      </p:sp>
      <p:sp>
        <p:nvSpPr>
          <p:cNvPr id="22" name="TextBox 21">
            <a:extLst>
              <a:ext uri="{FF2B5EF4-FFF2-40B4-BE49-F238E27FC236}">
                <a16:creationId xmlns:a16="http://schemas.microsoft.com/office/drawing/2014/main" id="{EB05F5FC-EB89-4E7C-B597-F49F890474F0}"/>
              </a:ext>
            </a:extLst>
          </p:cNvPr>
          <p:cNvSpPr txBox="1"/>
          <p:nvPr/>
        </p:nvSpPr>
        <p:spPr>
          <a:xfrm>
            <a:off x="2610799" y="1920227"/>
            <a:ext cx="2550481" cy="50276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451"/>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43 + 20 =</a:t>
            </a:r>
            <a:endParaRPr kumimoji="0" lang="fr-FR" sz="2667" b="1" i="0" u="sng" strike="noStrike" kern="1200" cap="none" spc="0" normalizeH="0" baseline="0" noProof="0" dirty="0">
              <a:ln>
                <a:noFill/>
              </a:ln>
              <a:solidFill>
                <a:prstClr val="black"/>
              </a:solidFill>
              <a:effectLst/>
              <a:uLnTx/>
              <a:uFillTx/>
              <a:latin typeface="HP001 4 hàng" panose="020B0603050302020204" pitchFamily="34" charset="0"/>
              <a:ea typeface="+mn-ea"/>
              <a:cs typeface="Arial"/>
              <a:sym typeface="Arial"/>
            </a:endParaRPr>
          </a:p>
        </p:txBody>
      </p:sp>
      <p:sp>
        <p:nvSpPr>
          <p:cNvPr id="23" name="TextBox 22">
            <a:extLst>
              <a:ext uri="{FF2B5EF4-FFF2-40B4-BE49-F238E27FC236}">
                <a16:creationId xmlns:a16="http://schemas.microsoft.com/office/drawing/2014/main" id="{5FC4118B-F4CC-4939-9B8A-65BFCB4F1362}"/>
              </a:ext>
            </a:extLst>
          </p:cNvPr>
          <p:cNvSpPr txBox="1"/>
          <p:nvPr/>
        </p:nvSpPr>
        <p:spPr>
          <a:xfrm>
            <a:off x="6766563" y="1406084"/>
            <a:ext cx="1630778" cy="50276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451"/>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57 – 7 =</a:t>
            </a:r>
            <a:endParaRPr kumimoji="0" lang="fr-FR" sz="2667" b="1" i="0" u="sng" strike="noStrike" kern="1200" cap="none" spc="0" normalizeH="0" baseline="0" noProof="0" dirty="0">
              <a:ln>
                <a:noFill/>
              </a:ln>
              <a:solidFill>
                <a:prstClr val="black"/>
              </a:solidFill>
              <a:effectLst/>
              <a:uLnTx/>
              <a:uFillTx/>
              <a:latin typeface="HP001 4 hàng" panose="020B0603050302020204" pitchFamily="34" charset="0"/>
              <a:ea typeface="+mn-ea"/>
              <a:cs typeface="Arial"/>
              <a:sym typeface="Arial"/>
            </a:endParaRPr>
          </a:p>
        </p:txBody>
      </p:sp>
      <p:sp>
        <p:nvSpPr>
          <p:cNvPr id="24" name="TextBox 23">
            <a:extLst>
              <a:ext uri="{FF2B5EF4-FFF2-40B4-BE49-F238E27FC236}">
                <a16:creationId xmlns:a16="http://schemas.microsoft.com/office/drawing/2014/main" id="{A565EA74-5EBE-414D-B96E-31070075DD02}"/>
              </a:ext>
            </a:extLst>
          </p:cNvPr>
          <p:cNvSpPr txBox="1"/>
          <p:nvPr/>
        </p:nvSpPr>
        <p:spPr>
          <a:xfrm>
            <a:off x="6766563" y="1920227"/>
            <a:ext cx="1855049" cy="50276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451"/>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75 – 70 =</a:t>
            </a:r>
            <a:endParaRPr kumimoji="0" lang="fr-FR" sz="2667" b="1" i="0" u="sng" strike="noStrike" kern="1200" cap="none" spc="0" normalizeH="0" baseline="0" noProof="0" dirty="0">
              <a:ln>
                <a:noFill/>
              </a:ln>
              <a:solidFill>
                <a:prstClr val="black"/>
              </a:solidFill>
              <a:effectLst/>
              <a:uLnTx/>
              <a:uFillTx/>
              <a:latin typeface="HP001 4 hàng" panose="020B0603050302020204" pitchFamily="34" charset="0"/>
              <a:ea typeface="+mn-ea"/>
              <a:cs typeface="Arial"/>
              <a:sym typeface="Arial"/>
            </a:endParaRPr>
          </a:p>
        </p:txBody>
      </p:sp>
      <p:sp>
        <p:nvSpPr>
          <p:cNvPr id="9" name="TextBox 8">
            <a:extLst>
              <a:ext uri="{FF2B5EF4-FFF2-40B4-BE49-F238E27FC236}">
                <a16:creationId xmlns:a16="http://schemas.microsoft.com/office/drawing/2014/main" id="{96C73B55-41F1-4506-8266-47D711E79620}"/>
              </a:ext>
            </a:extLst>
          </p:cNvPr>
          <p:cNvSpPr txBox="1"/>
          <p:nvPr/>
        </p:nvSpPr>
        <p:spPr>
          <a:xfrm>
            <a:off x="4975437" y="2422993"/>
            <a:ext cx="1630778" cy="50276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451"/>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3 + 40 =</a:t>
            </a:r>
            <a:endParaRPr kumimoji="0" lang="fr-FR" sz="2667" b="1" i="0" u="sng" strike="noStrike" kern="1200" cap="none" spc="0" normalizeH="0" baseline="0" noProof="0" dirty="0">
              <a:ln>
                <a:noFill/>
              </a:ln>
              <a:solidFill>
                <a:prstClr val="black"/>
              </a:solidFill>
              <a:effectLst/>
              <a:uLnTx/>
              <a:uFillTx/>
              <a:latin typeface="HP001 4 hàng" panose="020B0603050302020204" pitchFamily="34" charset="0"/>
              <a:ea typeface="+mn-ea"/>
              <a:cs typeface="Arial"/>
              <a:sym typeface="Arial"/>
            </a:endParaRPr>
          </a:p>
        </p:txBody>
      </p:sp>
      <p:sp>
        <p:nvSpPr>
          <p:cNvPr id="10" name="TextBox 9">
            <a:extLst>
              <a:ext uri="{FF2B5EF4-FFF2-40B4-BE49-F238E27FC236}">
                <a16:creationId xmlns:a16="http://schemas.microsoft.com/office/drawing/2014/main" id="{40AB7B26-1C57-44B1-8731-31E877217B13}"/>
              </a:ext>
            </a:extLst>
          </p:cNvPr>
          <p:cNvSpPr txBox="1"/>
          <p:nvPr/>
        </p:nvSpPr>
        <p:spPr>
          <a:xfrm>
            <a:off x="4975437" y="2937136"/>
            <a:ext cx="1855049" cy="50276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451"/>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69 </a:t>
            </a:r>
            <a:r>
              <a:rPr lang="fr-FR" sz="2667" noProof="0" dirty="0">
                <a:solidFill>
                  <a:srgbClr val="7030A0"/>
                </a:solidFill>
                <a:latin typeface="HP001 4 hàng" panose="020B0603050302020204" pitchFamily="34" charset="0"/>
                <a:cs typeface="Arial"/>
                <a:sym typeface="Arial"/>
              </a:rPr>
              <a:t>-</a:t>
            </a: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19=</a:t>
            </a:r>
            <a:endParaRPr kumimoji="0" lang="fr-FR" sz="2667" b="1" i="0" u="sng" strike="noStrike" kern="1200" cap="none" spc="0" normalizeH="0" baseline="0" noProof="0" dirty="0">
              <a:ln>
                <a:noFill/>
              </a:ln>
              <a:solidFill>
                <a:prstClr val="black"/>
              </a:solidFill>
              <a:effectLst/>
              <a:uLnTx/>
              <a:uFillTx/>
              <a:latin typeface="HP001 4 hàng" panose="020B0603050302020204" pitchFamily="34" charset="0"/>
              <a:ea typeface="+mn-ea"/>
              <a:cs typeface="Arial"/>
              <a:sym typeface="Arial"/>
            </a:endParaRPr>
          </a:p>
        </p:txBody>
      </p:sp>
      <p:sp>
        <p:nvSpPr>
          <p:cNvPr id="11" name="TextBox 10">
            <a:extLst>
              <a:ext uri="{FF2B5EF4-FFF2-40B4-BE49-F238E27FC236}">
                <a16:creationId xmlns:a16="http://schemas.microsoft.com/office/drawing/2014/main" id="{661D55E8-AA1D-4DC9-B9DC-92E252E38E72}"/>
              </a:ext>
            </a:extLst>
          </p:cNvPr>
          <p:cNvSpPr txBox="1"/>
          <p:nvPr/>
        </p:nvSpPr>
        <p:spPr>
          <a:xfrm>
            <a:off x="4225821" y="1426371"/>
            <a:ext cx="887633" cy="50276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451"/>
              </a:spcBef>
              <a:spcAft>
                <a:spcPts val="0"/>
              </a:spcAft>
              <a:buClrTx/>
              <a:buSzTx/>
              <a:buFontTx/>
              <a:buNone/>
              <a:tabLst/>
              <a:defRPr/>
            </a:pPr>
            <a:r>
              <a:rPr kumimoji="0" lang="fr-FR" sz="2667"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Arial"/>
                <a:sym typeface="Arial"/>
              </a:rPr>
              <a:t>26</a:t>
            </a:r>
            <a:endParaRPr kumimoji="0" lang="fr-FR" sz="2667" b="1" i="0" u="sng" strike="noStrike" kern="1200" cap="none" spc="0" normalizeH="0" baseline="0" noProof="0" dirty="0">
              <a:ln>
                <a:noFill/>
              </a:ln>
              <a:solidFill>
                <a:srgbClr val="FF0000"/>
              </a:solidFill>
              <a:effectLst/>
              <a:uLnTx/>
              <a:uFillTx/>
              <a:latin typeface="HP001 4 hàng" panose="020B0603050302020204" pitchFamily="34" charset="0"/>
              <a:ea typeface="+mn-ea"/>
              <a:cs typeface="Arial"/>
              <a:sym typeface="Arial"/>
            </a:endParaRPr>
          </a:p>
        </p:txBody>
      </p:sp>
      <p:sp>
        <p:nvSpPr>
          <p:cNvPr id="12" name="TextBox 11">
            <a:extLst>
              <a:ext uri="{FF2B5EF4-FFF2-40B4-BE49-F238E27FC236}">
                <a16:creationId xmlns:a16="http://schemas.microsoft.com/office/drawing/2014/main" id="{A9A2F54F-CF2C-4D69-9699-7D9A24AD6D2C}"/>
              </a:ext>
            </a:extLst>
          </p:cNvPr>
          <p:cNvSpPr txBox="1"/>
          <p:nvPr/>
        </p:nvSpPr>
        <p:spPr>
          <a:xfrm>
            <a:off x="4337332" y="1899940"/>
            <a:ext cx="887633" cy="50276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451"/>
              </a:spcBef>
              <a:spcAft>
                <a:spcPts val="0"/>
              </a:spcAft>
              <a:buClrTx/>
              <a:buSzTx/>
              <a:buFontTx/>
              <a:buNone/>
              <a:tabLst/>
              <a:defRPr/>
            </a:pPr>
            <a:r>
              <a:rPr kumimoji="0" lang="fr-FR" sz="2667"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Arial"/>
                <a:sym typeface="Arial"/>
              </a:rPr>
              <a:t>63</a:t>
            </a:r>
            <a:endParaRPr kumimoji="0" lang="fr-FR" sz="2667" b="1" i="0" u="sng" strike="noStrike" kern="1200" cap="none" spc="0" normalizeH="0" baseline="0" noProof="0" dirty="0">
              <a:ln>
                <a:noFill/>
              </a:ln>
              <a:solidFill>
                <a:srgbClr val="FF0000"/>
              </a:solidFill>
              <a:effectLst/>
              <a:uLnTx/>
              <a:uFillTx/>
              <a:latin typeface="HP001 4 hàng" panose="020B0603050302020204" pitchFamily="34" charset="0"/>
              <a:ea typeface="+mn-ea"/>
              <a:cs typeface="Arial"/>
              <a:sym typeface="Arial"/>
            </a:endParaRPr>
          </a:p>
        </p:txBody>
      </p:sp>
      <p:sp>
        <p:nvSpPr>
          <p:cNvPr id="13" name="TextBox 12">
            <a:extLst>
              <a:ext uri="{FF2B5EF4-FFF2-40B4-BE49-F238E27FC236}">
                <a16:creationId xmlns:a16="http://schemas.microsoft.com/office/drawing/2014/main" id="{FC1B1ED5-6B65-4819-ADF0-61DE0AB52EE3}"/>
              </a:ext>
            </a:extLst>
          </p:cNvPr>
          <p:cNvSpPr txBox="1"/>
          <p:nvPr/>
        </p:nvSpPr>
        <p:spPr>
          <a:xfrm>
            <a:off x="8113872" y="1426371"/>
            <a:ext cx="887633" cy="50276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451"/>
              </a:spcBef>
              <a:spcAft>
                <a:spcPts val="0"/>
              </a:spcAft>
              <a:buClrTx/>
              <a:buSzTx/>
              <a:buFontTx/>
              <a:buNone/>
              <a:tabLst/>
              <a:defRPr/>
            </a:pPr>
            <a:r>
              <a:rPr kumimoji="0" lang="fr-FR" sz="2667" b="1" i="0" strike="noStrike" kern="1200" cap="none" spc="0" normalizeH="0" baseline="0" noProof="0" dirty="0">
                <a:ln>
                  <a:noFill/>
                </a:ln>
                <a:solidFill>
                  <a:srgbClr val="FF0000"/>
                </a:solidFill>
                <a:effectLst/>
                <a:uLnTx/>
                <a:uFillTx/>
                <a:latin typeface="HP001 4 hàng" panose="020B0603050302020204" pitchFamily="34" charset="0"/>
                <a:ea typeface="+mn-ea"/>
                <a:cs typeface="Arial"/>
                <a:sym typeface="Arial"/>
              </a:rPr>
              <a:t>50</a:t>
            </a:r>
          </a:p>
        </p:txBody>
      </p:sp>
      <p:sp>
        <p:nvSpPr>
          <p:cNvPr id="14" name="TextBox 13">
            <a:extLst>
              <a:ext uri="{FF2B5EF4-FFF2-40B4-BE49-F238E27FC236}">
                <a16:creationId xmlns:a16="http://schemas.microsoft.com/office/drawing/2014/main" id="{49AC266F-ADD7-4941-B093-FBF96491608F}"/>
              </a:ext>
            </a:extLst>
          </p:cNvPr>
          <p:cNvSpPr txBox="1"/>
          <p:nvPr/>
        </p:nvSpPr>
        <p:spPr>
          <a:xfrm>
            <a:off x="8289058" y="1940514"/>
            <a:ext cx="887633" cy="50276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451"/>
              </a:spcBef>
              <a:spcAft>
                <a:spcPts val="0"/>
              </a:spcAft>
              <a:buClrTx/>
              <a:buSzTx/>
              <a:buFontTx/>
              <a:buNone/>
              <a:tabLst/>
              <a:defRPr/>
            </a:pPr>
            <a:r>
              <a:rPr kumimoji="0" lang="fr-FR" sz="2667" b="1" i="0" strike="noStrike" kern="1200" cap="none" spc="0" normalizeH="0" baseline="0" noProof="0" dirty="0">
                <a:ln>
                  <a:noFill/>
                </a:ln>
                <a:solidFill>
                  <a:srgbClr val="FF0000"/>
                </a:solidFill>
                <a:effectLst/>
                <a:uLnTx/>
                <a:uFillTx/>
                <a:latin typeface="HP001 4 hàng" panose="020B0603050302020204" pitchFamily="34" charset="0"/>
                <a:ea typeface="+mn-ea"/>
                <a:cs typeface="Arial"/>
                <a:sym typeface="Arial"/>
              </a:rPr>
              <a:t>5</a:t>
            </a:r>
          </a:p>
        </p:txBody>
      </p:sp>
      <p:sp>
        <p:nvSpPr>
          <p:cNvPr id="15" name="TextBox 14">
            <a:extLst>
              <a:ext uri="{FF2B5EF4-FFF2-40B4-BE49-F238E27FC236}">
                <a16:creationId xmlns:a16="http://schemas.microsoft.com/office/drawing/2014/main" id="{8B7F2335-E053-466F-BD3A-578851369951}"/>
              </a:ext>
            </a:extLst>
          </p:cNvPr>
          <p:cNvSpPr txBox="1"/>
          <p:nvPr/>
        </p:nvSpPr>
        <p:spPr>
          <a:xfrm>
            <a:off x="6507681" y="2423026"/>
            <a:ext cx="887633" cy="50276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451"/>
              </a:spcBef>
              <a:spcAft>
                <a:spcPts val="0"/>
              </a:spcAft>
              <a:buClrTx/>
              <a:buSzTx/>
              <a:buFontTx/>
              <a:buNone/>
              <a:tabLst/>
              <a:defRPr/>
            </a:pPr>
            <a:r>
              <a:rPr kumimoji="0" lang="fr-FR" sz="2667" b="1" i="0" strike="noStrike" kern="1200" cap="none" spc="0" normalizeH="0" baseline="0" noProof="0" dirty="0">
                <a:ln>
                  <a:noFill/>
                </a:ln>
                <a:solidFill>
                  <a:srgbClr val="FF0000"/>
                </a:solidFill>
                <a:effectLst/>
                <a:uLnTx/>
                <a:uFillTx/>
                <a:latin typeface="HP001 4 hàng" panose="020B0603050302020204" pitchFamily="34" charset="0"/>
                <a:ea typeface="+mn-ea"/>
                <a:cs typeface="Arial"/>
                <a:sym typeface="Arial"/>
              </a:rPr>
              <a:t>43</a:t>
            </a:r>
          </a:p>
        </p:txBody>
      </p:sp>
      <p:sp>
        <p:nvSpPr>
          <p:cNvPr id="16" name="TextBox 15">
            <a:extLst>
              <a:ext uri="{FF2B5EF4-FFF2-40B4-BE49-F238E27FC236}">
                <a16:creationId xmlns:a16="http://schemas.microsoft.com/office/drawing/2014/main" id="{4FA06D86-51C4-4878-A754-9C89A3AF5B41}"/>
              </a:ext>
            </a:extLst>
          </p:cNvPr>
          <p:cNvSpPr txBox="1"/>
          <p:nvPr/>
        </p:nvSpPr>
        <p:spPr>
          <a:xfrm>
            <a:off x="6386669" y="2927163"/>
            <a:ext cx="887633" cy="50276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451"/>
              </a:spcBef>
              <a:spcAft>
                <a:spcPts val="0"/>
              </a:spcAft>
              <a:buClrTx/>
              <a:buSzTx/>
              <a:buFontTx/>
              <a:buNone/>
              <a:tabLst/>
              <a:defRPr/>
            </a:pPr>
            <a:r>
              <a:rPr kumimoji="0" lang="fr-FR" sz="2667" b="1" i="0" strike="noStrike" kern="1200" cap="none" spc="0" normalizeH="0" baseline="0" noProof="0" dirty="0">
                <a:ln>
                  <a:noFill/>
                </a:ln>
                <a:solidFill>
                  <a:srgbClr val="FF0000"/>
                </a:solidFill>
                <a:effectLst/>
                <a:uLnTx/>
                <a:uFillTx/>
                <a:latin typeface="HP001 4 hàng" panose="020B0603050302020204" pitchFamily="34" charset="0"/>
                <a:ea typeface="+mn-ea"/>
                <a:cs typeface="Arial"/>
                <a:sym typeface="Arial"/>
              </a:rPr>
              <a:t>40</a:t>
            </a:r>
          </a:p>
        </p:txBody>
      </p:sp>
    </p:spTree>
    <p:extLst>
      <p:ext uri="{BB962C8B-B14F-4D97-AF65-F5344CB8AC3E}">
        <p14:creationId xmlns:p14="http://schemas.microsoft.com/office/powerpoint/2010/main" val="302079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heckerboard(across)">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2037109" y="2610678"/>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6537599" y="2485591"/>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2528816" y="4109806"/>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7467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988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a16="http://schemas.microsoft.com/office/drawing/2014/main"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a16="http://schemas.microsoft.com/office/drawing/2014/main"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45931A-BB09-4046-8C3F-60BCCE71D961}"/>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54695851-EB13-584D-B10D-B6AF7CB2D364}"/>
              </a:ext>
            </a:extLst>
          </p:cNvPr>
          <p:cNvSpPr txBox="1"/>
          <p:nvPr/>
        </p:nvSpPr>
        <p:spPr>
          <a:xfrm>
            <a:off x="1476814" y="674715"/>
            <a:ext cx="9435512" cy="523220"/>
          </a:xfrm>
          <a:prstGeom prst="rect">
            <a:avLst/>
          </a:prstGeom>
          <a:noFill/>
        </p:spPr>
        <p:txBody>
          <a:bodyPr wrap="square" rtlCol="0">
            <a:spAutoFit/>
          </a:bodyPr>
          <a:lstStyle/>
          <a:p>
            <a:r>
              <a:rPr lang="en-VN" sz="2800" dirty="0"/>
              <a:t>  Tìm chữ số thích hợp.</a:t>
            </a:r>
          </a:p>
        </p:txBody>
      </p:sp>
      <p:sp>
        <p:nvSpPr>
          <p:cNvPr id="22" name="Rectangle 21">
            <a:extLst>
              <a:ext uri="{FF2B5EF4-FFF2-40B4-BE49-F238E27FC236}">
                <a16:creationId xmlns:a16="http://schemas.microsoft.com/office/drawing/2014/main"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a16="http://schemas.microsoft.com/office/drawing/2014/main"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ED0AD6A4-13AC-5A40-B628-B60E47364128}"/>
              </a:ext>
            </a:extLst>
          </p:cNvPr>
          <p:cNvSpPr txBox="1"/>
          <p:nvPr/>
        </p:nvSpPr>
        <p:spPr>
          <a:xfrm>
            <a:off x="2325281" y="383600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a16="http://schemas.microsoft.com/office/drawing/2014/main"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0204AF4-A0A1-5440-84B9-21D1C8BAA38D}"/>
              </a:ext>
            </a:extLst>
          </p:cNvPr>
          <p:cNvSpPr txBox="1"/>
          <p:nvPr/>
        </p:nvSpPr>
        <p:spPr>
          <a:xfrm>
            <a:off x="1677675" y="272987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a16="http://schemas.microsoft.com/office/drawing/2014/main"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52D7582-492E-A547-ABF2-1FE51EFF0854}"/>
              </a:ext>
            </a:extLst>
          </p:cNvPr>
          <p:cNvSpPr txBox="1"/>
          <p:nvPr/>
        </p:nvSpPr>
        <p:spPr>
          <a:xfrm>
            <a:off x="5395708" y="1747100"/>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a16="http://schemas.microsoft.com/office/drawing/2014/main"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a16="http://schemas.microsoft.com/office/drawing/2014/main"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a16="http://schemas.microsoft.com/office/drawing/2014/main" id="{2F8FCB9A-4CEB-7A48-AF6C-4A71D100A5E3}"/>
              </a:ext>
            </a:extLst>
          </p:cNvPr>
          <p:cNvSpPr txBox="1"/>
          <p:nvPr/>
        </p:nvSpPr>
        <p:spPr>
          <a:xfrm>
            <a:off x="6117618" y="3754682"/>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a16="http://schemas.microsoft.com/office/drawing/2014/main"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a16="http://schemas.microsoft.com/office/drawing/2014/main"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9E5A21FF-9825-2A47-9041-E05050DF928D}"/>
              </a:ext>
            </a:extLst>
          </p:cNvPr>
          <p:cNvSpPr txBox="1"/>
          <p:nvPr/>
        </p:nvSpPr>
        <p:spPr>
          <a:xfrm>
            <a:off x="9883267" y="1760104"/>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a16="http://schemas.microsoft.com/office/drawing/2014/main" id="{2A7C0124-2C10-7B41-A2D9-766219B65698}"/>
              </a:ext>
            </a:extLst>
          </p:cNvPr>
          <p:cNvSpPr txBox="1"/>
          <p:nvPr/>
        </p:nvSpPr>
        <p:spPr>
          <a:xfrm>
            <a:off x="9312619" y="2759857"/>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id="{CE141D54-20EC-4947-8431-E882234CE671}"/>
                </a:ext>
              </a:extLst>
            </p:cNvPr>
            <p:cNvPicPr>
              <a:picLocks noChangeAspect="1" noChangeArrowheads="1"/>
            </p:cNvPicPr>
            <p:nvPr/>
          </p:nvPicPr>
          <p:blipFill>
            <a:blip r:embed="rId2">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a16="http://schemas.microsoft.com/office/drawing/2014/main" id="{24BD03B0-60A5-D44B-81E7-ADCA05F49B63}"/>
                </a:ext>
              </a:extLst>
            </p:cNvPr>
            <p:cNvPicPr>
              <a:picLocks noChangeAspect="1" noChangeArrowheads="1"/>
            </p:cNvPicPr>
            <p:nvPr/>
          </p:nvPicPr>
          <p:blipFill>
            <a:blip r:embed="rId4">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a16="http://schemas.microsoft.com/office/drawing/2014/main" id="{8C17FB26-086C-314F-B0C1-8CA19E4D5E28}"/>
                </a:ext>
              </a:extLst>
            </p:cNvPr>
            <p:cNvPicPr>
              <a:picLocks noChangeAspect="1" noChangeArrowheads="1"/>
            </p:cNvPicPr>
            <p:nvPr/>
          </p:nvPicPr>
          <p:blipFill>
            <a:blip r:embed="rId5">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a16="http://schemas.microsoft.com/office/drawing/2014/main" id="{7119848F-C300-3342-A5AD-44C659C877F5}"/>
                </a:ext>
              </a:extLst>
            </p:cNvPr>
            <p:cNvPicPr>
              <a:picLocks noChangeAspect="1" noChangeArrowheads="1"/>
            </p:cNvPicPr>
            <p:nvPr/>
          </p:nvPicPr>
          <p:blipFill rotWithShape="1">
            <a:blip r:embed="rId7">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a16="http://schemas.microsoft.com/office/drawing/2014/main" id="{F0DD7A78-47B3-5D40-BF9B-251D263794C9}"/>
                </a:ext>
              </a:extLst>
            </p:cNvPr>
            <p:cNvPicPr>
              <a:picLocks noChangeAspect="1" noChangeArrowheads="1"/>
            </p:cNvPicPr>
            <p:nvPr/>
          </p:nvPicPr>
          <p:blipFill rotWithShape="1">
            <a:blip r:embed="rId7">
              <a:clrChange>
                <a:clrFrom>
                  <a:srgbClr val="EEEEEE"/>
                </a:clrFrom>
                <a:clrTo>
                  <a:srgbClr val="EEEEEE">
                    <a:alpha val="0"/>
                  </a:srgbClr>
                </a:clrTo>
              </a:clrChange>
              <a:extLst>
                <a:ext uri="{BEBA8EAE-BF5A-486C-A8C5-ECC9F3942E4B}">
                  <a14:imgProps xmlns:a14="http://schemas.microsoft.com/office/drawing/2010/main">
                    <a14:imgLayer r:embed="rId9">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a16="http://schemas.microsoft.com/office/drawing/2014/main" id="{172CB95F-4CF0-BC4F-B3C1-D34893AD7852}"/>
                </a:ext>
              </a:extLst>
            </p:cNvPr>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89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1DC0628-0B70-486E-B68D-FADCE7A5FF6D}"/>
              </a:ext>
            </a:extLst>
          </p:cNvPr>
          <p:cNvPicPr/>
          <p:nvPr/>
        </p:nvPicPr>
        <p:blipFill rotWithShape="1">
          <a:blip r:embed="rId2" cstate="print">
            <a:extLst>
              <a:ext uri="{28A0092B-C50C-407E-A947-70E740481C1C}">
                <a14:useLocalDpi xmlns:a14="http://schemas.microsoft.com/office/drawing/2010/main" val="0"/>
              </a:ext>
            </a:extLst>
          </a:blip>
          <a:srcRect t="500" r="18858"/>
          <a:stretch/>
        </p:blipFill>
        <p:spPr bwMode="auto">
          <a:xfrm>
            <a:off x="2138557" y="416312"/>
            <a:ext cx="7691863" cy="6046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a:extLst>
              <a:ext uri="{FF2B5EF4-FFF2-40B4-BE49-F238E27FC236}">
                <a16:creationId xmlns:a16="http://schemas.microsoft.com/office/drawing/2014/main" id="{C09C1857-3901-4E85-8581-820C19B9CFC6}"/>
              </a:ext>
            </a:extLst>
          </p:cNvPr>
          <p:cNvSpPr txBox="1"/>
          <p:nvPr/>
        </p:nvSpPr>
        <p:spPr>
          <a:xfrm>
            <a:off x="5004193" y="2433550"/>
            <a:ext cx="1640446" cy="502766"/>
          </a:xfrm>
          <a:prstGeom prst="rect">
            <a:avLst/>
          </a:prstGeom>
          <a:noFill/>
        </p:spPr>
        <p:txBody>
          <a:bodyPr wrap="square" rtlCol="0">
            <a:spAutoFit/>
          </a:bodyPr>
          <a:lstStyle/>
          <a:p>
            <a:pPr defTabSz="685783">
              <a:spcBef>
                <a:spcPts val="451"/>
              </a:spcBef>
            </a:pPr>
            <a:r>
              <a:rPr lang="fr-FR" sz="2667" b="1" dirty="0" err="1">
                <a:solidFill>
                  <a:srgbClr val="7030A0"/>
                </a:solidFill>
                <a:latin typeface="HP001 4 hàng" panose="020B0603050302020204" pitchFamily="34" charset="0"/>
                <a:cs typeface="Arial"/>
                <a:sym typeface="Arial"/>
              </a:rPr>
              <a:t>Bài</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giải</a:t>
            </a:r>
            <a:endParaRPr lang="fr-FR" sz="2667" b="1" u="sng" dirty="0">
              <a:solidFill>
                <a:prstClr val="black"/>
              </a:solidFill>
              <a:latin typeface="HP001 4 hàng" panose="020B0603050302020204" pitchFamily="34" charset="0"/>
              <a:cs typeface="Arial"/>
              <a:sym typeface="Arial"/>
            </a:endParaRPr>
          </a:p>
        </p:txBody>
      </p:sp>
      <p:sp>
        <p:nvSpPr>
          <p:cNvPr id="21" name="TextBox 20">
            <a:extLst>
              <a:ext uri="{FF2B5EF4-FFF2-40B4-BE49-F238E27FC236}">
                <a16:creationId xmlns:a16="http://schemas.microsoft.com/office/drawing/2014/main" id="{241988E3-3097-4213-9FF9-5791A0A88502}"/>
              </a:ext>
            </a:extLst>
          </p:cNvPr>
          <p:cNvSpPr txBox="1"/>
          <p:nvPr/>
        </p:nvSpPr>
        <p:spPr>
          <a:xfrm>
            <a:off x="966652" y="911906"/>
            <a:ext cx="9086791" cy="1528816"/>
          </a:xfrm>
          <a:prstGeom prst="rect">
            <a:avLst/>
          </a:prstGeom>
          <a:noFill/>
        </p:spPr>
        <p:txBody>
          <a:bodyPr wrap="square" rtlCol="0">
            <a:spAutoFit/>
          </a:bodyPr>
          <a:lstStyle/>
          <a:p>
            <a:pPr marL="1097280" defTabSz="685783">
              <a:spcBef>
                <a:spcPts val="800"/>
              </a:spcBef>
            </a:pP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Bài</a:t>
            </a:r>
            <a:r>
              <a:rPr lang="fr-FR" sz="2667" b="1" dirty="0">
                <a:solidFill>
                  <a:srgbClr val="7030A0"/>
                </a:solidFill>
                <a:latin typeface="HP001 4 hàng" panose="020B0603050302020204" pitchFamily="34" charset="0"/>
                <a:cs typeface="Arial"/>
                <a:sym typeface="Arial"/>
              </a:rPr>
              <a:t> 5: </a:t>
            </a:r>
            <a:r>
              <a:rPr lang="fr-FR" sz="2667" b="1" dirty="0" err="1">
                <a:solidFill>
                  <a:srgbClr val="7030A0"/>
                </a:solidFill>
                <a:latin typeface="HP001 4 hàng" panose="020B0603050302020204" pitchFamily="34" charset="0"/>
                <a:cs typeface="Arial"/>
                <a:sym typeface="Arial"/>
              </a:rPr>
              <a:t>Đàn</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trâu</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và</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bò</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của</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nhà</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bác</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Bình</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có</a:t>
            </a:r>
            <a:endParaRPr lang="fr-FR" sz="2667" b="1" dirty="0">
              <a:solidFill>
                <a:srgbClr val="7030A0"/>
              </a:solidFill>
              <a:latin typeface="HP001 4 hàng" panose="020B0603050302020204" pitchFamily="34" charset="0"/>
              <a:cs typeface="Arial"/>
              <a:sym typeface="Arial"/>
            </a:endParaRPr>
          </a:p>
          <a:p>
            <a:pPr marL="1097280" defTabSz="685783">
              <a:spcBef>
                <a:spcPts val="800"/>
              </a:spcBef>
            </a:pPr>
            <a:r>
              <a:rPr lang="fr-FR" sz="2667" b="1" dirty="0">
                <a:solidFill>
                  <a:srgbClr val="7030A0"/>
                </a:solidFill>
                <a:latin typeface="HP001 4 hàng" panose="020B0603050302020204" pitchFamily="34" charset="0"/>
                <a:cs typeface="Arial"/>
                <a:sym typeface="Arial"/>
              </a:rPr>
              <a:t>28 con, </a:t>
            </a:r>
            <a:r>
              <a:rPr lang="fr-FR" sz="2667" b="1" dirty="0" err="1">
                <a:solidFill>
                  <a:srgbClr val="7030A0"/>
                </a:solidFill>
                <a:latin typeface="HP001 4 hàng" panose="020B0603050302020204" pitchFamily="34" charset="0"/>
                <a:cs typeface="Arial"/>
                <a:sym typeface="Arial"/>
              </a:rPr>
              <a:t>trong</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đó</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có</a:t>
            </a:r>
            <a:r>
              <a:rPr lang="fr-FR" sz="2667" b="1" dirty="0">
                <a:solidFill>
                  <a:srgbClr val="7030A0"/>
                </a:solidFill>
                <a:latin typeface="HP001 4 hàng" panose="020B0603050302020204" pitchFamily="34" charset="0"/>
                <a:cs typeface="Arial"/>
                <a:sym typeface="Arial"/>
              </a:rPr>
              <a:t> 12 con </a:t>
            </a:r>
            <a:r>
              <a:rPr lang="fr-FR" sz="2667" b="1" dirty="0" err="1">
                <a:solidFill>
                  <a:srgbClr val="7030A0"/>
                </a:solidFill>
                <a:latin typeface="HP001 4 hàng" panose="020B0603050302020204" pitchFamily="34" charset="0"/>
                <a:cs typeface="Arial"/>
                <a:sym typeface="Arial"/>
              </a:rPr>
              <a:t>trâu</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Hỏi</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bác</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Bình</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có</a:t>
            </a:r>
            <a:r>
              <a:rPr lang="fr-FR" sz="2667" b="1" dirty="0">
                <a:solidFill>
                  <a:srgbClr val="7030A0"/>
                </a:solidFill>
                <a:latin typeface="HP001 4 hàng" panose="020B0603050302020204" pitchFamily="34" charset="0"/>
                <a:cs typeface="Arial"/>
                <a:sym typeface="Arial"/>
              </a:rPr>
              <a:t> </a:t>
            </a:r>
          </a:p>
          <a:p>
            <a:pPr marL="1097280" defTabSz="685783">
              <a:spcBef>
                <a:spcPts val="800"/>
              </a:spcBef>
            </a:pPr>
            <a:r>
              <a:rPr lang="fr-FR" sz="2667" b="1" dirty="0">
                <a:solidFill>
                  <a:srgbClr val="7030A0"/>
                </a:solidFill>
                <a:latin typeface="HP001 4 hàng" panose="020B0603050302020204" pitchFamily="34" charset="0"/>
                <a:cs typeface="Arial"/>
                <a:sym typeface="Arial"/>
              </a:rPr>
              <a:t>bao </a:t>
            </a:r>
            <a:r>
              <a:rPr lang="fr-FR" sz="2667" b="1" dirty="0" err="1">
                <a:solidFill>
                  <a:srgbClr val="7030A0"/>
                </a:solidFill>
                <a:latin typeface="HP001 4 hàng" panose="020B0603050302020204" pitchFamily="34" charset="0"/>
                <a:cs typeface="Arial"/>
                <a:sym typeface="Arial"/>
              </a:rPr>
              <a:t>nhiêu</a:t>
            </a:r>
            <a:r>
              <a:rPr lang="fr-FR" sz="2667" b="1" dirty="0">
                <a:solidFill>
                  <a:srgbClr val="7030A0"/>
                </a:solidFill>
                <a:latin typeface="HP001 4 hàng" panose="020B0603050302020204" pitchFamily="34" charset="0"/>
                <a:cs typeface="Arial"/>
                <a:sym typeface="Arial"/>
              </a:rPr>
              <a:t> con </a:t>
            </a:r>
            <a:r>
              <a:rPr lang="fr-FR" sz="2667" b="1" dirty="0" err="1">
                <a:solidFill>
                  <a:srgbClr val="7030A0"/>
                </a:solidFill>
                <a:latin typeface="HP001 4 hàng" panose="020B0603050302020204" pitchFamily="34" charset="0"/>
                <a:cs typeface="Arial"/>
                <a:sym typeface="Arial"/>
              </a:rPr>
              <a:t>bò</a:t>
            </a:r>
            <a:r>
              <a:rPr lang="fr-FR" sz="2667" b="1" dirty="0">
                <a:solidFill>
                  <a:srgbClr val="7030A0"/>
                </a:solidFill>
                <a:latin typeface="HP001 4 hàng" panose="020B0603050302020204" pitchFamily="34" charset="0"/>
                <a:cs typeface="Arial"/>
                <a:sym typeface="Arial"/>
              </a:rPr>
              <a:t>?</a:t>
            </a:r>
          </a:p>
        </p:txBody>
      </p:sp>
      <p:sp>
        <p:nvSpPr>
          <p:cNvPr id="22" name="TextBox 21">
            <a:extLst>
              <a:ext uri="{FF2B5EF4-FFF2-40B4-BE49-F238E27FC236}">
                <a16:creationId xmlns:a16="http://schemas.microsoft.com/office/drawing/2014/main" id="{EB05F5FC-EB89-4E7C-B597-F49F890474F0}"/>
              </a:ext>
            </a:extLst>
          </p:cNvPr>
          <p:cNvSpPr txBox="1"/>
          <p:nvPr/>
        </p:nvSpPr>
        <p:spPr>
          <a:xfrm>
            <a:off x="2692079" y="2947617"/>
            <a:ext cx="6408378" cy="502766"/>
          </a:xfrm>
          <a:prstGeom prst="rect">
            <a:avLst/>
          </a:prstGeom>
          <a:noFill/>
        </p:spPr>
        <p:txBody>
          <a:bodyPr wrap="square" rtlCol="0">
            <a:spAutoFit/>
          </a:bodyPr>
          <a:lstStyle/>
          <a:p>
            <a:pPr defTabSz="685783">
              <a:spcBef>
                <a:spcPts val="451"/>
              </a:spcBef>
            </a:pPr>
            <a:r>
              <a:rPr lang="fr-FR" sz="2667" b="1" dirty="0" err="1">
                <a:solidFill>
                  <a:srgbClr val="7030A0"/>
                </a:solidFill>
                <a:latin typeface="HP001 4 hàng" panose="020B0603050302020204" pitchFamily="34" charset="0"/>
                <a:cs typeface="Arial"/>
                <a:sym typeface="Arial"/>
              </a:rPr>
              <a:t>Bác</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Bình</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có</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số</a:t>
            </a:r>
            <a:r>
              <a:rPr lang="fr-FR" sz="2667" b="1" dirty="0">
                <a:solidFill>
                  <a:srgbClr val="7030A0"/>
                </a:solidFill>
                <a:latin typeface="HP001 4 hàng" panose="020B0603050302020204" pitchFamily="34" charset="0"/>
                <a:cs typeface="Arial"/>
                <a:sym typeface="Arial"/>
              </a:rPr>
              <a:t> con </a:t>
            </a:r>
            <a:r>
              <a:rPr lang="fr-FR" sz="2667" b="1" dirty="0" err="1">
                <a:solidFill>
                  <a:srgbClr val="7030A0"/>
                </a:solidFill>
                <a:latin typeface="HP001 4 hàng" panose="020B0603050302020204" pitchFamily="34" charset="0"/>
                <a:cs typeface="Arial"/>
                <a:sym typeface="Arial"/>
              </a:rPr>
              <a:t>bò</a:t>
            </a:r>
            <a:r>
              <a:rPr lang="fr-FR" sz="2667" b="1" dirty="0">
                <a:solidFill>
                  <a:srgbClr val="7030A0"/>
                </a:solidFill>
                <a:latin typeface="HP001 4 hàng" panose="020B0603050302020204" pitchFamily="34" charset="0"/>
                <a:cs typeface="Arial"/>
                <a:sym typeface="Arial"/>
              </a:rPr>
              <a:t> là: </a:t>
            </a:r>
            <a:endParaRPr lang="fr-FR" sz="2667" b="1" u="sng" dirty="0">
              <a:solidFill>
                <a:prstClr val="black"/>
              </a:solidFill>
              <a:latin typeface="HP001 4 hàng" panose="020B0603050302020204" pitchFamily="34" charset="0"/>
              <a:cs typeface="Arial"/>
              <a:sym typeface="Arial"/>
            </a:endParaRPr>
          </a:p>
        </p:txBody>
      </p:sp>
      <p:sp>
        <p:nvSpPr>
          <p:cNvPr id="23" name="TextBox 22">
            <a:extLst>
              <a:ext uri="{FF2B5EF4-FFF2-40B4-BE49-F238E27FC236}">
                <a16:creationId xmlns:a16="http://schemas.microsoft.com/office/drawing/2014/main" id="{5FC4118B-F4CC-4939-9B8A-65BFCB4F1362}"/>
              </a:ext>
            </a:extLst>
          </p:cNvPr>
          <p:cNvSpPr txBox="1"/>
          <p:nvPr/>
        </p:nvSpPr>
        <p:spPr>
          <a:xfrm>
            <a:off x="3219473" y="3441795"/>
            <a:ext cx="4618239" cy="502766"/>
          </a:xfrm>
          <a:prstGeom prst="rect">
            <a:avLst/>
          </a:prstGeom>
          <a:noFill/>
        </p:spPr>
        <p:txBody>
          <a:bodyPr wrap="square" rtlCol="0">
            <a:spAutoFit/>
          </a:bodyPr>
          <a:lstStyle/>
          <a:p>
            <a:pPr defTabSz="685783">
              <a:spcBef>
                <a:spcPts val="451"/>
              </a:spcBef>
            </a:pPr>
            <a:r>
              <a:rPr lang="fr-FR" sz="2667" b="1" dirty="0">
                <a:solidFill>
                  <a:srgbClr val="7030A0"/>
                </a:solidFill>
                <a:latin typeface="HP001 4 hàng" panose="020B0603050302020204" pitchFamily="34" charset="0"/>
                <a:cs typeface="Arial"/>
                <a:sym typeface="Arial"/>
              </a:rPr>
              <a:t>28 – 12 = 16 ( con)</a:t>
            </a:r>
            <a:endParaRPr lang="fr-FR" sz="2667" b="1" u="sng" dirty="0">
              <a:solidFill>
                <a:prstClr val="black"/>
              </a:solidFill>
              <a:latin typeface="HP001 4 hàng" panose="020B0603050302020204" pitchFamily="34" charset="0"/>
              <a:cs typeface="Arial"/>
              <a:sym typeface="Arial"/>
            </a:endParaRPr>
          </a:p>
        </p:txBody>
      </p:sp>
      <p:sp>
        <p:nvSpPr>
          <p:cNvPr id="24" name="TextBox 23">
            <a:extLst>
              <a:ext uri="{FF2B5EF4-FFF2-40B4-BE49-F238E27FC236}">
                <a16:creationId xmlns:a16="http://schemas.microsoft.com/office/drawing/2014/main" id="{A565EA74-5EBE-414D-B96E-31070075DD02}"/>
              </a:ext>
            </a:extLst>
          </p:cNvPr>
          <p:cNvSpPr txBox="1"/>
          <p:nvPr/>
        </p:nvSpPr>
        <p:spPr>
          <a:xfrm>
            <a:off x="3854871" y="3955194"/>
            <a:ext cx="4082794" cy="502766"/>
          </a:xfrm>
          <a:prstGeom prst="rect">
            <a:avLst/>
          </a:prstGeom>
          <a:noFill/>
        </p:spPr>
        <p:txBody>
          <a:bodyPr wrap="square" rtlCol="0">
            <a:spAutoFit/>
          </a:bodyPr>
          <a:lstStyle/>
          <a:p>
            <a:pPr defTabSz="685783">
              <a:spcBef>
                <a:spcPts val="451"/>
              </a:spcBef>
            </a:pPr>
            <a:r>
              <a:rPr lang="fr-FR" sz="2667" b="1" dirty="0" err="1">
                <a:solidFill>
                  <a:srgbClr val="7030A0"/>
                </a:solidFill>
                <a:latin typeface="HP001 4 hàng" panose="020B0603050302020204" pitchFamily="34" charset="0"/>
                <a:cs typeface="Arial"/>
                <a:sym typeface="Arial"/>
              </a:rPr>
              <a:t>Đáp</a:t>
            </a:r>
            <a:r>
              <a:rPr lang="fr-FR" sz="2667" b="1" dirty="0">
                <a:solidFill>
                  <a:srgbClr val="7030A0"/>
                </a:solidFill>
                <a:latin typeface="HP001 4 hàng" panose="020B0603050302020204" pitchFamily="34" charset="0"/>
                <a:cs typeface="Arial"/>
                <a:sym typeface="Arial"/>
              </a:rPr>
              <a:t> </a:t>
            </a:r>
            <a:r>
              <a:rPr lang="fr-FR" sz="2667" b="1" dirty="0" err="1">
                <a:solidFill>
                  <a:srgbClr val="7030A0"/>
                </a:solidFill>
                <a:latin typeface="HP001 4 hàng" panose="020B0603050302020204" pitchFamily="34" charset="0"/>
                <a:cs typeface="Arial"/>
                <a:sym typeface="Arial"/>
              </a:rPr>
              <a:t>số</a:t>
            </a:r>
            <a:r>
              <a:rPr lang="fr-FR" sz="2667" b="1" dirty="0">
                <a:solidFill>
                  <a:srgbClr val="7030A0"/>
                </a:solidFill>
                <a:latin typeface="HP001 4 hàng" panose="020B0603050302020204" pitchFamily="34" charset="0"/>
                <a:cs typeface="Arial"/>
                <a:sym typeface="Arial"/>
              </a:rPr>
              <a:t>: 16 con </a:t>
            </a:r>
            <a:r>
              <a:rPr lang="fr-FR" sz="2667" b="1" dirty="0" err="1">
                <a:solidFill>
                  <a:srgbClr val="7030A0"/>
                </a:solidFill>
                <a:latin typeface="HP001 4 hàng" panose="020B0603050302020204" pitchFamily="34" charset="0"/>
                <a:cs typeface="Arial"/>
                <a:sym typeface="Arial"/>
              </a:rPr>
              <a:t>bò</a:t>
            </a:r>
            <a:endParaRPr lang="fr-FR" sz="2667" b="1" u="sng" dirty="0">
              <a:solidFill>
                <a:prstClr val="black"/>
              </a:solidFill>
              <a:latin typeface="HP001 4 hàng" panose="020B0603050302020204" pitchFamily="34" charset="0"/>
              <a:cs typeface="Arial"/>
              <a:sym typeface="Arial"/>
            </a:endParaRPr>
          </a:p>
        </p:txBody>
      </p:sp>
      <p:pic>
        <p:nvPicPr>
          <p:cNvPr id="25" name="Picture 24">
            <a:extLst>
              <a:ext uri="{FF2B5EF4-FFF2-40B4-BE49-F238E27FC236}">
                <a16:creationId xmlns:a16="http://schemas.microsoft.com/office/drawing/2014/main" id="{64F95B83-AA29-4DEB-BAC0-0DB0441FB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119" y="1886696"/>
            <a:ext cx="4274191" cy="3356855"/>
          </a:xfrm>
          <a:prstGeom prst="roundRect">
            <a:avLst/>
          </a:prstGeom>
        </p:spPr>
      </p:pic>
    </p:spTree>
    <p:extLst>
      <p:ext uri="{BB962C8B-B14F-4D97-AF65-F5344CB8AC3E}">
        <p14:creationId xmlns:p14="http://schemas.microsoft.com/office/powerpoint/2010/main" val="232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78756745"/>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224</Words>
  <Application>Microsoft Office PowerPoint</Application>
  <PresentationFormat>Widescreen</PresentationFormat>
  <Paragraphs>90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HP001 4 hàng</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Hiền Hoàng</cp:lastModifiedBy>
  <cp:revision>181</cp:revision>
  <dcterms:created xsi:type="dcterms:W3CDTF">2021-06-02T01:34:28Z</dcterms:created>
  <dcterms:modified xsi:type="dcterms:W3CDTF">2021-09-16T15:01:06Z</dcterms:modified>
</cp:coreProperties>
</file>