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4"/>
  </p:notesMasterIdLst>
  <p:sldIdLst>
    <p:sldId id="264" r:id="rId4"/>
    <p:sldId id="268" r:id="rId5"/>
    <p:sldId id="266" r:id="rId6"/>
    <p:sldId id="272" r:id="rId7"/>
    <p:sldId id="258" r:id="rId8"/>
    <p:sldId id="269" r:id="rId9"/>
    <p:sldId id="271" r:id="rId10"/>
    <p:sldId id="270" r:id="rId11"/>
    <p:sldId id="263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FF6600"/>
    <a:srgbClr val="FFFF99"/>
    <a:srgbClr val="FFFF66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2a6 2021\Chuyên đề tổ\Rơm vang cắt\Rơm vang cắt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4205"/>
  <ax:ocxPr ax:name="_cy" ax:value="17996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2582912"/>
  <ax:ocxPr ax:name="Size" ax:value="16325;1221"/>
  <ax:ocxPr ax:name="FontName" ax:value="UTM Avo"/>
  <ax:ocxPr ax:name="FontHeight" ax:value="315"/>
  <ax:ocxPr ax:name="FontCharSet" ax:value="0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2582912"/>
  <ax:ocxPr ax:name="Size" ax:value="16325;1221"/>
  <ax:ocxPr ax:name="FontName" ax:value="UTM Avo"/>
  <ax:ocxPr ax:name="FontHeight" ax:value="315"/>
  <ax:ocxPr ax:name="FontCharSet" ax:value="0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2582912"/>
  <ax:ocxPr ax:name="Size" ax:value="16325;1221"/>
  <ax:ocxPr ax:name="FontName" ax:value="UTM Avo"/>
  <ax:ocxPr ax:name="FontHeight" ax:value="315"/>
  <ax:ocxPr ax:name="FontCharSet" ax:value="0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2582912"/>
  <ax:ocxPr ax:name="Size" ax:value="16325;1221"/>
  <ax:ocxPr ax:name="FontName" ax:value="UTM Avo"/>
  <ax:ocxPr ax:name="FontHeight" ax:value="315"/>
  <ax:ocxPr ax:name="FontCharSet" ax:value="0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ForeColor" ax:value="12582912"/>
  <ax:ocxPr ax:name="Size" ax:value="16325;1221"/>
  <ax:ocxPr ax:name="FontName" ax:value="UTM Avo"/>
  <ax:ocxPr ax:name="FontHeight" ax:value="315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20A7-4EBB-4A3A-A54D-D39FA20DA6B3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8A57-EA00-47CA-84FD-2C6F51A69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42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85DF164E-D685-493E-AF07-0CE742DE1FDD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  <a:defRPr/>
              </a:pPr>
              <a:t>2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54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4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8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95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1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74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25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06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00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363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183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49668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0567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1984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204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88933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649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78415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850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40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67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234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70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0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34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51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>
              <a:buClr>
                <a:srgbClr val="000000"/>
              </a:buClr>
              <a:buFont typeface="Arial"/>
              <a:buNone/>
            </a:pPr>
            <a:fld id="{A3C39D9B-1707-4BC2-A8DF-A9A95A2D1DDF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9/16/2021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>
              <a:buClr>
                <a:srgbClr val="000000"/>
              </a:buClr>
              <a:buFont typeface="Arial"/>
              <a:buNone/>
            </a:pPr>
            <a:fld id="{7E4F7387-1A44-43D0-A42C-0F5D255AB470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3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69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5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12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788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332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486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39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70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93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6280136" y="6517733"/>
            <a:ext cx="2200276" cy="29238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100" kern="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3100543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30C07-7318-4CD3-823F-14497E896A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4A8B-F710-4135-A6D4-E6AD3A39CD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6599F5-8F26-4D0A-B085-845895CE4A51}"/>
              </a:ext>
            </a:extLst>
          </p:cNvPr>
          <p:cNvSpPr/>
          <p:nvPr userDrawn="1"/>
        </p:nvSpPr>
        <p:spPr>
          <a:xfrm>
            <a:off x="6280136" y="6517733"/>
            <a:ext cx="2200276" cy="29238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100" kern="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xmlns="" val="29483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ontrol" Target="../activeX/activeX3.xml"/><Relationship Id="rId7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6.xml"/><Relationship Id="rId5" Type="http://schemas.openxmlformats.org/officeDocument/2006/relationships/control" Target="../activeX/activeX5.xml"/><Relationship Id="rId4" Type="http://schemas.openxmlformats.org/officeDocument/2006/relationships/control" Target="../activeX/activeX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Hình nền\4af1d08823eb45742ce7632150456c7f--blog-backgrounds-border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242149" y="1854427"/>
            <a:ext cx="5965819" cy="4424361"/>
            <a:chOff x="1417547" y="1264224"/>
            <a:chExt cx="4474364" cy="331827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639459" y="3289180"/>
              <a:ext cx="4252452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700" b="1" kern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LUYỆN </a:t>
              </a:r>
              <a:r>
                <a:rPr lang="en-US" sz="3700" b="1" kern="0" smtClean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TẬP</a:t>
              </a:r>
              <a:endParaRPr lang="en-US" sz="37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174104" y="2595991"/>
              <a:ext cx="3041009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700" b="1" kern="0" dirty="0">
                  <a:solidFill>
                    <a:srgbClr val="FFC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4</a:t>
              </a:r>
              <a:endParaRPr lang="en-US" sz="3700" b="1" kern="0" dirty="0">
                <a:solidFill>
                  <a:srgbClr val="FFC0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0CD72A-7A74-49DA-98E3-E99E15479BB9}"/>
              </a:ext>
            </a:extLst>
          </p:cNvPr>
          <p:cNvSpPr txBox="1"/>
          <p:nvPr/>
        </p:nvSpPr>
        <p:spPr>
          <a:xfrm>
            <a:off x="3826946" y="560874"/>
            <a:ext cx="21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chemeClr val="tx2">
                    <a:lumMod val="50000"/>
                  </a:schemeClr>
                </a:solidFill>
                <a:latin typeface="UTM Cookies" panose="02040603050506020204" pitchFamily="18" charset="0"/>
                <a:cs typeface="Arial"/>
                <a:sym typeface="Arial"/>
              </a:rPr>
              <a:t>BÀI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E14B20-A5D0-4A0D-B7E9-2FA7264B2224}"/>
              </a:ext>
            </a:extLst>
          </p:cNvPr>
          <p:cNvSpPr txBox="1"/>
          <p:nvPr/>
        </p:nvSpPr>
        <p:spPr>
          <a:xfrm>
            <a:off x="1515259" y="1340768"/>
            <a:ext cx="6893109" cy="73865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b="1" kern="0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cs typeface="Arial"/>
                <a:sym typeface="Arial"/>
              </a:rPr>
              <a:t>LÀM VIỆC THẬT LÀ VUI</a:t>
            </a:r>
            <a:endParaRPr lang="en-US" sz="4000" b="1" kern="0" dirty="0">
              <a:solidFill>
                <a:schemeClr val="accent6">
                  <a:lumMod val="75000"/>
                </a:schemeClr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6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Administrator\Desktop\Hình nền\background-powerpoint-dep-cho-bay-thuyet-trinh-8_25082020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164" y="279024"/>
            <a:ext cx="7835425" cy="63606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lnSpc>
                <a:spcPts val="4000"/>
              </a:lnSpc>
              <a:buClr>
                <a:srgbClr val="000000"/>
              </a:buClr>
            </a:pPr>
            <a:r>
              <a:rPr lang="en-US" sz="2700" b="1" i="1" kern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3. </a:t>
            </a:r>
            <a:r>
              <a:rPr lang="vi-VN" sz="2700" b="1" i="1" kern="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cs typeface="Arial"/>
                <a:sym typeface="Arial"/>
              </a:rPr>
              <a:t>Đặt một câu nói về việc em làm ở nhà.</a:t>
            </a:r>
            <a:endParaRPr lang="en-US" sz="2700" b="1" i="1" kern="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1209571" y="807682"/>
            <a:ext cx="986165" cy="6771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</a:t>
            </a:r>
            <a:r>
              <a:rPr lang="vi-VN" sz="2400" b="1" kern="0" smtClea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9007" y="980728"/>
            <a:ext cx="68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Em </a:t>
            </a:r>
            <a:endParaRPr lang="en-US" sz="2400" b="1"/>
          </a:p>
        </p:txBody>
      </p:sp>
      <p:sp>
        <p:nvSpPr>
          <p:cNvPr id="9" name="TextBox 8"/>
          <p:cNvSpPr txBox="1"/>
          <p:nvPr/>
        </p:nvSpPr>
        <p:spPr>
          <a:xfrm>
            <a:off x="249662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quét nhà.</a:t>
            </a:r>
            <a:endParaRPr lang="en-US" sz="2400" b="1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54928" y="980728"/>
            <a:ext cx="108012" cy="49917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5400000">
            <a:off x="2149460" y="1187438"/>
            <a:ext cx="144017" cy="584924"/>
          </a:xfrm>
          <a:prstGeom prst="rightBrace">
            <a:avLst>
              <a:gd name="adj1" fmla="val 8333"/>
              <a:gd name="adj2" fmla="val 5292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3374256" y="903087"/>
            <a:ext cx="181524" cy="1116124"/>
          </a:xfrm>
          <a:prstGeom prst="rightBrace">
            <a:avLst>
              <a:gd name="adj1" fmla="val 8333"/>
              <a:gd name="adj2" fmla="val 5292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1551911"/>
            <a:ext cx="11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Sự vật</a:t>
            </a:r>
            <a:endParaRPr lang="en-US" b="1" i="1"/>
          </a:p>
        </p:txBody>
      </p:sp>
      <p:sp>
        <p:nvSpPr>
          <p:cNvPr id="16" name="TextBox 15"/>
          <p:cNvSpPr txBox="1"/>
          <p:nvPr/>
        </p:nvSpPr>
        <p:spPr>
          <a:xfrm>
            <a:off x="2762940" y="155191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hoạt động của sự vật</a:t>
            </a:r>
            <a:endParaRPr lang="en-US" b="1" i="1"/>
          </a:p>
        </p:txBody>
      </p:sp>
    </p:spTree>
    <p:controls>
      <p:control spid="1041" name="TextBox1" r:id="rId2" imgW="5877000" imgH="438120"/>
      <p:control spid="1042" name="TextBox2" r:id="rId3" imgW="5877000" imgH="438120"/>
      <p:control spid="1043" name="TextBox3" r:id="rId4" imgW="5877000" imgH="438120"/>
      <p:control spid="1044" name="TextBox4" r:id="rId5" imgW="5877000" imgH="438120"/>
      <p:control spid="1045" name="TextBox5" r:id="rId6" imgW="5877000" imgH="438120"/>
    </p:controls>
    <p:extLst>
      <p:ext uri="{BB962C8B-B14F-4D97-AF65-F5344CB8AC3E}">
        <p14:creationId xmlns:p14="http://schemas.microsoft.com/office/powerpoint/2010/main" xmlns="" val="1494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-0.00209 L 0.02848 -0.002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3" grpId="0" animBg="1"/>
      <p:bldP spid="15" grpId="0" animBg="1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983" y="3822633"/>
            <a:ext cx="1287031" cy="128703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0561" y="3925820"/>
            <a:ext cx="1183843" cy="118384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340" y="3017083"/>
            <a:ext cx="908704" cy="90870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697240" y="1226116"/>
            <a:ext cx="3866501" cy="3672697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6779639" y="3301736"/>
            <a:ext cx="929517" cy="92951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6440735" y="1465387"/>
            <a:ext cx="1319997" cy="55082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12463" y="1305831"/>
            <a:ext cx="665736" cy="665736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5333" y="1769767"/>
            <a:ext cx="403607" cy="403607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69" tIns="25698" rIns="51369" bIns="25698" rtlCol="0" anchor="ctr"/>
          <a:lstStyle/>
          <a:p>
            <a:pPr algn="ctr" defTabSz="684814">
              <a:defRPr/>
            </a:pPr>
            <a:endParaRPr lang="zh-CN" altLang="en-US" sz="11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6373" y="3112097"/>
            <a:ext cx="3382421" cy="831600"/>
          </a:xfrm>
          <a:prstGeom prst="rect">
            <a:avLst/>
          </a:prstGeom>
          <a:noFill/>
        </p:spPr>
        <p:txBody>
          <a:bodyPr wrap="none" lIns="51369" tIns="25698" rIns="51369" bIns="2569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4814">
              <a:defRPr/>
            </a:pPr>
            <a:r>
              <a:rPr lang="en-US" sz="51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Arial"/>
              </a:rPr>
              <a:t>Khởi</a:t>
            </a:r>
            <a:r>
              <a:rPr lang="en-US" sz="51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Arial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Arial"/>
              </a:rPr>
              <a:t>động</a:t>
            </a:r>
            <a:endParaRPr lang="en-US" sz="51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Arial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055" y="2903451"/>
            <a:ext cx="5863916" cy="33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1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p:control spid="3077" name="WindowsMediaPlayer1" r:id="rId2" imgW="8714286" imgH="6477904"/>
    </p:controls>
    <p:extLst>
      <p:ext uri="{BB962C8B-B14F-4D97-AF65-F5344CB8AC3E}">
        <p14:creationId xmlns:p14="http://schemas.microsoft.com/office/powerpoint/2010/main" xmlns="" val="2341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5" b="123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7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AD3BCA-8F3A-40B3-8BBC-514F4252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733" y="1220983"/>
            <a:ext cx="7412691" cy="523507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135661" y="5402542"/>
            <a:ext cx="259944" cy="1709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8983" y="3247974"/>
            <a:ext cx="246871" cy="1709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69873" y="2604365"/>
            <a:ext cx="150917" cy="1753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08104" y="4485723"/>
            <a:ext cx="143400" cy="1492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33677" y="3965436"/>
            <a:ext cx="301383" cy="22636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2061" y="5223720"/>
            <a:ext cx="697658" cy="213823"/>
          </a:xfrm>
          <a:prstGeom prst="ellipse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55095" y="6082208"/>
            <a:ext cx="261606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6701" y="4455408"/>
            <a:ext cx="261606" cy="2098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078" y="2473546"/>
            <a:ext cx="253675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9265" y="3766513"/>
            <a:ext cx="229166" cy="14401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9353" y="5188719"/>
            <a:ext cx="235691" cy="2138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2910" y="2173488"/>
            <a:ext cx="179556" cy="17092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11348" y="519256"/>
            <a:ext cx="7412691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700" b="1" kern="0" dirty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2700" b="1" kern="0" dirty="0"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rPr>
              <a:t>Tìm và gọi tên các vật trong tranh.</a:t>
            </a:r>
            <a:endParaRPr lang="en-US" sz="2700" b="1" kern="0" dirty="0">
              <a:solidFill>
                <a:srgbClr val="00206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4" name="Rounded Rectangle 11">
            <a:extLst>
              <a:ext uri="{FF2B5EF4-FFF2-40B4-BE49-F238E27FC236}">
                <a16:creationId xmlns="" xmlns:a16="http://schemas.microsoft.com/office/drawing/2014/main" id="{88EE65ED-5650-4289-A413-71692C1A4CE8}"/>
              </a:ext>
            </a:extLst>
          </p:cNvPr>
          <p:cNvSpPr/>
          <p:nvPr/>
        </p:nvSpPr>
        <p:spPr>
          <a:xfrm>
            <a:off x="3366450" y="4383303"/>
            <a:ext cx="661713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nồi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5" name="Rounded Rectangle 11">
            <a:extLst>
              <a:ext uri="{FF2B5EF4-FFF2-40B4-BE49-F238E27FC236}">
                <a16:creationId xmlns="" xmlns:a16="http://schemas.microsoft.com/office/drawing/2014/main" id="{82D36BD9-113F-4F71-8A09-9FBCB77B5B9F}"/>
              </a:ext>
            </a:extLst>
          </p:cNvPr>
          <p:cNvSpPr/>
          <p:nvPr/>
        </p:nvSpPr>
        <p:spPr>
          <a:xfrm>
            <a:off x="4022423" y="5465253"/>
            <a:ext cx="815621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bát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7" name="Rounded Rectangle 11">
            <a:extLst>
              <a:ext uri="{FF2B5EF4-FFF2-40B4-BE49-F238E27FC236}">
                <a16:creationId xmlns="" xmlns:a16="http://schemas.microsoft.com/office/drawing/2014/main" id="{0583369D-5693-46D3-B9DE-5A9FECAE6E8C}"/>
              </a:ext>
            </a:extLst>
          </p:cNvPr>
          <p:cNvSpPr/>
          <p:nvPr/>
        </p:nvSpPr>
        <p:spPr>
          <a:xfrm>
            <a:off x="2755715" y="6074916"/>
            <a:ext cx="815621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đĩa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9" name="Rounded Rectangle 11">
            <a:extLst>
              <a:ext uri="{FF2B5EF4-FFF2-40B4-BE49-F238E27FC236}">
                <a16:creationId xmlns="" xmlns:a16="http://schemas.microsoft.com/office/drawing/2014/main" id="{70DDBD5B-A8B2-416D-92DB-CBE3983ED0A4}"/>
              </a:ext>
            </a:extLst>
          </p:cNvPr>
          <p:cNvSpPr/>
          <p:nvPr/>
        </p:nvSpPr>
        <p:spPr>
          <a:xfrm rot="2379758">
            <a:off x="6854442" y="3988107"/>
            <a:ext cx="1352769" cy="4467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quạt điện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0" name="Rounded Rectangle 11">
            <a:extLst>
              <a:ext uri="{FF2B5EF4-FFF2-40B4-BE49-F238E27FC236}">
                <a16:creationId xmlns="" xmlns:a16="http://schemas.microsoft.com/office/drawing/2014/main" id="{676E1638-4AB6-4A93-A3D6-EFAE5360BF38}"/>
              </a:ext>
            </a:extLst>
          </p:cNvPr>
          <p:cNvSpPr/>
          <p:nvPr/>
        </p:nvSpPr>
        <p:spPr>
          <a:xfrm>
            <a:off x="5206142" y="4353975"/>
            <a:ext cx="628780" cy="263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ấm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="" xmlns:a16="http://schemas.microsoft.com/office/drawing/2014/main" id="{2BBF075F-0DF8-4E8D-BE9C-09919C9706D5}"/>
              </a:ext>
            </a:extLst>
          </p:cNvPr>
          <p:cNvSpPr/>
          <p:nvPr/>
        </p:nvSpPr>
        <p:spPr>
          <a:xfrm>
            <a:off x="5834922" y="5330631"/>
            <a:ext cx="704729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1600" b="1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chén</a:t>
            </a:r>
            <a:endParaRPr lang="en-US" sz="1600" b="1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2" name="Rounded Rectangle 11">
            <a:extLst>
              <a:ext uri="{FF2B5EF4-FFF2-40B4-BE49-F238E27FC236}">
                <a16:creationId xmlns="" xmlns:a16="http://schemas.microsoft.com/office/drawing/2014/main" id="{87F267B9-FC85-4675-A903-0654A50CC809}"/>
              </a:ext>
            </a:extLst>
          </p:cNvPr>
          <p:cNvSpPr/>
          <p:nvPr/>
        </p:nvSpPr>
        <p:spPr>
          <a:xfrm>
            <a:off x="2208360" y="3667599"/>
            <a:ext cx="1109100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1600" b="1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quạt trần</a:t>
            </a:r>
            <a:endParaRPr lang="en-US" sz="1600" b="1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3" name="Rounded Rectangle 11">
            <a:extLst>
              <a:ext uri="{FF2B5EF4-FFF2-40B4-BE49-F238E27FC236}">
                <a16:creationId xmlns="" xmlns:a16="http://schemas.microsoft.com/office/drawing/2014/main" id="{9B357F68-66AA-4933-B751-73EC321FC9B4}"/>
              </a:ext>
            </a:extLst>
          </p:cNvPr>
          <p:cNvSpPr/>
          <p:nvPr/>
        </p:nvSpPr>
        <p:spPr>
          <a:xfrm>
            <a:off x="4317694" y="3877172"/>
            <a:ext cx="746358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ghế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="" xmlns:a16="http://schemas.microsoft.com/office/drawing/2014/main" id="{ADFDA459-471D-4D25-B588-CF462531FFB1}"/>
              </a:ext>
            </a:extLst>
          </p:cNvPr>
          <p:cNvSpPr/>
          <p:nvPr/>
        </p:nvSpPr>
        <p:spPr>
          <a:xfrm>
            <a:off x="2589103" y="2002567"/>
            <a:ext cx="755951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 vi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5" name="Rounded Rectangle 11">
            <a:extLst>
              <a:ext uri="{FF2B5EF4-FFF2-40B4-BE49-F238E27FC236}">
                <a16:creationId xmlns="" xmlns:a16="http://schemas.microsoft.com/office/drawing/2014/main" id="{DD39EA10-2BD9-448F-9DBF-DF6BD7876780}"/>
              </a:ext>
            </a:extLst>
          </p:cNvPr>
          <p:cNvSpPr/>
          <p:nvPr/>
        </p:nvSpPr>
        <p:spPr>
          <a:xfrm rot="20249656">
            <a:off x="5831499" y="3303765"/>
            <a:ext cx="1101582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mắc áo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6" name="Rounded Rectangle 11">
            <a:extLst>
              <a:ext uri="{FF2B5EF4-FFF2-40B4-BE49-F238E27FC236}">
                <a16:creationId xmlns="" xmlns:a16="http://schemas.microsoft.com/office/drawing/2014/main" id="{F9D82933-27CC-488B-B93B-489D7E04855E}"/>
              </a:ext>
            </a:extLst>
          </p:cNvPr>
          <p:cNvSpPr/>
          <p:nvPr/>
        </p:nvSpPr>
        <p:spPr>
          <a:xfrm>
            <a:off x="4206864" y="2301535"/>
            <a:ext cx="1142386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giường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="" xmlns:a16="http://schemas.microsoft.com/office/drawing/2014/main" id="{D58A9D02-8AE7-4590-8AFB-04B5E9F3F37F}"/>
              </a:ext>
            </a:extLst>
          </p:cNvPr>
          <p:cNvSpPr/>
          <p:nvPr/>
        </p:nvSpPr>
        <p:spPr>
          <a:xfrm>
            <a:off x="926670" y="5060701"/>
            <a:ext cx="927467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chổi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48" name="Rounded Rectangle 11">
            <a:extLst>
              <a:ext uri="{FF2B5EF4-FFF2-40B4-BE49-F238E27FC236}">
                <a16:creationId xmlns="" xmlns:a16="http://schemas.microsoft.com/office/drawing/2014/main" id="{CF3015D5-CE39-4D8D-AD59-E810616A8391}"/>
              </a:ext>
            </a:extLst>
          </p:cNvPr>
          <p:cNvSpPr/>
          <p:nvPr/>
        </p:nvSpPr>
        <p:spPr>
          <a:xfrm>
            <a:off x="6710640" y="2473546"/>
            <a:ext cx="669382" cy="3418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2100" kern="0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gối</a:t>
            </a:r>
            <a:endParaRPr lang="en-US" sz="2100" kern="0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43608" y="1052736"/>
            <a:ext cx="693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22" idx="2"/>
          </p:cNvCxnSpPr>
          <p:nvPr/>
        </p:nvCxnSpPr>
        <p:spPr>
          <a:xfrm>
            <a:off x="2254103" y="1052736"/>
            <a:ext cx="2063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423390" y="4432912"/>
            <a:ext cx="198056" cy="254835"/>
          </a:xfrm>
          <a:prstGeom prst="ellipse">
            <a:avLst/>
          </a:prstGeom>
          <a:solidFill>
            <a:schemeClr val="accent4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2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0" grpId="0" animBg="1"/>
      <p:bldP spid="17" grpId="0" animBg="1"/>
      <p:bldP spid="15" grpId="0" animBg="1"/>
      <p:bldP spid="13" grpId="0" animBg="1"/>
      <p:bldP spid="14" grpId="0" animBg="1"/>
      <p:bldP spid="12" grpId="0" animBg="1"/>
      <p:bldP spid="9" grpId="0" animBg="1"/>
      <p:bldP spid="20" grpId="0" animBg="1"/>
      <p:bldP spid="11" grpId="0" animBg="1"/>
      <p:bldP spid="8" grpId="0" animBg="1"/>
      <p:bldP spid="34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829" y="33327"/>
            <a:ext cx="7835425" cy="108990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lnSpc>
                <a:spcPts val="4000"/>
              </a:lnSpc>
              <a:buClr>
                <a:srgbClr val="000000"/>
              </a:buClr>
            </a:pPr>
            <a:r>
              <a:rPr lang="en-US" sz="23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vi-VN" sz="23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Tìm 3 – 5 từ ngữ chỉ hoạt động gắn với các vật trong tranh ở bài tập 1.</a:t>
            </a:r>
            <a:endParaRPr lang="en-US" sz="2300" b="1" kern="0" dirty="0">
              <a:solidFill>
                <a:srgbClr val="C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C:\Users\Administrator\Desktop\Hình nền\meo-hello-kitty-va-cac-b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02" b="7713"/>
          <a:stretch/>
        </p:blipFill>
        <p:spPr bwMode="auto">
          <a:xfrm>
            <a:off x="1" y="6075218"/>
            <a:ext cx="9144000" cy="7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6033080"/>
              </p:ext>
            </p:extLst>
          </p:nvPr>
        </p:nvGraphicFramePr>
        <p:xfrm>
          <a:off x="1187625" y="1463152"/>
          <a:ext cx="7416823" cy="462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31"/>
                <a:gridCol w="3397468"/>
                <a:gridCol w="2016224"/>
              </a:tblGrid>
              <a:tr h="32788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accent2"/>
                          </a:solidFill>
                        </a:rPr>
                        <a:t>Đồ</a:t>
                      </a:r>
                      <a:r>
                        <a:rPr lang="en-US" sz="1600" baseline="0" smtClean="0">
                          <a:solidFill>
                            <a:schemeClr val="accent2"/>
                          </a:solidFill>
                        </a:rPr>
                        <a:t> vật</a:t>
                      </a: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 </a:t>
                      </a:r>
                      <a:r>
                        <a:rPr lang="en-US" sz="1600" smtClean="0">
                          <a:solidFill>
                            <a:schemeClr val="accent2"/>
                          </a:solidFill>
                        </a:rPr>
                        <a:t>Tác</a:t>
                      </a:r>
                      <a:r>
                        <a:rPr lang="en-US" sz="1600" baseline="0" smtClean="0">
                          <a:solidFill>
                            <a:schemeClr val="accent2"/>
                          </a:solidFill>
                        </a:rPr>
                        <a:t> dụng</a:t>
                      </a:r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5116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788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1518" y="24992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gối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832" y="2833428"/>
            <a:ext cx="168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quạt trần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808" y="3165212"/>
            <a:ext cx="158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mắc áo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52" y="3507401"/>
            <a:ext cx="181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nồi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542" y="3835168"/>
            <a:ext cx="199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ấm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787" y="4137753"/>
            <a:ext cx="195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quạt điện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1352" y="4466086"/>
            <a:ext cx="16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chổi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52" y="4794419"/>
            <a:ext cx="16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ghế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497" y="51323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đĩa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693" y="54745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bát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78845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chén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6502" y="18559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tivi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8186" y="216530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50"/>
                </a:solidFill>
              </a:rPr>
              <a:t>giường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24836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gối đầu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2836348"/>
            <a:ext cx="155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làm mát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3032" y="3168678"/>
            <a:ext cx="20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treo quần áo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5499" y="34871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nấu đồ ăn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6621" y="38028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rót nước, đựng nước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8286" y="41516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làm mát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4431" y="4466081"/>
            <a:ext cx="155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quét nhà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7878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ngồi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576" y="5132344"/>
            <a:ext cx="175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đựng thức ăn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1917" y="5474533"/>
            <a:ext cx="167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đựng thức ăn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8903" y="5788445"/>
            <a:ext cx="169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đựng nước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888" y="1850823"/>
            <a:ext cx="145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xem phim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21831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C6600"/>
                </a:solidFill>
              </a:rPr>
              <a:t>nằm</a:t>
            </a:r>
            <a:endParaRPr lang="en-US" b="1">
              <a:solidFill>
                <a:srgbClr val="CC66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2619568" y="866496"/>
            <a:ext cx="4040664" cy="6771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M: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chổi – quét nhà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76502" y="578281"/>
            <a:ext cx="19553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47864" y="578281"/>
            <a:ext cx="3600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2a6 2021\Chuyên đề tổ\ảnh động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1058" y="1839309"/>
            <a:ext cx="1813657" cy="12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2a6 2021\Chuyên đề tổ\ảnh động\pngtree-little-girl-lying-down-sleeping-png-image_4677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77" y="1839309"/>
            <a:ext cx="1824483" cy="1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a6 2021\Chuyên đề tổ\ảnh động\56712568-mädchen-schlafend-unter-decke-illustrati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807"/>
          <a:stretch/>
        </p:blipFill>
        <p:spPr bwMode="auto">
          <a:xfrm>
            <a:off x="6668531" y="2066217"/>
            <a:ext cx="1789815" cy="147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a6 2021\Chuyên đề tổ\ảnh động\unnam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512" y="2457510"/>
            <a:ext cx="1833852" cy="11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2a6 2021\Chuyên đề tổ\ảnh động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177" y="2629772"/>
            <a:ext cx="1833852" cy="12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125358"/>
            <a:ext cx="1860797" cy="123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512" y="3438587"/>
            <a:ext cx="1901741" cy="139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 descr="D:\2a6 2021\Chuyên đề tổ\ảnh động\quat-treo-tuong-dep-VIVI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0874" y="3062133"/>
            <a:ext cx="4559357" cy="191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2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2746710"/>
            <a:ext cx="7660065" cy="3600400"/>
            <a:chOff x="188252" y="1196751"/>
            <a:chExt cx="8803453" cy="5184577"/>
          </a:xfrm>
        </p:grpSpPr>
        <p:pic>
          <p:nvPicPr>
            <p:cNvPr id="6147" name="Picture 3" descr="D:\2a6 2021\Chuyên đề tổ\ảnh động\ninos-hacen-tareas-domesticas-vector-ilustracion-conjunto_7242-24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52" y="1196751"/>
              <a:ext cx="4491977" cy="352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D:\2a6 2021\Chuyên đề tổ\ảnh động\unnam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904" y="1311320"/>
              <a:ext cx="4484801" cy="5070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D:\2a6 2021\Chuyên đề tổ\ảnh động\viec-nha-cho-tre-tu-3-4-tuo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025"/>
            <a:stretch/>
          </p:blipFill>
          <p:spPr bwMode="auto">
            <a:xfrm>
              <a:off x="899592" y="4886895"/>
              <a:ext cx="3607312" cy="1494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07164" y="279024"/>
            <a:ext cx="7835425" cy="63606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1" u="none" strike="noStrike" kern="0" cap="none" spc="0" normalizeH="0" baseline="0" noProof="0" smtClean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3. </a:t>
            </a:r>
            <a:r>
              <a:rPr kumimoji="0" lang="vi-VN" sz="2700" b="1" i="1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Đặt một câu nói về việc em làm ở nhà.</a:t>
            </a:r>
            <a:endParaRPr kumimoji="0" lang="en-US" sz="2700" b="1" i="1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F2803F-077B-4DA7-9050-120B91F6470F}"/>
              </a:ext>
            </a:extLst>
          </p:cNvPr>
          <p:cNvSpPr/>
          <p:nvPr/>
        </p:nvSpPr>
        <p:spPr>
          <a:xfrm>
            <a:off x="1209571" y="807682"/>
            <a:ext cx="986165" cy="67710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</a:t>
            </a:r>
            <a:r>
              <a:rPr lang="vi-VN" sz="2400" b="1" kern="0" smtClean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007" y="980728"/>
            <a:ext cx="68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 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628" y="9807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quét nhà.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54928" y="980728"/>
            <a:ext cx="108012" cy="499172"/>
          </a:xfrm>
          <a:prstGeom prst="line">
            <a:avLst/>
          </a:prstGeom>
          <a:noFill/>
          <a:ln w="28575" cap="flat" cmpd="sng" algn="ctr">
            <a:solidFill>
              <a:srgbClr val="213054"/>
            </a:solidFill>
            <a:prstDash val="solid"/>
          </a:ln>
          <a:effectLst/>
        </p:spPr>
      </p:cxnSp>
      <p:sp>
        <p:nvSpPr>
          <p:cNvPr id="12" name="Right Brace 11"/>
          <p:cNvSpPr/>
          <p:nvPr/>
        </p:nvSpPr>
        <p:spPr>
          <a:xfrm rot="5400000">
            <a:off x="2149460" y="1187438"/>
            <a:ext cx="144017" cy="584924"/>
          </a:xfrm>
          <a:prstGeom prst="rightBrace">
            <a:avLst>
              <a:gd name="adj1" fmla="val 8333"/>
              <a:gd name="adj2" fmla="val 52920"/>
            </a:avLst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3374256" y="903087"/>
            <a:ext cx="181524" cy="1116124"/>
          </a:xfrm>
          <a:prstGeom prst="rightBrace">
            <a:avLst>
              <a:gd name="adj1" fmla="val 8333"/>
              <a:gd name="adj2" fmla="val 52920"/>
            </a:avLst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1551911"/>
            <a:ext cx="11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Sự vật</a:t>
            </a: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2940" y="155191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hoạt động của sự vật</a:t>
            </a:r>
            <a:endParaRPr kumimoji="0" lang="en-US" sz="1800" b="1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-0.00209 L 0.02848 -0.002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Hình nền\146a405896a09e77ef92169e2d0c139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05"/>
          <a:stretch/>
        </p:blipFill>
        <p:spPr bwMode="auto">
          <a:xfrm>
            <a:off x="0" y="0"/>
            <a:ext cx="9144000" cy="68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49289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6600"/>
                </a:solidFill>
                <a:latin typeface="HP001 4 hàng" pitchFamily="34" charset="0"/>
              </a:rPr>
              <a:t>Chúng mình cùng đặt câu về việc em làm ở nhà vào vở nào.</a:t>
            </a:r>
            <a:endParaRPr lang="en-US" sz="4800" b="1">
              <a:solidFill>
                <a:srgbClr val="FF66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ình nền\sWTq6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64502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HP001 4 hàng" pitchFamily="34" charset="0"/>
              </a:rPr>
              <a:t>Học sinh làm bài tập </a:t>
            </a:r>
            <a:r>
              <a:rPr lang="en-US" sz="3200" b="1" smtClean="0">
                <a:solidFill>
                  <a:srgbClr val="0070C0"/>
                </a:solidFill>
                <a:latin typeface="HP001 4 hàng" pitchFamily="34" charset="0"/>
              </a:rPr>
              <a:t>4,5,6,7 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  <a:latin typeface="HP001 4 hàng" pitchFamily="34" charset="0"/>
              </a:rPr>
              <a:t>(</a:t>
            </a:r>
            <a:r>
              <a:rPr lang="en-US" sz="3200" b="1">
                <a:solidFill>
                  <a:srgbClr val="0070C0"/>
                </a:solidFill>
                <a:latin typeface="HP001 4 hàng" pitchFamily="34" charset="0"/>
              </a:rPr>
              <a:t>tr </a:t>
            </a:r>
            <a:r>
              <a:rPr lang="en-US" sz="3200" b="1" smtClean="0">
                <a:solidFill>
                  <a:srgbClr val="0070C0"/>
                </a:solidFill>
                <a:latin typeface="HP001 4 hàng" pitchFamily="34" charset="0"/>
              </a:rPr>
              <a:t>10+11) </a:t>
            </a:r>
            <a:r>
              <a:rPr lang="en-US" sz="3200" b="1">
                <a:solidFill>
                  <a:srgbClr val="0070C0"/>
                </a:solidFill>
                <a:latin typeface="HP001 4 hàng" pitchFamily="34" charset="0"/>
              </a:rPr>
              <a:t>Vở bài </a:t>
            </a:r>
            <a:r>
              <a:rPr lang="en-US" sz="3200" b="1" smtClean="0">
                <a:solidFill>
                  <a:srgbClr val="0070C0"/>
                </a:solidFill>
                <a:latin typeface="HP001 4 hàng" pitchFamily="34" charset="0"/>
              </a:rPr>
              <a:t>tậpTiếng Việt</a:t>
            </a:r>
            <a:endParaRPr lang="en-US" sz="3200" b="1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239" y="2348880"/>
            <a:ext cx="21771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Dặn dò:</a:t>
            </a:r>
          </a:p>
        </p:txBody>
      </p:sp>
    </p:spTree>
    <p:extLst>
      <p:ext uri="{BB962C8B-B14F-4D97-AF65-F5344CB8AC3E}">
        <p14:creationId xmlns:p14="http://schemas.microsoft.com/office/powerpoint/2010/main" xmlns="" val="6641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206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Doodle Sketchbook by Slidesgo</vt:lpstr>
      <vt:lpstr>Office Theme</vt:lpstr>
      <vt:lpstr>1_Doodle Sketchbook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AutoBVT</cp:lastModifiedBy>
  <cp:revision>96</cp:revision>
  <dcterms:created xsi:type="dcterms:W3CDTF">2021-09-14T08:21:18Z</dcterms:created>
  <dcterms:modified xsi:type="dcterms:W3CDTF">2021-09-16T00:36:39Z</dcterms:modified>
</cp:coreProperties>
</file>