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2" r:id="rId2"/>
    <p:sldId id="272" r:id="rId3"/>
    <p:sldId id="283" r:id="rId4"/>
    <p:sldId id="257" r:id="rId5"/>
    <p:sldId id="258" r:id="rId6"/>
    <p:sldId id="281" r:id="rId7"/>
    <p:sldId id="259" r:id="rId8"/>
    <p:sldId id="274" r:id="rId9"/>
    <p:sldId id="275" r:id="rId10"/>
    <p:sldId id="276" r:id="rId11"/>
    <p:sldId id="280" r:id="rId12"/>
    <p:sldId id="278" r:id="rId13"/>
    <p:sldId id="260" r:id="rId14"/>
    <p:sldId id="261" r:id="rId15"/>
    <p:sldId id="279" r:id="rId16"/>
    <p:sldId id="262" r:id="rId17"/>
    <p:sldId id="264" r:id="rId18"/>
    <p:sldId id="265" r:id="rId19"/>
    <p:sldId id="266" r:id="rId20"/>
    <p:sldId id="267" r:id="rId21"/>
    <p:sldId id="268" r:id="rId22"/>
    <p:sldId id="269" r:id="rId23"/>
    <p:sldId id="270" r:id="rId24"/>
    <p:sldId id="271"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5" d="100"/>
          <a:sy n="55" d="100"/>
        </p:scale>
        <p:origin x="7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D55D5-38F1-4201-BBB4-3ECD4D2CCFA9}"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5C69D-626C-4B42-9465-1DC2D6682239}" type="slidenum">
              <a:rPr lang="en-US" smtClean="0"/>
              <a:t>‹#›</a:t>
            </a:fld>
            <a:endParaRPr lang="en-US"/>
          </a:p>
        </p:txBody>
      </p:sp>
    </p:spTree>
    <p:extLst>
      <p:ext uri="{BB962C8B-B14F-4D97-AF65-F5344CB8AC3E}">
        <p14:creationId xmlns:p14="http://schemas.microsoft.com/office/powerpoint/2010/main" val="79897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28D09DF-EB50-47A7-A46B-9A5E00245F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422114B-538C-4A9B-92D0-AE2516D544CC}" type="slidenum">
              <a:rPr lang="en-US" altLang="en-US" sz="1200"/>
              <a:pPr eaLnBrk="1" hangingPunct="1"/>
              <a:t>2</a:t>
            </a:fld>
            <a:endParaRPr lang="en-US" altLang="en-US" sz="1200"/>
          </a:p>
        </p:txBody>
      </p:sp>
      <p:sp>
        <p:nvSpPr>
          <p:cNvPr id="28675" name="Rectangle 2">
            <a:extLst>
              <a:ext uri="{FF2B5EF4-FFF2-40B4-BE49-F238E27FC236}">
                <a16:creationId xmlns:a16="http://schemas.microsoft.com/office/drawing/2014/main" id="{13D5E600-EFEC-4B95-9150-B18951128E3A}"/>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2F24E3EF-8E39-4799-959F-4C8BC3FA2B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FF28-5EC5-4E3F-8AEA-B515DBCF2B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F02E6B-CEC1-4F6A-8754-14C1987C5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7D2F0-6B5A-475E-9D40-343875539700}"/>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5" name="Footer Placeholder 4">
            <a:extLst>
              <a:ext uri="{FF2B5EF4-FFF2-40B4-BE49-F238E27FC236}">
                <a16:creationId xmlns:a16="http://schemas.microsoft.com/office/drawing/2014/main" id="{A0B5644C-64BB-4DA1-A1ED-78B51D400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70221-342C-431B-B94C-02F8848AD4D6}"/>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145539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5EF4-AB2A-4BDD-BAF2-4BF97865D3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5114C-684C-4773-896C-B26CFD11D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7B4CC-C8BD-49AC-8845-B56AB580432C}"/>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5" name="Footer Placeholder 4">
            <a:extLst>
              <a:ext uri="{FF2B5EF4-FFF2-40B4-BE49-F238E27FC236}">
                <a16:creationId xmlns:a16="http://schemas.microsoft.com/office/drawing/2014/main" id="{AF99C21E-E7CC-4B69-A7ED-A59DDB93F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9952D-B39D-49EB-BE84-66034EF80269}"/>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323329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39EAD-5538-4FF1-A3D5-3400355CD0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6A7D88-BAA6-4327-9A4F-4A32F81AE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F9BD-5AA8-46B8-BB8A-DF68200279AD}"/>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5" name="Footer Placeholder 4">
            <a:extLst>
              <a:ext uri="{FF2B5EF4-FFF2-40B4-BE49-F238E27FC236}">
                <a16:creationId xmlns:a16="http://schemas.microsoft.com/office/drawing/2014/main" id="{A6C35477-4329-4C73-BDAD-FC207CF3B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A4B73-A08C-46CC-B869-FDB78C607656}"/>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276953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C6DA-8F5A-4B2C-B139-B9F65B7B8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7345B-F79D-45D2-89BB-0500650C3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6A70-D53D-47C6-ACE8-15C31D5F587C}"/>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5" name="Footer Placeholder 4">
            <a:extLst>
              <a:ext uri="{FF2B5EF4-FFF2-40B4-BE49-F238E27FC236}">
                <a16:creationId xmlns:a16="http://schemas.microsoft.com/office/drawing/2014/main" id="{1945D6E5-E7FD-473B-B7BC-0330F6DA7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95803-2D69-426F-ABB9-DA068E54A7C9}"/>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399696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9A07-4D15-4172-BDCD-5C35C763A7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1C82C5-1A0A-4981-AD56-8A0CDE1DD9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1E6F2-D94F-4BB4-A3AF-034D1BDEAEC4}"/>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5" name="Footer Placeholder 4">
            <a:extLst>
              <a:ext uri="{FF2B5EF4-FFF2-40B4-BE49-F238E27FC236}">
                <a16:creationId xmlns:a16="http://schemas.microsoft.com/office/drawing/2014/main" id="{C0FF2E65-6F91-4870-A0DE-634DDFBCD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D97FA-AFD8-429B-A7CC-56D1595A0CE8}"/>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409302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C1A6-8A31-4F81-A409-4DE4A3DA0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C2D5A-DB79-43E3-A51A-E579C1CAA4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CEFD1-8488-48C8-86A2-8632568F4E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CB42C-DBFD-4146-8ED2-1F635343E415}"/>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6" name="Footer Placeholder 5">
            <a:extLst>
              <a:ext uri="{FF2B5EF4-FFF2-40B4-BE49-F238E27FC236}">
                <a16:creationId xmlns:a16="http://schemas.microsoft.com/office/drawing/2014/main" id="{827ED6AA-F044-49F2-965B-F7A2E24CF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FC23E-A00C-4D46-85F0-44D0BFF4DB34}"/>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288788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7B43-5E50-4426-94DA-DF909D20B6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48059F-881C-4066-A032-827C21A33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F9F9DB-E7A5-42DF-BE4A-D639A14896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A1FBA-51C7-4958-A28B-0AF5447C8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1F4C18-8F00-48BB-8217-12C4125111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BB9EE8-3F8B-4E98-BDB8-384A18B2D97D}"/>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8" name="Footer Placeholder 7">
            <a:extLst>
              <a:ext uri="{FF2B5EF4-FFF2-40B4-BE49-F238E27FC236}">
                <a16:creationId xmlns:a16="http://schemas.microsoft.com/office/drawing/2014/main" id="{6636651D-6457-4A26-81CE-AD6D747DA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A2FD89-5CBB-42DC-AACA-B62F2BC90222}"/>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161060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3326-5C6A-4DE6-B3C2-B14F2AD93E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1AACF1-FF88-4CF3-96E4-B2C19B72E9E9}"/>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4" name="Footer Placeholder 3">
            <a:extLst>
              <a:ext uri="{FF2B5EF4-FFF2-40B4-BE49-F238E27FC236}">
                <a16:creationId xmlns:a16="http://schemas.microsoft.com/office/drawing/2014/main" id="{6D366CEC-0F3B-4400-8F11-979F5A0B83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16CFF7-20D1-4AA1-A5DB-4482E2B4F607}"/>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13136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75E8B-2073-424E-BE16-BBE62B985306}"/>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3" name="Footer Placeholder 2">
            <a:extLst>
              <a:ext uri="{FF2B5EF4-FFF2-40B4-BE49-F238E27FC236}">
                <a16:creationId xmlns:a16="http://schemas.microsoft.com/office/drawing/2014/main" id="{DDC02A0F-C795-4764-9A1F-7555A4F7D6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11463E-B70D-496C-96B9-A3182712CECD}"/>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411825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DA92-8429-4972-B6D9-467D90E72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394C31-CA30-498D-9B71-F436CC1F7B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F4575E-DA8C-4226-A2BC-5E7DCFE95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F1FCF-8B67-41C9-A8AD-BCA1288FD591}"/>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6" name="Footer Placeholder 5">
            <a:extLst>
              <a:ext uri="{FF2B5EF4-FFF2-40B4-BE49-F238E27FC236}">
                <a16:creationId xmlns:a16="http://schemas.microsoft.com/office/drawing/2014/main" id="{D492FCBD-D6F5-4870-AA58-45D277BF8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62074-92D4-46AA-8A3B-F8078A09E8E2}"/>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306010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4D3A-EF62-45F3-BCC1-5A9C845A7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F4FD1-5B1D-44D3-9497-BB8459D7D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CA0397-5279-461E-9551-7E2941DAC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45C32-B1D0-493A-AB85-8905A51AFA6B}"/>
              </a:ext>
            </a:extLst>
          </p:cNvPr>
          <p:cNvSpPr>
            <a:spLocks noGrp="1"/>
          </p:cNvSpPr>
          <p:nvPr>
            <p:ph type="dt" sz="half" idx="10"/>
          </p:nvPr>
        </p:nvSpPr>
        <p:spPr/>
        <p:txBody>
          <a:bodyPr/>
          <a:lstStyle/>
          <a:p>
            <a:fld id="{78B0F7EA-9460-4B19-8549-BE43BEEDC026}" type="datetimeFigureOut">
              <a:rPr lang="en-US" smtClean="0"/>
              <a:t>12/22/2020</a:t>
            </a:fld>
            <a:endParaRPr lang="en-US"/>
          </a:p>
        </p:txBody>
      </p:sp>
      <p:sp>
        <p:nvSpPr>
          <p:cNvPr id="6" name="Footer Placeholder 5">
            <a:extLst>
              <a:ext uri="{FF2B5EF4-FFF2-40B4-BE49-F238E27FC236}">
                <a16:creationId xmlns:a16="http://schemas.microsoft.com/office/drawing/2014/main" id="{8D835573-C65B-4FCD-AA1F-5BE029899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9EC32-3B69-428E-8E8F-DEA755476DE7}"/>
              </a:ext>
            </a:extLst>
          </p:cNvPr>
          <p:cNvSpPr>
            <a:spLocks noGrp="1"/>
          </p:cNvSpPr>
          <p:nvPr>
            <p:ph type="sldNum" sz="quarter" idx="12"/>
          </p:nvPr>
        </p:nvSpPr>
        <p:spPr/>
        <p:txBody>
          <a:bodyPr/>
          <a:lstStyle/>
          <a:p>
            <a:fld id="{D1C003A8-CA19-43D8-BF5C-AC9CA979447F}" type="slidenum">
              <a:rPr lang="en-US" smtClean="0"/>
              <a:t>‹#›</a:t>
            </a:fld>
            <a:endParaRPr lang="en-US"/>
          </a:p>
        </p:txBody>
      </p:sp>
    </p:spTree>
    <p:extLst>
      <p:ext uri="{BB962C8B-B14F-4D97-AF65-F5344CB8AC3E}">
        <p14:creationId xmlns:p14="http://schemas.microsoft.com/office/powerpoint/2010/main" val="77441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4348E-6924-4AA9-A66C-691F152FD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903633-F28A-4648-B7DC-5A768C9AE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82C04-46C7-4390-9167-4C44F9D0A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0F7EA-9460-4B19-8549-BE43BEEDC026}" type="datetimeFigureOut">
              <a:rPr lang="en-US" smtClean="0"/>
              <a:t>12/22/2020</a:t>
            </a:fld>
            <a:endParaRPr lang="en-US"/>
          </a:p>
        </p:txBody>
      </p:sp>
      <p:sp>
        <p:nvSpPr>
          <p:cNvPr id="5" name="Footer Placeholder 4">
            <a:extLst>
              <a:ext uri="{FF2B5EF4-FFF2-40B4-BE49-F238E27FC236}">
                <a16:creationId xmlns:a16="http://schemas.microsoft.com/office/drawing/2014/main" id="{B8833E78-8E25-4260-8628-9F88B28C91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79FBC0-DF8E-4B5F-87A0-CC0038A9C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003A8-CA19-43D8-BF5C-AC9CA979447F}" type="slidenum">
              <a:rPr lang="en-US" smtClean="0"/>
              <a:t>‹#›</a:t>
            </a:fld>
            <a:endParaRPr lang="en-US"/>
          </a:p>
        </p:txBody>
      </p:sp>
    </p:spTree>
    <p:extLst>
      <p:ext uri="{BB962C8B-B14F-4D97-AF65-F5344CB8AC3E}">
        <p14:creationId xmlns:p14="http://schemas.microsoft.com/office/powerpoint/2010/main" val="2512175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Documents%20and%20Settings/User/Local%20Settings/Temp/Rar$DI00.109/_R.swf" TargetMode="External"/><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êu đề 1">
            <a:extLst>
              <a:ext uri="{FF2B5EF4-FFF2-40B4-BE49-F238E27FC236}">
                <a16:creationId xmlns:a16="http://schemas.microsoft.com/office/drawing/2014/main" id="{A207DF91-DEC5-4C15-8CC9-D317563E4C2D}"/>
              </a:ext>
            </a:extLst>
          </p:cNvPr>
          <p:cNvSpPr>
            <a:spLocks noGrp="1"/>
          </p:cNvSpPr>
          <p:nvPr>
            <p:ph type="ctrTitle"/>
          </p:nvPr>
        </p:nvSpPr>
        <p:spPr/>
        <p:txBody>
          <a:bodyPr/>
          <a:lstStyle/>
          <a:p>
            <a:endParaRPr lang="en-US" altLang="en-US"/>
          </a:p>
        </p:txBody>
      </p:sp>
      <p:sp>
        <p:nvSpPr>
          <p:cNvPr id="2051" name="Tiêu đề phụ 2">
            <a:extLst>
              <a:ext uri="{FF2B5EF4-FFF2-40B4-BE49-F238E27FC236}">
                <a16:creationId xmlns:a16="http://schemas.microsoft.com/office/drawing/2014/main" id="{82CB2057-5F45-44C2-BADC-2D1C82657053}"/>
              </a:ext>
            </a:extLst>
          </p:cNvPr>
          <p:cNvSpPr>
            <a:spLocks noGrp="1"/>
          </p:cNvSpPr>
          <p:nvPr>
            <p:ph type="subTitle" idx="1"/>
          </p:nvPr>
        </p:nvSpPr>
        <p:spPr/>
        <p:txBody>
          <a:bodyPr/>
          <a:lstStyle/>
          <a:p>
            <a:endParaRPr lang="en-US" altLang="en-US"/>
          </a:p>
        </p:txBody>
      </p:sp>
      <p:pic>
        <p:nvPicPr>
          <p:cNvPr id="2052" name="Picture 2" descr="C:\Users\admin\Downloads\BÀI GIẢNG POI\26112401_204811283420279_1796183003290890422_n.jpg">
            <a:extLst>
              <a:ext uri="{FF2B5EF4-FFF2-40B4-BE49-F238E27FC236}">
                <a16:creationId xmlns:a16="http://schemas.microsoft.com/office/drawing/2014/main" id="{2A1111CF-DE69-413C-BC1E-8CE2513F8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14314"/>
            <a:ext cx="85725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6256E4B5-0597-408E-BCC8-F564C357BCC0}"/>
              </a:ext>
            </a:extLst>
          </p:cNvPr>
          <p:cNvSpPr txBox="1">
            <a:spLocks noChangeArrowheads="1"/>
          </p:cNvSpPr>
          <p:nvPr/>
        </p:nvSpPr>
        <p:spPr bwMode="auto">
          <a:xfrm>
            <a:off x="2971800" y="2209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b="1">
                <a:solidFill>
                  <a:srgbClr val="FF0066"/>
                </a:solidFill>
              </a:rPr>
              <a:t> Nét 1 là nét cong kín</a:t>
            </a:r>
          </a:p>
        </p:txBody>
      </p:sp>
      <p:sp>
        <p:nvSpPr>
          <p:cNvPr id="26627" name="Text Box 3">
            <a:extLst>
              <a:ext uri="{FF2B5EF4-FFF2-40B4-BE49-F238E27FC236}">
                <a16:creationId xmlns:a16="http://schemas.microsoft.com/office/drawing/2014/main" id="{2675A646-BD74-4FE5-A077-4B576051B7FC}"/>
              </a:ext>
            </a:extLst>
          </p:cNvPr>
          <p:cNvSpPr txBox="1">
            <a:spLocks noChangeArrowheads="1"/>
          </p:cNvSpPr>
          <p:nvPr/>
        </p:nvSpPr>
        <p:spPr bwMode="auto">
          <a:xfrm>
            <a:off x="2895600" y="5181600"/>
            <a:ext cx="708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solidFill>
                  <a:srgbClr val="6600CC"/>
                </a:solidFill>
                <a:latin typeface="Times New Roman" panose="02020603050405020304" pitchFamily="18" charset="0"/>
              </a:rPr>
              <a:t>Chữ hoa</a:t>
            </a:r>
            <a:r>
              <a:rPr lang="en-US" altLang="en-US" sz="3600">
                <a:solidFill>
                  <a:srgbClr val="6600CC"/>
                </a:solidFill>
              </a:rPr>
              <a:t> </a:t>
            </a:r>
            <a:r>
              <a:rPr lang="en-US" altLang="en-US" sz="3600" b="1">
                <a:solidFill>
                  <a:srgbClr val="6600CC"/>
                </a:solidFill>
                <a:latin typeface="HP001 4 hàng" panose="020B0603050302020204" pitchFamily="34" charset="0"/>
              </a:rPr>
              <a:t>Q</a:t>
            </a:r>
            <a:r>
              <a:rPr lang="en-US" altLang="en-US" sz="3600">
                <a:solidFill>
                  <a:srgbClr val="6600CC"/>
                </a:solidFill>
              </a:rPr>
              <a:t> </a:t>
            </a:r>
            <a:r>
              <a:rPr lang="en-US" altLang="en-US" sz="3600">
                <a:solidFill>
                  <a:srgbClr val="6600CC"/>
                </a:solidFill>
                <a:latin typeface="Times New Roman" panose="02020603050405020304" pitchFamily="18" charset="0"/>
              </a:rPr>
              <a:t>được viết bởi mấy nét?</a:t>
            </a:r>
          </a:p>
        </p:txBody>
      </p:sp>
      <p:sp>
        <p:nvSpPr>
          <p:cNvPr id="26628" name="Text Box 4">
            <a:extLst>
              <a:ext uri="{FF2B5EF4-FFF2-40B4-BE49-F238E27FC236}">
                <a16:creationId xmlns:a16="http://schemas.microsoft.com/office/drawing/2014/main" id="{3949016B-0587-44B8-A735-6E8CE1C87990}"/>
              </a:ext>
            </a:extLst>
          </p:cNvPr>
          <p:cNvSpPr txBox="1">
            <a:spLocks noChangeArrowheads="1"/>
          </p:cNvSpPr>
          <p:nvPr/>
        </p:nvSpPr>
        <p:spPr bwMode="auto">
          <a:xfrm>
            <a:off x="3048000" y="51816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solidFill>
                  <a:srgbClr val="6600CC"/>
                </a:solidFill>
                <a:latin typeface="Times New Roman" panose="02020603050405020304" pitchFamily="18" charset="0"/>
              </a:rPr>
              <a:t>Chữ hoa</a:t>
            </a:r>
            <a:r>
              <a:rPr lang="en-US" altLang="en-US" sz="3600">
                <a:solidFill>
                  <a:srgbClr val="6600CC"/>
                </a:solidFill>
              </a:rPr>
              <a:t> </a:t>
            </a:r>
            <a:r>
              <a:rPr lang="en-US" altLang="en-US" sz="3600" b="1">
                <a:solidFill>
                  <a:srgbClr val="6600CC"/>
                </a:solidFill>
                <a:latin typeface="HP001 4 hàng" panose="020B0603050302020204" pitchFamily="34" charset="0"/>
              </a:rPr>
              <a:t>Q</a:t>
            </a:r>
            <a:r>
              <a:rPr lang="en-US" altLang="en-US" sz="3600">
                <a:solidFill>
                  <a:srgbClr val="6600CC"/>
                </a:solidFill>
              </a:rPr>
              <a:t> </a:t>
            </a:r>
            <a:r>
              <a:rPr lang="en-US" altLang="en-US" sz="3600">
                <a:solidFill>
                  <a:srgbClr val="6600CC"/>
                </a:solidFill>
                <a:latin typeface="Times New Roman" panose="02020603050405020304" pitchFamily="18" charset="0"/>
              </a:rPr>
              <a:t>được viết bởi 2 nét.</a:t>
            </a:r>
          </a:p>
        </p:txBody>
      </p:sp>
      <p:pic>
        <p:nvPicPr>
          <p:cNvPr id="11269" name="Picture 5" descr="DECOR033">
            <a:extLst>
              <a:ext uri="{FF2B5EF4-FFF2-40B4-BE49-F238E27FC236}">
                <a16:creationId xmlns:a16="http://schemas.microsoft.com/office/drawing/2014/main" id="{AC3B946A-5E13-4B6A-AC1A-36E6D36903AB}"/>
              </a:ext>
            </a:extLst>
          </p:cNvPr>
          <p:cNvPicPr>
            <a:picLocks noChangeAspect="1" noChangeArrowheads="1"/>
          </p:cNvPicPr>
          <p:nvPr/>
        </p:nvPicPr>
        <p:blipFill>
          <a:blip r:embed="rId2">
            <a:lum bright="68000" contrast="34000"/>
            <a:extLst>
              <a:ext uri="{28A0092B-C50C-407E-A947-70E740481C1C}">
                <a14:useLocalDpi xmlns:a14="http://schemas.microsoft.com/office/drawing/2010/main" val="0"/>
              </a:ext>
            </a:extLst>
          </a:blip>
          <a:srcRect/>
          <a:stretch>
            <a:fillRect/>
          </a:stretch>
        </p:blipFill>
        <p:spPr bwMode="auto">
          <a:xfrm rot="14469338">
            <a:off x="9381332" y="5215732"/>
            <a:ext cx="150653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DECOR033">
            <a:extLst>
              <a:ext uri="{FF2B5EF4-FFF2-40B4-BE49-F238E27FC236}">
                <a16:creationId xmlns:a16="http://schemas.microsoft.com/office/drawing/2014/main" id="{2A29530B-46FA-4CDF-B40E-83E83241B5DF}"/>
              </a:ext>
            </a:extLst>
          </p:cNvPr>
          <p:cNvPicPr>
            <a:picLocks noChangeAspect="1" noChangeArrowheads="1"/>
          </p:cNvPicPr>
          <p:nvPr/>
        </p:nvPicPr>
        <p:blipFill>
          <a:blip r:embed="rId2">
            <a:lum bright="68000" contrast="34000"/>
            <a:extLst>
              <a:ext uri="{28A0092B-C50C-407E-A947-70E740481C1C}">
                <a14:useLocalDpi xmlns:a14="http://schemas.microsoft.com/office/drawing/2010/main" val="0"/>
              </a:ext>
            </a:extLst>
          </a:blip>
          <a:srcRect/>
          <a:stretch>
            <a:fillRect/>
          </a:stretch>
        </p:blipFill>
        <p:spPr bwMode="auto">
          <a:xfrm rot="18382452" flipV="1">
            <a:off x="1385888" y="5338763"/>
            <a:ext cx="12954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Oval 7">
            <a:extLst>
              <a:ext uri="{FF2B5EF4-FFF2-40B4-BE49-F238E27FC236}">
                <a16:creationId xmlns:a16="http://schemas.microsoft.com/office/drawing/2014/main" id="{8A2FC1B1-3433-4CCF-8E26-591552A1BBAA}"/>
              </a:ext>
            </a:extLst>
          </p:cNvPr>
          <p:cNvSpPr>
            <a:spLocks noChangeArrowheads="1"/>
          </p:cNvSpPr>
          <p:nvPr/>
        </p:nvSpPr>
        <p:spPr bwMode="auto">
          <a:xfrm>
            <a:off x="2413000" y="3952875"/>
            <a:ext cx="152400" cy="152400"/>
          </a:xfrm>
          <a:prstGeom prst="ellipse">
            <a:avLst/>
          </a:prstGeom>
          <a:solidFill>
            <a:srgbClr val="FFFFFF"/>
          </a:solidFill>
          <a:ln w="9525">
            <a:solidFill>
              <a:schemeClr val="bg1"/>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1272" name="Group 8">
            <a:extLst>
              <a:ext uri="{FF2B5EF4-FFF2-40B4-BE49-F238E27FC236}">
                <a16:creationId xmlns:a16="http://schemas.microsoft.com/office/drawing/2014/main" id="{4308939F-CE9D-49A1-942F-EC6F2DEBFB6F}"/>
              </a:ext>
            </a:extLst>
          </p:cNvPr>
          <p:cNvGrpSpPr>
            <a:grpSpLocks/>
          </p:cNvGrpSpPr>
          <p:nvPr/>
        </p:nvGrpSpPr>
        <p:grpSpPr bwMode="auto">
          <a:xfrm>
            <a:off x="6927699" y="1461199"/>
            <a:ext cx="3283101" cy="4268169"/>
            <a:chOff x="3452" y="906"/>
            <a:chExt cx="2020" cy="3670"/>
          </a:xfrm>
        </p:grpSpPr>
        <p:sp>
          <p:nvSpPr>
            <p:cNvPr id="11313" name="Rectangle 9">
              <a:extLst>
                <a:ext uri="{FF2B5EF4-FFF2-40B4-BE49-F238E27FC236}">
                  <a16:creationId xmlns:a16="http://schemas.microsoft.com/office/drawing/2014/main" id="{B40500BC-A3DA-4614-8AD7-A59FA5CEAF68}"/>
                </a:ext>
              </a:extLst>
            </p:cNvPr>
            <p:cNvSpPr>
              <a:spLocks noChangeArrowheads="1"/>
            </p:cNvSpPr>
            <p:nvPr/>
          </p:nvSpPr>
          <p:spPr bwMode="auto">
            <a:xfrm>
              <a:off x="3550" y="1056"/>
              <a:ext cx="1922" cy="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6000" b="1">
                  <a:solidFill>
                    <a:schemeClr val="accent2"/>
                  </a:solidFill>
                  <a:latin typeface="HP001 4 hàng" panose="020B0603050302020204" pitchFamily="34" charset="0"/>
                </a:rPr>
                <a:t>Q</a:t>
              </a:r>
            </a:p>
          </p:txBody>
        </p:sp>
        <p:grpSp>
          <p:nvGrpSpPr>
            <p:cNvPr id="11314" name="Group 10">
              <a:extLst>
                <a:ext uri="{FF2B5EF4-FFF2-40B4-BE49-F238E27FC236}">
                  <a16:creationId xmlns:a16="http://schemas.microsoft.com/office/drawing/2014/main" id="{825F69D2-0792-4011-AD63-BEA22EF3F634}"/>
                </a:ext>
              </a:extLst>
            </p:cNvPr>
            <p:cNvGrpSpPr>
              <a:grpSpLocks/>
            </p:cNvGrpSpPr>
            <p:nvPr/>
          </p:nvGrpSpPr>
          <p:grpSpPr bwMode="auto">
            <a:xfrm>
              <a:off x="4224" y="2400"/>
              <a:ext cx="432" cy="576"/>
              <a:chOff x="4224" y="2400"/>
              <a:chExt cx="432" cy="576"/>
            </a:xfrm>
          </p:grpSpPr>
          <p:sp>
            <p:nvSpPr>
              <p:cNvPr id="11320" name="Freeform 11">
                <a:extLst>
                  <a:ext uri="{FF2B5EF4-FFF2-40B4-BE49-F238E27FC236}">
                    <a16:creationId xmlns:a16="http://schemas.microsoft.com/office/drawing/2014/main" id="{A49C8A52-4F2B-4CA5-AF31-DC1CAC35176E}"/>
                  </a:ext>
                </a:extLst>
              </p:cNvPr>
              <p:cNvSpPr>
                <a:spLocks/>
              </p:cNvSpPr>
              <p:nvPr/>
            </p:nvSpPr>
            <p:spPr bwMode="auto">
              <a:xfrm rot="2986051">
                <a:off x="4224" y="2544"/>
                <a:ext cx="480" cy="384"/>
              </a:xfrm>
              <a:custGeom>
                <a:avLst/>
                <a:gdLst>
                  <a:gd name="T0" fmla="*/ 480 w 480"/>
                  <a:gd name="T1" fmla="*/ 0 h 384"/>
                  <a:gd name="T2" fmla="*/ 192 w 480"/>
                  <a:gd name="T3" fmla="*/ 144 h 384"/>
                  <a:gd name="T4" fmla="*/ 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480" y="0"/>
                    </a:moveTo>
                    <a:cubicBezTo>
                      <a:pt x="376" y="40"/>
                      <a:pt x="272" y="80"/>
                      <a:pt x="192" y="144"/>
                    </a:cubicBezTo>
                    <a:cubicBezTo>
                      <a:pt x="112" y="208"/>
                      <a:pt x="56" y="296"/>
                      <a:pt x="0" y="384"/>
                    </a:cubicBezTo>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1" name="Text Box 12">
                <a:extLst>
                  <a:ext uri="{FF2B5EF4-FFF2-40B4-BE49-F238E27FC236}">
                    <a16:creationId xmlns:a16="http://schemas.microsoft.com/office/drawing/2014/main" id="{12665C6B-9BE7-4B85-99CA-8F790EBB4E21}"/>
                  </a:ext>
                </a:extLst>
              </p:cNvPr>
              <p:cNvSpPr txBox="1">
                <a:spLocks noChangeArrowheads="1"/>
              </p:cNvSpPr>
              <p:nvPr/>
            </p:nvSpPr>
            <p:spPr bwMode="auto">
              <a:xfrm>
                <a:off x="4224" y="2400"/>
                <a:ext cx="192"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rPr>
                  <a:t>2</a:t>
                </a:r>
              </a:p>
            </p:txBody>
          </p:sp>
        </p:grpSp>
        <p:grpSp>
          <p:nvGrpSpPr>
            <p:cNvPr id="11315" name="Group 13">
              <a:extLst>
                <a:ext uri="{FF2B5EF4-FFF2-40B4-BE49-F238E27FC236}">
                  <a16:creationId xmlns:a16="http://schemas.microsoft.com/office/drawing/2014/main" id="{308CCD8D-CFE9-469C-A094-93C4CF415BD8}"/>
                </a:ext>
              </a:extLst>
            </p:cNvPr>
            <p:cNvGrpSpPr>
              <a:grpSpLocks/>
            </p:cNvGrpSpPr>
            <p:nvPr/>
          </p:nvGrpSpPr>
          <p:grpSpPr bwMode="auto">
            <a:xfrm rot="-553250">
              <a:off x="3452" y="906"/>
              <a:ext cx="480" cy="678"/>
              <a:chOff x="1008" y="1242"/>
              <a:chExt cx="480" cy="678"/>
            </a:xfrm>
          </p:grpSpPr>
          <p:sp>
            <p:nvSpPr>
              <p:cNvPr id="11318" name="Freeform 14">
                <a:extLst>
                  <a:ext uri="{FF2B5EF4-FFF2-40B4-BE49-F238E27FC236}">
                    <a16:creationId xmlns:a16="http://schemas.microsoft.com/office/drawing/2014/main" id="{A8A2E065-8045-4C44-B92B-138B513638C9}"/>
                  </a:ext>
                </a:extLst>
              </p:cNvPr>
              <p:cNvSpPr>
                <a:spLocks/>
              </p:cNvSpPr>
              <p:nvPr/>
            </p:nvSpPr>
            <p:spPr bwMode="auto">
              <a:xfrm rot="-520690">
                <a:off x="1008" y="1536"/>
                <a:ext cx="480" cy="384"/>
              </a:xfrm>
              <a:custGeom>
                <a:avLst/>
                <a:gdLst>
                  <a:gd name="T0" fmla="*/ 480 w 480"/>
                  <a:gd name="T1" fmla="*/ 0 h 384"/>
                  <a:gd name="T2" fmla="*/ 192 w 480"/>
                  <a:gd name="T3" fmla="*/ 144 h 384"/>
                  <a:gd name="T4" fmla="*/ 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480" y="0"/>
                    </a:moveTo>
                    <a:cubicBezTo>
                      <a:pt x="376" y="40"/>
                      <a:pt x="272" y="80"/>
                      <a:pt x="192" y="144"/>
                    </a:cubicBezTo>
                    <a:cubicBezTo>
                      <a:pt x="112" y="208"/>
                      <a:pt x="56" y="296"/>
                      <a:pt x="0" y="38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9" name="Text Box 15">
                <a:extLst>
                  <a:ext uri="{FF2B5EF4-FFF2-40B4-BE49-F238E27FC236}">
                    <a16:creationId xmlns:a16="http://schemas.microsoft.com/office/drawing/2014/main" id="{F06FE7E1-2FE8-47A1-95BA-24BFEBD14C1B}"/>
                  </a:ext>
                </a:extLst>
              </p:cNvPr>
              <p:cNvSpPr txBox="1">
                <a:spLocks noChangeArrowheads="1"/>
              </p:cNvSpPr>
              <p:nvPr/>
            </p:nvSpPr>
            <p:spPr bwMode="auto">
              <a:xfrm>
                <a:off x="1296" y="1242"/>
                <a:ext cx="192"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rPr>
                  <a:t>1</a:t>
                </a:r>
              </a:p>
            </p:txBody>
          </p:sp>
        </p:grpSp>
        <p:sp>
          <p:nvSpPr>
            <p:cNvPr id="11316" name="Freeform 16">
              <a:extLst>
                <a:ext uri="{FF2B5EF4-FFF2-40B4-BE49-F238E27FC236}">
                  <a16:creationId xmlns:a16="http://schemas.microsoft.com/office/drawing/2014/main" id="{FC9528B5-F7A9-476E-84C8-2BBD5E8FCC6F}"/>
                </a:ext>
              </a:extLst>
            </p:cNvPr>
            <p:cNvSpPr>
              <a:spLocks/>
            </p:cNvSpPr>
            <p:nvPr/>
          </p:nvSpPr>
          <p:spPr bwMode="auto">
            <a:xfrm rot="-1398543">
              <a:off x="4365" y="1477"/>
              <a:ext cx="410" cy="194"/>
            </a:xfrm>
            <a:custGeom>
              <a:avLst/>
              <a:gdLst>
                <a:gd name="T0" fmla="*/ 0 w 480"/>
                <a:gd name="T1" fmla="*/ 0 h 216"/>
                <a:gd name="T2" fmla="*/ 48 w 480"/>
                <a:gd name="T3" fmla="*/ 90 h 216"/>
                <a:gd name="T4" fmla="*/ 159 w 480"/>
                <a:gd name="T5" fmla="*/ 67 h 216"/>
                <a:gd name="T6" fmla="*/ 0 60000 65536"/>
                <a:gd name="T7" fmla="*/ 0 60000 65536"/>
                <a:gd name="T8" fmla="*/ 0 60000 65536"/>
                <a:gd name="T9" fmla="*/ 0 w 480"/>
                <a:gd name="T10" fmla="*/ 0 h 216"/>
                <a:gd name="T11" fmla="*/ 480 w 480"/>
                <a:gd name="T12" fmla="*/ 216 h 216"/>
              </a:gdLst>
              <a:ahLst/>
              <a:cxnLst>
                <a:cxn ang="T6">
                  <a:pos x="T0" y="T1"/>
                </a:cxn>
                <a:cxn ang="T7">
                  <a:pos x="T2" y="T3"/>
                </a:cxn>
                <a:cxn ang="T8">
                  <a:pos x="T4" y="T5"/>
                </a:cxn>
              </a:cxnLst>
              <a:rect l="T9" t="T10" r="T11" b="T12"/>
              <a:pathLst>
                <a:path w="480" h="216">
                  <a:moveTo>
                    <a:pt x="0" y="0"/>
                  </a:moveTo>
                  <a:cubicBezTo>
                    <a:pt x="32" y="84"/>
                    <a:pt x="64" y="168"/>
                    <a:pt x="144" y="192"/>
                  </a:cubicBezTo>
                  <a:cubicBezTo>
                    <a:pt x="224" y="216"/>
                    <a:pt x="432" y="152"/>
                    <a:pt x="480" y="14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7" name="Freeform 17">
              <a:extLst>
                <a:ext uri="{FF2B5EF4-FFF2-40B4-BE49-F238E27FC236}">
                  <a16:creationId xmlns:a16="http://schemas.microsoft.com/office/drawing/2014/main" id="{27835065-AC65-46D4-8936-39A7D70DB1CB}"/>
                </a:ext>
              </a:extLst>
            </p:cNvPr>
            <p:cNvSpPr>
              <a:spLocks/>
            </p:cNvSpPr>
            <p:nvPr/>
          </p:nvSpPr>
          <p:spPr bwMode="auto">
            <a:xfrm>
              <a:off x="5043" y="2738"/>
              <a:ext cx="288" cy="168"/>
            </a:xfrm>
            <a:custGeom>
              <a:avLst/>
              <a:gdLst>
                <a:gd name="T0" fmla="*/ 0 w 288"/>
                <a:gd name="T1" fmla="*/ 144 h 168"/>
                <a:gd name="T2" fmla="*/ 144 w 288"/>
                <a:gd name="T3" fmla="*/ 144 h 168"/>
                <a:gd name="T4" fmla="*/ 288 w 288"/>
                <a:gd name="T5" fmla="*/ 0 h 168"/>
                <a:gd name="T6" fmla="*/ 0 60000 65536"/>
                <a:gd name="T7" fmla="*/ 0 60000 65536"/>
                <a:gd name="T8" fmla="*/ 0 60000 65536"/>
                <a:gd name="T9" fmla="*/ 0 w 288"/>
                <a:gd name="T10" fmla="*/ 0 h 168"/>
                <a:gd name="T11" fmla="*/ 288 w 288"/>
                <a:gd name="T12" fmla="*/ 168 h 168"/>
              </a:gdLst>
              <a:ahLst/>
              <a:cxnLst>
                <a:cxn ang="T6">
                  <a:pos x="T0" y="T1"/>
                </a:cxn>
                <a:cxn ang="T7">
                  <a:pos x="T2" y="T3"/>
                </a:cxn>
                <a:cxn ang="T8">
                  <a:pos x="T4" y="T5"/>
                </a:cxn>
              </a:cxnLst>
              <a:rect l="T9" t="T10" r="T11" b="T12"/>
              <a:pathLst>
                <a:path w="288" h="168">
                  <a:moveTo>
                    <a:pt x="0" y="144"/>
                  </a:moveTo>
                  <a:cubicBezTo>
                    <a:pt x="48" y="156"/>
                    <a:pt x="96" y="168"/>
                    <a:pt x="144" y="144"/>
                  </a:cubicBezTo>
                  <a:cubicBezTo>
                    <a:pt x="192" y="120"/>
                    <a:pt x="264" y="24"/>
                    <a:pt x="288"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26644" name="Group 20">
            <a:extLst>
              <a:ext uri="{FF2B5EF4-FFF2-40B4-BE49-F238E27FC236}">
                <a16:creationId xmlns:a16="http://schemas.microsoft.com/office/drawing/2014/main" id="{F0AA89FD-5070-4884-B099-28EC30C5AE15}"/>
              </a:ext>
            </a:extLst>
          </p:cNvPr>
          <p:cNvGraphicFramePr>
            <a:graphicFrameLocks noGrp="1"/>
          </p:cNvGraphicFramePr>
          <p:nvPr/>
        </p:nvGraphicFramePr>
        <p:xfrm>
          <a:off x="7239000" y="1981200"/>
          <a:ext cx="3429000" cy="3233738"/>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5182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85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85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8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7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311" name="Text Box 62">
            <a:extLst>
              <a:ext uri="{FF2B5EF4-FFF2-40B4-BE49-F238E27FC236}">
                <a16:creationId xmlns:a16="http://schemas.microsoft.com/office/drawing/2014/main" id="{D24A5E0D-4F69-4FFD-884A-F225BC4C88E8}"/>
              </a:ext>
            </a:extLst>
          </p:cNvPr>
          <p:cNvSpPr txBox="1">
            <a:spLocks noChangeArrowheads="1"/>
          </p:cNvSpPr>
          <p:nvPr/>
        </p:nvSpPr>
        <p:spPr bwMode="auto">
          <a:xfrm>
            <a:off x="1600200" y="16764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1. LUYỆN VIẾT CHỮ HOA:</a:t>
            </a:r>
          </a:p>
        </p:txBody>
      </p:sp>
      <p:sp>
        <p:nvSpPr>
          <p:cNvPr id="26688" name="Text Box 64">
            <a:extLst>
              <a:ext uri="{FF2B5EF4-FFF2-40B4-BE49-F238E27FC236}">
                <a16:creationId xmlns:a16="http://schemas.microsoft.com/office/drawing/2014/main" id="{A0316115-DC71-4CD6-B1C3-CF6881112A15}"/>
              </a:ext>
            </a:extLst>
          </p:cNvPr>
          <p:cNvSpPr txBox="1">
            <a:spLocks noChangeArrowheads="1"/>
          </p:cNvSpPr>
          <p:nvPr/>
        </p:nvSpPr>
        <p:spPr bwMode="auto">
          <a:xfrm>
            <a:off x="3048000" y="3886201"/>
            <a:ext cx="381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0066"/>
                </a:solidFill>
              </a:rPr>
              <a:t>- Nét 2 là nét lượn ngang, giống như một dấu ngã lớn.</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26627"/>
                                        </p:tgtEl>
                                      </p:cBhvr>
                                    </p:animEffect>
                                    <p:set>
                                      <p:cBhvr>
                                        <p:cTn id="12" dur="1" fill="hold">
                                          <p:stCondLst>
                                            <p:cond delay="499"/>
                                          </p:stCondLst>
                                        </p:cTn>
                                        <p:tgtEl>
                                          <p:spTgt spid="2662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box(in)">
                                      <p:cBhvr>
                                        <p:cTn id="17" dur="500"/>
                                        <p:tgtEl>
                                          <p:spTgt spid="266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6628"/>
                                        </p:tgtEl>
                                      </p:cBhvr>
                                    </p:animEffect>
                                    <p:set>
                                      <p:cBhvr>
                                        <p:cTn id="22" dur="1" fill="hold">
                                          <p:stCondLst>
                                            <p:cond delay="499"/>
                                          </p:stCondLst>
                                        </p:cTn>
                                        <p:tgtEl>
                                          <p:spTgt spid="2662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626"/>
                                        </p:tgtEl>
                                        <p:attrNameLst>
                                          <p:attrName>style.visibility</p:attrName>
                                        </p:attrNameLst>
                                      </p:cBhvr>
                                      <p:to>
                                        <p:strVal val="visible"/>
                                      </p:to>
                                    </p:set>
                                    <p:animEffect transition="in" filter="box(in)">
                                      <p:cBhvr>
                                        <p:cTn id="27" dur="500"/>
                                        <p:tgtEl>
                                          <p:spTgt spid="266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688"/>
                                        </p:tgtEl>
                                        <p:attrNameLst>
                                          <p:attrName>style.visibility</p:attrName>
                                        </p:attrNameLst>
                                      </p:cBhvr>
                                      <p:to>
                                        <p:strVal val="visible"/>
                                      </p:to>
                                    </p:set>
                                    <p:animEffect transition="in" filter="checkerboard(across)">
                                      <p:cBhvr>
                                        <p:cTn id="32" dur="500"/>
                                        <p:tgtEl>
                                          <p:spTgt spid="26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7" grpId="1"/>
      <p:bldP spid="26628" grpId="0"/>
      <p:bldP spid="26628" grpId="1"/>
      <p:bldP spid="266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ECOR033">
            <a:extLst>
              <a:ext uri="{FF2B5EF4-FFF2-40B4-BE49-F238E27FC236}">
                <a16:creationId xmlns:a16="http://schemas.microsoft.com/office/drawing/2014/main" id="{C0799471-4D1B-4950-AE71-20FC22CCAB3D}"/>
              </a:ext>
            </a:extLst>
          </p:cNvPr>
          <p:cNvPicPr>
            <a:picLocks noChangeAspect="1" noChangeArrowheads="1"/>
          </p:cNvPicPr>
          <p:nvPr/>
        </p:nvPicPr>
        <p:blipFill>
          <a:blip r:embed="rId2">
            <a:lum bright="68000" contrast="34000"/>
            <a:extLst>
              <a:ext uri="{28A0092B-C50C-407E-A947-70E740481C1C}">
                <a14:useLocalDpi xmlns:a14="http://schemas.microsoft.com/office/drawing/2010/main" val="0"/>
              </a:ext>
            </a:extLst>
          </a:blip>
          <a:srcRect/>
          <a:stretch>
            <a:fillRect/>
          </a:stretch>
        </p:blipFill>
        <p:spPr bwMode="auto">
          <a:xfrm rot="18382452" flipV="1">
            <a:off x="1385888" y="5338763"/>
            <a:ext cx="12954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BD4908F2-7B0D-4A20-A650-40CB3D575665}"/>
              </a:ext>
            </a:extLst>
          </p:cNvPr>
          <p:cNvSpPr txBox="1">
            <a:spLocks noChangeArrowheads="1"/>
          </p:cNvSpPr>
          <p:nvPr/>
        </p:nvSpPr>
        <p:spPr bwMode="auto">
          <a:xfrm>
            <a:off x="1524000" y="129540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hlinkClick r:id="rId3" action="ppaction://hlinkfile"/>
              </a:rPr>
              <a:t>Cách viết</a:t>
            </a:r>
            <a:r>
              <a:rPr lang="en-US" altLang="en-US" sz="2800" b="1"/>
              <a:t>:</a:t>
            </a:r>
          </a:p>
        </p:txBody>
      </p:sp>
      <p:sp>
        <p:nvSpPr>
          <p:cNvPr id="12292" name="Oval 4">
            <a:extLst>
              <a:ext uri="{FF2B5EF4-FFF2-40B4-BE49-F238E27FC236}">
                <a16:creationId xmlns:a16="http://schemas.microsoft.com/office/drawing/2014/main" id="{FE2AAF37-D863-4154-B54C-86C1EF6F99D4}"/>
              </a:ext>
            </a:extLst>
          </p:cNvPr>
          <p:cNvSpPr>
            <a:spLocks noChangeArrowheads="1"/>
          </p:cNvSpPr>
          <p:nvPr/>
        </p:nvSpPr>
        <p:spPr bwMode="auto">
          <a:xfrm>
            <a:off x="6838950" y="5200650"/>
            <a:ext cx="228600"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3" name="Text Box 5">
            <a:extLst>
              <a:ext uri="{FF2B5EF4-FFF2-40B4-BE49-F238E27FC236}">
                <a16:creationId xmlns:a16="http://schemas.microsoft.com/office/drawing/2014/main" id="{56CE4DB7-BA11-487C-9BA1-089EFD8EB5E3}"/>
              </a:ext>
            </a:extLst>
          </p:cNvPr>
          <p:cNvSpPr txBox="1">
            <a:spLocks noChangeArrowheads="1"/>
          </p:cNvSpPr>
          <p:nvPr/>
        </p:nvSpPr>
        <p:spPr bwMode="auto">
          <a:xfrm>
            <a:off x="2971800" y="1908175"/>
            <a:ext cx="3810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b="1">
                <a:solidFill>
                  <a:schemeClr val="accent2"/>
                </a:solidFill>
                <a:latin typeface="VNI-Times" pitchFamily="2" charset="0"/>
              </a:rPr>
              <a:t>Neùt 1:</a:t>
            </a:r>
            <a:r>
              <a:rPr lang="en-US" altLang="en-US">
                <a:solidFill>
                  <a:srgbClr val="FF0066"/>
                </a:solidFill>
                <a:latin typeface="VNI-Times" pitchFamily="2" charset="0"/>
              </a:rPr>
              <a:t> Ñieåm ñaët buùt treân ñöôøng keû 6, ñöa buùt sang traùi, vieát neùt cong kín, phaàn cuoái löôïn vaøo trong buïng chöõ, döøng buùt ôû giữa ñöôøng keû 4.</a:t>
            </a:r>
          </a:p>
        </p:txBody>
      </p:sp>
      <p:sp>
        <p:nvSpPr>
          <p:cNvPr id="43014" name="Text Box 6">
            <a:extLst>
              <a:ext uri="{FF2B5EF4-FFF2-40B4-BE49-F238E27FC236}">
                <a16:creationId xmlns:a16="http://schemas.microsoft.com/office/drawing/2014/main" id="{82A987F9-181B-44A8-AE37-6D3DE692D081}"/>
              </a:ext>
            </a:extLst>
          </p:cNvPr>
          <p:cNvSpPr txBox="1">
            <a:spLocks noChangeArrowheads="1"/>
          </p:cNvSpPr>
          <p:nvPr/>
        </p:nvSpPr>
        <p:spPr bwMode="auto">
          <a:xfrm>
            <a:off x="2971800" y="4194175"/>
            <a:ext cx="3810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0066"/>
                </a:solidFill>
                <a:latin typeface="VNI-Times" pitchFamily="2" charset="0"/>
              </a:rPr>
              <a:t>- </a:t>
            </a:r>
            <a:r>
              <a:rPr lang="en-US" altLang="en-US" b="1">
                <a:solidFill>
                  <a:schemeClr val="accent2"/>
                </a:solidFill>
                <a:latin typeface="VNI-Times" pitchFamily="2" charset="0"/>
              </a:rPr>
              <a:t>Neùt 2:</a:t>
            </a:r>
            <a:r>
              <a:rPr lang="en-US" altLang="en-US">
                <a:solidFill>
                  <a:srgbClr val="FF0066"/>
                </a:solidFill>
                <a:latin typeface="VNI-Times" pitchFamily="2" charset="0"/>
              </a:rPr>
              <a:t> Töø ñieåm döøng buùt cuûa neùt 1, lia buùt xuoáng gaàn ñöôøng keû 2, vieát neùt löôïn ngang töø trong loøng chöõ ra ngoaøi, döøng buùt treân ñöôøng keû 2.</a:t>
            </a:r>
          </a:p>
        </p:txBody>
      </p:sp>
      <p:graphicFrame>
        <p:nvGraphicFramePr>
          <p:cNvPr id="12" name="Group 20">
            <a:extLst>
              <a:ext uri="{FF2B5EF4-FFF2-40B4-BE49-F238E27FC236}">
                <a16:creationId xmlns:a16="http://schemas.microsoft.com/office/drawing/2014/main" id="{439DE2B5-EE8A-4842-9E70-B68FEB4EBDAE}"/>
              </a:ext>
            </a:extLst>
          </p:cNvPr>
          <p:cNvGraphicFramePr>
            <a:graphicFrameLocks noGrp="1"/>
          </p:cNvGraphicFramePr>
          <p:nvPr/>
        </p:nvGraphicFramePr>
        <p:xfrm>
          <a:off x="7067550" y="2219325"/>
          <a:ext cx="3429000" cy="329565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641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8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8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7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12333" name="Group 8">
            <a:extLst>
              <a:ext uri="{FF2B5EF4-FFF2-40B4-BE49-F238E27FC236}">
                <a16:creationId xmlns:a16="http://schemas.microsoft.com/office/drawing/2014/main" id="{D0B9796D-A5D8-4654-B38D-0CFD0BE6FBBF}"/>
              </a:ext>
            </a:extLst>
          </p:cNvPr>
          <p:cNvGrpSpPr>
            <a:grpSpLocks/>
          </p:cNvGrpSpPr>
          <p:nvPr/>
        </p:nvGrpSpPr>
        <p:grpSpPr bwMode="auto">
          <a:xfrm>
            <a:off x="7010400" y="1828801"/>
            <a:ext cx="3276600" cy="4094163"/>
            <a:chOff x="3456" y="768"/>
            <a:chExt cx="2016" cy="2579"/>
          </a:xfrm>
        </p:grpSpPr>
        <p:sp>
          <p:nvSpPr>
            <p:cNvPr id="12334" name="Rectangle 9">
              <a:extLst>
                <a:ext uri="{FF2B5EF4-FFF2-40B4-BE49-F238E27FC236}">
                  <a16:creationId xmlns:a16="http://schemas.microsoft.com/office/drawing/2014/main" id="{1E9F5896-EF2B-4F38-AAFA-542E1EE57D9D}"/>
                </a:ext>
              </a:extLst>
            </p:cNvPr>
            <p:cNvSpPr>
              <a:spLocks noChangeArrowheads="1"/>
            </p:cNvSpPr>
            <p:nvPr/>
          </p:nvSpPr>
          <p:spPr bwMode="auto">
            <a:xfrm>
              <a:off x="3597" y="768"/>
              <a:ext cx="1875" cy="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6000" b="1">
                  <a:solidFill>
                    <a:schemeClr val="accent2"/>
                  </a:solidFill>
                  <a:latin typeface="HP001 4 hàng" panose="020B0603050302020204" pitchFamily="34" charset="0"/>
                </a:rPr>
                <a:t>Q</a:t>
              </a:r>
            </a:p>
          </p:txBody>
        </p:sp>
        <p:grpSp>
          <p:nvGrpSpPr>
            <p:cNvPr id="12335" name="Group 10">
              <a:extLst>
                <a:ext uri="{FF2B5EF4-FFF2-40B4-BE49-F238E27FC236}">
                  <a16:creationId xmlns:a16="http://schemas.microsoft.com/office/drawing/2014/main" id="{E70AA23E-C210-4884-A177-53102F23D2F1}"/>
                </a:ext>
              </a:extLst>
            </p:cNvPr>
            <p:cNvGrpSpPr>
              <a:grpSpLocks/>
            </p:cNvGrpSpPr>
            <p:nvPr/>
          </p:nvGrpSpPr>
          <p:grpSpPr bwMode="auto">
            <a:xfrm>
              <a:off x="4224" y="2400"/>
              <a:ext cx="432" cy="576"/>
              <a:chOff x="4224" y="2400"/>
              <a:chExt cx="432" cy="576"/>
            </a:xfrm>
          </p:grpSpPr>
          <p:sp>
            <p:nvSpPr>
              <p:cNvPr id="12341" name="Freeform 11">
                <a:extLst>
                  <a:ext uri="{FF2B5EF4-FFF2-40B4-BE49-F238E27FC236}">
                    <a16:creationId xmlns:a16="http://schemas.microsoft.com/office/drawing/2014/main" id="{7E2908D6-F8AB-4BF6-8D0C-A206AE61F633}"/>
                  </a:ext>
                </a:extLst>
              </p:cNvPr>
              <p:cNvSpPr>
                <a:spLocks/>
              </p:cNvSpPr>
              <p:nvPr/>
            </p:nvSpPr>
            <p:spPr bwMode="auto">
              <a:xfrm rot="2986051">
                <a:off x="4224" y="2544"/>
                <a:ext cx="480" cy="384"/>
              </a:xfrm>
              <a:custGeom>
                <a:avLst/>
                <a:gdLst>
                  <a:gd name="T0" fmla="*/ 480 w 480"/>
                  <a:gd name="T1" fmla="*/ 0 h 384"/>
                  <a:gd name="T2" fmla="*/ 192 w 480"/>
                  <a:gd name="T3" fmla="*/ 144 h 384"/>
                  <a:gd name="T4" fmla="*/ 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480" y="0"/>
                    </a:moveTo>
                    <a:cubicBezTo>
                      <a:pt x="376" y="40"/>
                      <a:pt x="272" y="80"/>
                      <a:pt x="192" y="144"/>
                    </a:cubicBezTo>
                    <a:cubicBezTo>
                      <a:pt x="112" y="208"/>
                      <a:pt x="56" y="296"/>
                      <a:pt x="0" y="384"/>
                    </a:cubicBezTo>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42" name="Text Box 12">
                <a:extLst>
                  <a:ext uri="{FF2B5EF4-FFF2-40B4-BE49-F238E27FC236}">
                    <a16:creationId xmlns:a16="http://schemas.microsoft.com/office/drawing/2014/main" id="{F62BE72D-EACA-4EDE-82B6-D5691C908C50}"/>
                  </a:ext>
                </a:extLst>
              </p:cNvPr>
              <p:cNvSpPr txBox="1">
                <a:spLocks noChangeArrowheads="1"/>
              </p:cNvSpPr>
              <p:nvPr/>
            </p:nvSpPr>
            <p:spPr bwMode="auto">
              <a:xfrm>
                <a:off x="4224" y="2400"/>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rPr>
                  <a:t>2</a:t>
                </a:r>
              </a:p>
            </p:txBody>
          </p:sp>
        </p:grpSp>
        <p:grpSp>
          <p:nvGrpSpPr>
            <p:cNvPr id="12336" name="Group 13">
              <a:extLst>
                <a:ext uri="{FF2B5EF4-FFF2-40B4-BE49-F238E27FC236}">
                  <a16:creationId xmlns:a16="http://schemas.microsoft.com/office/drawing/2014/main" id="{698CF329-6A6E-49BB-8AB2-8C77D9AE1BE3}"/>
                </a:ext>
              </a:extLst>
            </p:cNvPr>
            <p:cNvGrpSpPr>
              <a:grpSpLocks/>
            </p:cNvGrpSpPr>
            <p:nvPr/>
          </p:nvGrpSpPr>
          <p:grpSpPr bwMode="auto">
            <a:xfrm rot="-553250">
              <a:off x="3456" y="960"/>
              <a:ext cx="480" cy="624"/>
              <a:chOff x="1008" y="1296"/>
              <a:chExt cx="480" cy="624"/>
            </a:xfrm>
          </p:grpSpPr>
          <p:sp>
            <p:nvSpPr>
              <p:cNvPr id="12339" name="Freeform 14">
                <a:extLst>
                  <a:ext uri="{FF2B5EF4-FFF2-40B4-BE49-F238E27FC236}">
                    <a16:creationId xmlns:a16="http://schemas.microsoft.com/office/drawing/2014/main" id="{36B03C11-704B-4EBA-94AA-FEB1E106E0F8}"/>
                  </a:ext>
                </a:extLst>
              </p:cNvPr>
              <p:cNvSpPr>
                <a:spLocks/>
              </p:cNvSpPr>
              <p:nvPr/>
            </p:nvSpPr>
            <p:spPr bwMode="auto">
              <a:xfrm rot="-520690">
                <a:off x="1008" y="1536"/>
                <a:ext cx="480" cy="384"/>
              </a:xfrm>
              <a:custGeom>
                <a:avLst/>
                <a:gdLst>
                  <a:gd name="T0" fmla="*/ 480 w 480"/>
                  <a:gd name="T1" fmla="*/ 0 h 384"/>
                  <a:gd name="T2" fmla="*/ 192 w 480"/>
                  <a:gd name="T3" fmla="*/ 144 h 384"/>
                  <a:gd name="T4" fmla="*/ 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480" y="0"/>
                    </a:moveTo>
                    <a:cubicBezTo>
                      <a:pt x="376" y="40"/>
                      <a:pt x="272" y="80"/>
                      <a:pt x="192" y="144"/>
                    </a:cubicBezTo>
                    <a:cubicBezTo>
                      <a:pt x="112" y="208"/>
                      <a:pt x="56" y="296"/>
                      <a:pt x="0" y="38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40" name="Text Box 15">
                <a:extLst>
                  <a:ext uri="{FF2B5EF4-FFF2-40B4-BE49-F238E27FC236}">
                    <a16:creationId xmlns:a16="http://schemas.microsoft.com/office/drawing/2014/main" id="{187E77A4-E308-4758-96BD-6D7C29BD7428}"/>
                  </a:ext>
                </a:extLst>
              </p:cNvPr>
              <p:cNvSpPr txBox="1">
                <a:spLocks noChangeArrowheads="1"/>
              </p:cNvSpPr>
              <p:nvPr/>
            </p:nvSpPr>
            <p:spPr bwMode="auto">
              <a:xfrm>
                <a:off x="1296" y="1296"/>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rPr>
                  <a:t>1</a:t>
                </a:r>
              </a:p>
            </p:txBody>
          </p:sp>
        </p:grpSp>
        <p:sp>
          <p:nvSpPr>
            <p:cNvPr id="12337" name="Freeform 16">
              <a:extLst>
                <a:ext uri="{FF2B5EF4-FFF2-40B4-BE49-F238E27FC236}">
                  <a16:creationId xmlns:a16="http://schemas.microsoft.com/office/drawing/2014/main" id="{89474B5B-D083-4409-9CA3-FDBB214DDA10}"/>
                </a:ext>
              </a:extLst>
            </p:cNvPr>
            <p:cNvSpPr>
              <a:spLocks/>
            </p:cNvSpPr>
            <p:nvPr/>
          </p:nvSpPr>
          <p:spPr bwMode="auto">
            <a:xfrm rot="-1398543">
              <a:off x="4365" y="1477"/>
              <a:ext cx="410" cy="194"/>
            </a:xfrm>
            <a:custGeom>
              <a:avLst/>
              <a:gdLst>
                <a:gd name="T0" fmla="*/ 0 w 480"/>
                <a:gd name="T1" fmla="*/ 0 h 216"/>
                <a:gd name="T2" fmla="*/ 48 w 480"/>
                <a:gd name="T3" fmla="*/ 90 h 216"/>
                <a:gd name="T4" fmla="*/ 159 w 480"/>
                <a:gd name="T5" fmla="*/ 67 h 216"/>
                <a:gd name="T6" fmla="*/ 0 60000 65536"/>
                <a:gd name="T7" fmla="*/ 0 60000 65536"/>
                <a:gd name="T8" fmla="*/ 0 60000 65536"/>
                <a:gd name="T9" fmla="*/ 0 w 480"/>
                <a:gd name="T10" fmla="*/ 0 h 216"/>
                <a:gd name="T11" fmla="*/ 480 w 480"/>
                <a:gd name="T12" fmla="*/ 216 h 216"/>
              </a:gdLst>
              <a:ahLst/>
              <a:cxnLst>
                <a:cxn ang="T6">
                  <a:pos x="T0" y="T1"/>
                </a:cxn>
                <a:cxn ang="T7">
                  <a:pos x="T2" y="T3"/>
                </a:cxn>
                <a:cxn ang="T8">
                  <a:pos x="T4" y="T5"/>
                </a:cxn>
              </a:cxnLst>
              <a:rect l="T9" t="T10" r="T11" b="T12"/>
              <a:pathLst>
                <a:path w="480" h="216">
                  <a:moveTo>
                    <a:pt x="0" y="0"/>
                  </a:moveTo>
                  <a:cubicBezTo>
                    <a:pt x="32" y="84"/>
                    <a:pt x="64" y="168"/>
                    <a:pt x="144" y="192"/>
                  </a:cubicBezTo>
                  <a:cubicBezTo>
                    <a:pt x="224" y="216"/>
                    <a:pt x="432" y="152"/>
                    <a:pt x="480" y="14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38" name="Freeform 17">
              <a:extLst>
                <a:ext uri="{FF2B5EF4-FFF2-40B4-BE49-F238E27FC236}">
                  <a16:creationId xmlns:a16="http://schemas.microsoft.com/office/drawing/2014/main" id="{8ED77645-36A8-4E1F-B7D5-4C92F84B6AFA}"/>
                </a:ext>
              </a:extLst>
            </p:cNvPr>
            <p:cNvSpPr>
              <a:spLocks/>
            </p:cNvSpPr>
            <p:nvPr/>
          </p:nvSpPr>
          <p:spPr bwMode="auto">
            <a:xfrm>
              <a:off x="5043" y="2738"/>
              <a:ext cx="288" cy="168"/>
            </a:xfrm>
            <a:custGeom>
              <a:avLst/>
              <a:gdLst>
                <a:gd name="T0" fmla="*/ 0 w 288"/>
                <a:gd name="T1" fmla="*/ 144 h 168"/>
                <a:gd name="T2" fmla="*/ 144 w 288"/>
                <a:gd name="T3" fmla="*/ 144 h 168"/>
                <a:gd name="T4" fmla="*/ 288 w 288"/>
                <a:gd name="T5" fmla="*/ 0 h 168"/>
                <a:gd name="T6" fmla="*/ 0 60000 65536"/>
                <a:gd name="T7" fmla="*/ 0 60000 65536"/>
                <a:gd name="T8" fmla="*/ 0 60000 65536"/>
                <a:gd name="T9" fmla="*/ 0 w 288"/>
                <a:gd name="T10" fmla="*/ 0 h 168"/>
                <a:gd name="T11" fmla="*/ 288 w 288"/>
                <a:gd name="T12" fmla="*/ 168 h 168"/>
              </a:gdLst>
              <a:ahLst/>
              <a:cxnLst>
                <a:cxn ang="T6">
                  <a:pos x="T0" y="T1"/>
                </a:cxn>
                <a:cxn ang="T7">
                  <a:pos x="T2" y="T3"/>
                </a:cxn>
                <a:cxn ang="T8">
                  <a:pos x="T4" y="T5"/>
                </a:cxn>
              </a:cxnLst>
              <a:rect l="T9" t="T10" r="T11" b="T12"/>
              <a:pathLst>
                <a:path w="288" h="168">
                  <a:moveTo>
                    <a:pt x="0" y="144"/>
                  </a:moveTo>
                  <a:cubicBezTo>
                    <a:pt x="48" y="156"/>
                    <a:pt x="96" y="168"/>
                    <a:pt x="144" y="144"/>
                  </a:cubicBezTo>
                  <a:cubicBezTo>
                    <a:pt x="192" y="120"/>
                    <a:pt x="264" y="24"/>
                    <a:pt x="288"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circle(in)">
                                      <p:cBhvr>
                                        <p:cTn id="7" dur="500"/>
                                        <p:tgtEl>
                                          <p:spTgt spid="430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box(in)">
                                      <p:cBhvr>
                                        <p:cTn id="12"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id="{55889C76-F0AE-4ED8-8DE5-D1E63895B417}"/>
              </a:ext>
            </a:extLst>
          </p:cNvPr>
          <p:cNvSpPr txBox="1">
            <a:spLocks noChangeArrowheads="1"/>
          </p:cNvSpPr>
          <p:nvPr/>
        </p:nvSpPr>
        <p:spPr bwMode="auto">
          <a:xfrm>
            <a:off x="1828800" y="1676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1. LUYỆN VIẾT CHỮ HOA:</a:t>
            </a:r>
          </a:p>
        </p:txBody>
      </p:sp>
      <p:sp>
        <p:nvSpPr>
          <p:cNvPr id="13315" name="Text Box 6">
            <a:extLst>
              <a:ext uri="{FF2B5EF4-FFF2-40B4-BE49-F238E27FC236}">
                <a16:creationId xmlns:a16="http://schemas.microsoft.com/office/drawing/2014/main" id="{1923A9DB-F5EF-4D71-BCB5-3C1C9D561DCE}"/>
              </a:ext>
            </a:extLst>
          </p:cNvPr>
          <p:cNvSpPr txBox="1">
            <a:spLocks noChangeArrowheads="1"/>
          </p:cNvSpPr>
          <p:nvPr/>
        </p:nvSpPr>
        <p:spPr bwMode="auto">
          <a:xfrm>
            <a:off x="1905000" y="2209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Quan sát và nhận xét chữ hoa </a:t>
            </a:r>
            <a:r>
              <a:rPr lang="en-US" altLang="en-US" b="1">
                <a:solidFill>
                  <a:srgbClr val="FF0000"/>
                </a:solidFill>
                <a:latin typeface="HP001 4 hàng" panose="020B0603050302020204" pitchFamily="34" charset="0"/>
              </a:rPr>
              <a:t>Q</a:t>
            </a:r>
          </a:p>
        </p:txBody>
      </p:sp>
      <p:sp>
        <p:nvSpPr>
          <p:cNvPr id="13316" name="Text Box 7">
            <a:extLst>
              <a:ext uri="{FF2B5EF4-FFF2-40B4-BE49-F238E27FC236}">
                <a16:creationId xmlns:a16="http://schemas.microsoft.com/office/drawing/2014/main" id="{823D9599-754D-4491-8047-4A8216AC22B3}"/>
              </a:ext>
            </a:extLst>
          </p:cNvPr>
          <p:cNvSpPr txBox="1">
            <a:spLocks noChangeArrowheads="1"/>
          </p:cNvSpPr>
          <p:nvPr/>
        </p:nvSpPr>
        <p:spPr bwMode="auto">
          <a:xfrm>
            <a:off x="1981200" y="2743201"/>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Viết Mẫu chữ </a:t>
            </a:r>
            <a:r>
              <a:rPr lang="en-US" altLang="en-US" b="1">
                <a:latin typeface="HP001 4 hàng" panose="020B0603050302020204" pitchFamily="34" charset="0"/>
              </a:rPr>
              <a:t>Q</a:t>
            </a:r>
            <a:r>
              <a:rPr lang="en-US" altLang="en-US"/>
              <a:t> hoa cỡ nhỏ:</a:t>
            </a:r>
          </a:p>
        </p:txBody>
      </p:sp>
      <p:sp>
        <p:nvSpPr>
          <p:cNvPr id="13317" name="Text Box 8">
            <a:extLst>
              <a:ext uri="{FF2B5EF4-FFF2-40B4-BE49-F238E27FC236}">
                <a16:creationId xmlns:a16="http://schemas.microsoft.com/office/drawing/2014/main" id="{276DFA62-BD70-4B62-8A1F-E7B4C181DBBA}"/>
              </a:ext>
            </a:extLst>
          </p:cNvPr>
          <p:cNvSpPr txBox="1">
            <a:spLocks noChangeArrowheads="1"/>
          </p:cNvSpPr>
          <p:nvPr/>
        </p:nvSpPr>
        <p:spPr bwMode="auto">
          <a:xfrm>
            <a:off x="1905000" y="34290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FF0000"/>
                </a:solidFill>
              </a:rPr>
              <a:t>+ Cao 2 ô li rưỡi, </a:t>
            </a:r>
            <a:r>
              <a:rPr lang="en-US" altLang="en-US"/>
              <a:t>nét 2 lượn ngang như một dấu ngã lớn.</a:t>
            </a:r>
          </a:p>
        </p:txBody>
      </p:sp>
      <p:sp>
        <p:nvSpPr>
          <p:cNvPr id="28681" name="Text Box 9">
            <a:extLst>
              <a:ext uri="{FF2B5EF4-FFF2-40B4-BE49-F238E27FC236}">
                <a16:creationId xmlns:a16="http://schemas.microsoft.com/office/drawing/2014/main" id="{D3201A14-8F09-4142-8DD0-A09281AF14CB}"/>
              </a:ext>
            </a:extLst>
          </p:cNvPr>
          <p:cNvSpPr txBox="1">
            <a:spLocks noChangeArrowheads="1"/>
          </p:cNvSpPr>
          <p:nvPr/>
        </p:nvSpPr>
        <p:spPr bwMode="auto">
          <a:xfrm>
            <a:off x="2514600" y="41910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6000" b="1">
                <a:latin typeface="HP001 5 hàng 1 ô ly" panose="020B0603050302020204" pitchFamily="34" charset="0"/>
              </a:rPr>
              <a:t>Q </a:t>
            </a:r>
          </a:p>
        </p:txBody>
      </p:sp>
      <p:sp>
        <p:nvSpPr>
          <p:cNvPr id="28682" name="AutoShape 10">
            <a:extLst>
              <a:ext uri="{FF2B5EF4-FFF2-40B4-BE49-F238E27FC236}">
                <a16:creationId xmlns:a16="http://schemas.microsoft.com/office/drawing/2014/main" id="{C7954211-B860-4857-84C0-0B78D534C1A8}"/>
              </a:ext>
            </a:extLst>
          </p:cNvPr>
          <p:cNvSpPr>
            <a:spLocks noChangeArrowheads="1"/>
          </p:cNvSpPr>
          <p:nvPr/>
        </p:nvSpPr>
        <p:spPr bwMode="auto">
          <a:xfrm>
            <a:off x="5257800" y="3962400"/>
            <a:ext cx="3657600" cy="1905000"/>
          </a:xfrm>
          <a:prstGeom prst="star24">
            <a:avLst>
              <a:gd name="adj" fmla="val 375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0000"/>
                </a:solidFill>
              </a:rPr>
              <a:t>VIẾT BẢNG CON</a:t>
            </a:r>
          </a:p>
        </p:txBody>
      </p:sp>
      <p:grpSp>
        <p:nvGrpSpPr>
          <p:cNvPr id="13320" name="Group 5">
            <a:extLst>
              <a:ext uri="{FF2B5EF4-FFF2-40B4-BE49-F238E27FC236}">
                <a16:creationId xmlns:a16="http://schemas.microsoft.com/office/drawing/2014/main" id="{02A58988-3499-4027-B2E3-A9B81DA8F9CC}"/>
              </a:ext>
            </a:extLst>
          </p:cNvPr>
          <p:cNvGrpSpPr>
            <a:grpSpLocks/>
          </p:cNvGrpSpPr>
          <p:nvPr/>
        </p:nvGrpSpPr>
        <p:grpSpPr bwMode="auto">
          <a:xfrm>
            <a:off x="1524000" y="0"/>
            <a:ext cx="9144000" cy="6858000"/>
            <a:chOff x="8" y="0"/>
            <a:chExt cx="5760" cy="4320"/>
          </a:xfrm>
        </p:grpSpPr>
        <p:pic>
          <p:nvPicPr>
            <p:cNvPr id="13321" name="Picture 6" descr="GRANS024">
              <a:extLst>
                <a:ext uri="{FF2B5EF4-FFF2-40B4-BE49-F238E27FC236}">
                  <a16:creationId xmlns:a16="http://schemas.microsoft.com/office/drawing/2014/main" id="{94F2E4BD-4621-4084-82B2-4F08A0147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7" descr="GRANS024">
              <a:extLst>
                <a:ext uri="{FF2B5EF4-FFF2-40B4-BE49-F238E27FC236}">
                  <a16:creationId xmlns:a16="http://schemas.microsoft.com/office/drawing/2014/main" id="{3CAE9BDE-3813-4261-A43F-9943CE8FD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3" name="Group 8">
              <a:extLst>
                <a:ext uri="{FF2B5EF4-FFF2-40B4-BE49-F238E27FC236}">
                  <a16:creationId xmlns:a16="http://schemas.microsoft.com/office/drawing/2014/main" id="{B9FF5FB3-087D-40E4-96CA-4CE831E9DD9E}"/>
                </a:ext>
              </a:extLst>
            </p:cNvPr>
            <p:cNvGrpSpPr>
              <a:grpSpLocks/>
            </p:cNvGrpSpPr>
            <p:nvPr/>
          </p:nvGrpSpPr>
          <p:grpSpPr bwMode="auto">
            <a:xfrm>
              <a:off x="8" y="0"/>
              <a:ext cx="5760" cy="4320"/>
              <a:chOff x="672" y="0"/>
              <a:chExt cx="5760" cy="4320"/>
            </a:xfrm>
          </p:grpSpPr>
          <p:pic>
            <p:nvPicPr>
              <p:cNvPr id="13324" name="Picture 9" descr="BD21325_">
                <a:extLst>
                  <a:ext uri="{FF2B5EF4-FFF2-40B4-BE49-F238E27FC236}">
                    <a16:creationId xmlns:a16="http://schemas.microsoft.com/office/drawing/2014/main" id="{72EEB8E6-8F37-4932-8270-F3A657651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5" name="Picture 10" descr="BD21325_">
                <a:extLst>
                  <a:ext uri="{FF2B5EF4-FFF2-40B4-BE49-F238E27FC236}">
                    <a16:creationId xmlns:a16="http://schemas.microsoft.com/office/drawing/2014/main" id="{243F1D6B-8362-42B0-8D21-04E419602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6" name="Picture 11" descr="BD21325_">
                <a:extLst>
                  <a:ext uri="{FF2B5EF4-FFF2-40B4-BE49-F238E27FC236}">
                    <a16:creationId xmlns:a16="http://schemas.microsoft.com/office/drawing/2014/main" id="{7B0C48AA-0D7F-48FB-BFB2-59B5D26A0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7" name="Picture 12" descr="BD21325_">
                <a:extLst>
                  <a:ext uri="{FF2B5EF4-FFF2-40B4-BE49-F238E27FC236}">
                    <a16:creationId xmlns:a16="http://schemas.microsoft.com/office/drawing/2014/main" id="{FC20FCF4-2C3E-4E73-8670-6B94863A6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checkerboard(across)">
                                      <p:cBhvr>
                                        <p:cTn id="7" dur="500"/>
                                        <p:tgtEl>
                                          <p:spTgt spid="28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checkerboard(across)">
                                      <p:cBhvr>
                                        <p:cTn id="12"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18C6CCF8-EBA7-4A3A-990C-F20EFF4C9C03}"/>
              </a:ext>
            </a:extLst>
          </p:cNvPr>
          <p:cNvSpPr txBox="1">
            <a:spLocks noChangeArrowheads="1"/>
          </p:cNvSpPr>
          <p:nvPr/>
        </p:nvSpPr>
        <p:spPr bwMode="auto">
          <a:xfrm>
            <a:off x="1828800" y="1676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1. LUYỆN VIẾT CHỮ HOA:</a:t>
            </a:r>
          </a:p>
        </p:txBody>
      </p:sp>
      <p:sp>
        <p:nvSpPr>
          <p:cNvPr id="6152" name="Text Box 8">
            <a:extLst>
              <a:ext uri="{FF2B5EF4-FFF2-40B4-BE49-F238E27FC236}">
                <a16:creationId xmlns:a16="http://schemas.microsoft.com/office/drawing/2014/main" id="{CFB25A03-648F-48A0-96E5-7230F8517F13}"/>
              </a:ext>
            </a:extLst>
          </p:cNvPr>
          <p:cNvSpPr txBox="1">
            <a:spLocks noChangeArrowheads="1"/>
          </p:cNvSpPr>
          <p:nvPr/>
        </p:nvSpPr>
        <p:spPr bwMode="auto">
          <a:xfrm>
            <a:off x="1828800" y="2209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Quan sát và nhận xét chữ hoa </a:t>
            </a:r>
            <a:r>
              <a:rPr lang="en-US" altLang="en-US" b="1">
                <a:solidFill>
                  <a:srgbClr val="FF0000"/>
                </a:solidFill>
                <a:latin typeface="HP001 4 hàng" panose="020B0603050302020204" pitchFamily="34" charset="0"/>
              </a:rPr>
              <a:t>Đ</a:t>
            </a:r>
          </a:p>
        </p:txBody>
      </p:sp>
      <p:pic>
        <p:nvPicPr>
          <p:cNvPr id="6153" name="Picture 9" descr="2">
            <a:extLst>
              <a:ext uri="{FF2B5EF4-FFF2-40B4-BE49-F238E27FC236}">
                <a16:creationId xmlns:a16="http://schemas.microsoft.com/office/drawing/2014/main" id="{3756A83E-4E61-41CD-9E4D-A40CA3F00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0"/>
            <a:ext cx="358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0">
            <a:extLst>
              <a:ext uri="{FF2B5EF4-FFF2-40B4-BE49-F238E27FC236}">
                <a16:creationId xmlns:a16="http://schemas.microsoft.com/office/drawing/2014/main" id="{A407944D-5CB0-4626-9524-6AD06BE1C8FD}"/>
              </a:ext>
            </a:extLst>
          </p:cNvPr>
          <p:cNvSpPr txBox="1">
            <a:spLocks noChangeArrowheads="1"/>
          </p:cNvSpPr>
          <p:nvPr/>
        </p:nvSpPr>
        <p:spPr bwMode="auto">
          <a:xfrm>
            <a:off x="1676400" y="2667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 Chữ </a:t>
            </a:r>
            <a:r>
              <a:rPr lang="en-US" altLang="en-US">
                <a:latin typeface="HP001 4 hàng" panose="020B0603050302020204" pitchFamily="34" charset="0"/>
              </a:rPr>
              <a:t>Đ</a:t>
            </a:r>
            <a:r>
              <a:rPr lang="en-US" altLang="en-US"/>
              <a:t> gồm có mấy nét?</a:t>
            </a:r>
          </a:p>
        </p:txBody>
      </p:sp>
      <p:sp>
        <p:nvSpPr>
          <p:cNvPr id="6155" name="Text Box 11">
            <a:extLst>
              <a:ext uri="{FF2B5EF4-FFF2-40B4-BE49-F238E27FC236}">
                <a16:creationId xmlns:a16="http://schemas.microsoft.com/office/drawing/2014/main" id="{A4248D62-44CC-4819-B837-C254F291EF3E}"/>
              </a:ext>
            </a:extLst>
          </p:cNvPr>
          <p:cNvSpPr txBox="1">
            <a:spLocks noChangeArrowheads="1"/>
          </p:cNvSpPr>
          <p:nvPr/>
        </p:nvSpPr>
        <p:spPr bwMode="auto">
          <a:xfrm>
            <a:off x="1676400" y="3200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 Gồm những nét gì?</a:t>
            </a:r>
          </a:p>
        </p:txBody>
      </p:sp>
      <p:sp>
        <p:nvSpPr>
          <p:cNvPr id="6157" name="Text Box 13">
            <a:extLst>
              <a:ext uri="{FF2B5EF4-FFF2-40B4-BE49-F238E27FC236}">
                <a16:creationId xmlns:a16="http://schemas.microsoft.com/office/drawing/2014/main" id="{95FAE940-9D88-45EC-AA01-B2C0ABB67CE2}"/>
              </a:ext>
            </a:extLst>
          </p:cNvPr>
          <p:cNvSpPr txBox="1">
            <a:spLocks noChangeArrowheads="1"/>
          </p:cNvSpPr>
          <p:nvPr/>
        </p:nvSpPr>
        <p:spPr bwMode="auto">
          <a:xfrm>
            <a:off x="1828800" y="3657601"/>
            <a:ext cx="487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Chữ </a:t>
            </a:r>
            <a:r>
              <a:rPr lang="en-US" altLang="en-US">
                <a:latin typeface="HP001 4 hàng" panose="020B0603050302020204" pitchFamily="34" charset="0"/>
              </a:rPr>
              <a:t>Đ</a:t>
            </a:r>
            <a:r>
              <a:rPr lang="en-US" altLang="en-US"/>
              <a:t> gồm có 2 nét:</a:t>
            </a:r>
            <a:r>
              <a:rPr lang="en-US" altLang="en-US">
                <a:solidFill>
                  <a:srgbClr val="FF0000"/>
                </a:solidFill>
              </a:rPr>
              <a:t> nét 1 như chữ </a:t>
            </a:r>
            <a:r>
              <a:rPr lang="en-US" altLang="en-US">
                <a:solidFill>
                  <a:srgbClr val="FF0000"/>
                </a:solidFill>
                <a:latin typeface="HP001 4 hàng" panose="020B0603050302020204" pitchFamily="34" charset="0"/>
              </a:rPr>
              <a:t>D</a:t>
            </a:r>
            <a:r>
              <a:rPr lang="en-US" altLang="en-US">
                <a:solidFill>
                  <a:srgbClr val="FF0000"/>
                </a:solidFill>
              </a:rPr>
              <a:t>, nét 2 thẳng ngang, ngắn.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linds(horizontal)">
                                      <p:cBhvr>
                                        <p:cTn id="7" dur="5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diamond(in)">
                                      <p:cBhvr>
                                        <p:cTn id="12" dur="2000"/>
                                        <p:tgtEl>
                                          <p:spTgt spid="6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154">
                                            <p:txEl>
                                              <p:pRg st="0" end="0"/>
                                            </p:txEl>
                                          </p:spTgt>
                                        </p:tgtEl>
                                        <p:attrNameLst>
                                          <p:attrName>style.visibility</p:attrName>
                                        </p:attrNameLst>
                                      </p:cBhvr>
                                      <p:to>
                                        <p:strVal val="visible"/>
                                      </p:to>
                                    </p:set>
                                    <p:animEffect transition="in" filter="checkerboard(across)">
                                      <p:cBhvr>
                                        <p:cTn id="17" dur="500"/>
                                        <p:tgtEl>
                                          <p:spTgt spid="615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checkerboard(across)">
                                      <p:cBhvr>
                                        <p:cTn id="22" dur="500"/>
                                        <p:tgtEl>
                                          <p:spTgt spid="6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57"/>
                                        </p:tgtEl>
                                        <p:attrNameLst>
                                          <p:attrName>style.visibility</p:attrName>
                                        </p:attrNameLst>
                                      </p:cBhvr>
                                      <p:to>
                                        <p:strVal val="visible"/>
                                      </p:to>
                                    </p:set>
                                    <p:animEffect transition="in" filter="box(in)">
                                      <p:cBhvr>
                                        <p:cTn id="27"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5" grpId="0"/>
      <p:bldP spid="61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a:extLst>
              <a:ext uri="{FF2B5EF4-FFF2-40B4-BE49-F238E27FC236}">
                <a16:creationId xmlns:a16="http://schemas.microsoft.com/office/drawing/2014/main" id="{E5D9A33E-B6D9-4EE7-8E81-89B715E1FA3B}"/>
              </a:ext>
            </a:extLst>
          </p:cNvPr>
          <p:cNvSpPr txBox="1">
            <a:spLocks noChangeArrowheads="1"/>
          </p:cNvSpPr>
          <p:nvPr/>
        </p:nvSpPr>
        <p:spPr bwMode="auto">
          <a:xfrm>
            <a:off x="1676400" y="13716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1. LUYỆN VIẾT CHỮ HOA:</a:t>
            </a:r>
          </a:p>
        </p:txBody>
      </p:sp>
      <p:pic>
        <p:nvPicPr>
          <p:cNvPr id="15363" name="Picture 7" descr="2">
            <a:extLst>
              <a:ext uri="{FF2B5EF4-FFF2-40B4-BE49-F238E27FC236}">
                <a16:creationId xmlns:a16="http://schemas.microsoft.com/office/drawing/2014/main" id="{9DD33CC4-E914-485A-98AB-89B5ACE95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905000"/>
            <a:ext cx="304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1">
            <a:extLst>
              <a:ext uri="{FF2B5EF4-FFF2-40B4-BE49-F238E27FC236}">
                <a16:creationId xmlns:a16="http://schemas.microsoft.com/office/drawing/2014/main" id="{642071D8-482B-4D1C-BF7B-57DC1CF42AD1}"/>
              </a:ext>
            </a:extLst>
          </p:cNvPr>
          <p:cNvSpPr txBox="1">
            <a:spLocks noChangeArrowheads="1"/>
          </p:cNvSpPr>
          <p:nvPr/>
        </p:nvSpPr>
        <p:spPr bwMode="auto">
          <a:xfrm>
            <a:off x="1524000" y="1768476"/>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Chữ </a:t>
            </a:r>
            <a:r>
              <a:rPr lang="en-US" altLang="en-US">
                <a:latin typeface="HP001 4 hàng 2 ô ly" panose="020B0603050302020204" pitchFamily="34" charset="0"/>
              </a:rPr>
              <a:t>Đ</a:t>
            </a:r>
            <a:r>
              <a:rPr lang="en-US" altLang="en-US"/>
              <a:t> cao 5 ô li, 6 đường kẻ ngang, viết 2 nét:</a:t>
            </a:r>
          </a:p>
        </p:txBody>
      </p:sp>
      <p:sp>
        <p:nvSpPr>
          <p:cNvPr id="9228" name="Text Box 12">
            <a:extLst>
              <a:ext uri="{FF2B5EF4-FFF2-40B4-BE49-F238E27FC236}">
                <a16:creationId xmlns:a16="http://schemas.microsoft.com/office/drawing/2014/main" id="{2127BB02-1D99-44DC-AFEF-88FF974CD572}"/>
              </a:ext>
            </a:extLst>
          </p:cNvPr>
          <p:cNvSpPr txBox="1">
            <a:spLocks noChangeArrowheads="1"/>
          </p:cNvSpPr>
          <p:nvPr/>
        </p:nvSpPr>
        <p:spPr bwMode="auto">
          <a:xfrm>
            <a:off x="1524000" y="2590800"/>
            <a:ext cx="5943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 Nét 1:</a:t>
            </a:r>
            <a:r>
              <a:rPr lang="en-US" altLang="en-US">
                <a:solidFill>
                  <a:srgbClr val="3333FF"/>
                </a:solidFill>
              </a:rPr>
              <a:t> </a:t>
            </a:r>
            <a:r>
              <a:rPr lang="en-US" altLang="en-US"/>
              <a:t>Đặt bút trên ĐK6</a:t>
            </a:r>
            <a:r>
              <a:rPr lang="en-US" altLang="en-US">
                <a:solidFill>
                  <a:srgbClr val="3333FF"/>
                </a:solidFill>
              </a:rPr>
              <a:t> viết nét lượn 2     đầu theo chiều dọc, rồi chuyển hướng viết tiếp nét cong phải, </a:t>
            </a:r>
            <a:r>
              <a:rPr lang="en-US" altLang="en-US"/>
              <a:t>tạo vòng xoắn nhỏ</a:t>
            </a:r>
            <a:r>
              <a:rPr lang="en-US" altLang="en-US">
                <a:solidFill>
                  <a:srgbClr val="3333FF"/>
                </a:solidFill>
              </a:rPr>
              <a:t> ở chân chữ, cuối nét lượn vào trong, dừng phía bút </a:t>
            </a:r>
            <a:r>
              <a:rPr lang="en-US" altLang="en-US"/>
              <a:t>bên phải trên ĐK5</a:t>
            </a:r>
            <a:r>
              <a:rPr lang="en-US" altLang="en-US">
                <a:solidFill>
                  <a:srgbClr val="3333FF"/>
                </a:solidFill>
              </a:rPr>
              <a:t>.</a:t>
            </a:r>
          </a:p>
        </p:txBody>
      </p:sp>
      <p:sp>
        <p:nvSpPr>
          <p:cNvPr id="9229" name="Text Box 13">
            <a:extLst>
              <a:ext uri="{FF2B5EF4-FFF2-40B4-BE49-F238E27FC236}">
                <a16:creationId xmlns:a16="http://schemas.microsoft.com/office/drawing/2014/main" id="{0D5C938A-A1D7-41D3-8CF1-E3F4F1BB3BDE}"/>
              </a:ext>
            </a:extLst>
          </p:cNvPr>
          <p:cNvSpPr txBox="1">
            <a:spLocks noChangeArrowheads="1"/>
          </p:cNvSpPr>
          <p:nvPr/>
        </p:nvSpPr>
        <p:spPr bwMode="auto">
          <a:xfrm>
            <a:off x="1524000" y="4572000"/>
            <a:ext cx="571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 Nét 2:</a:t>
            </a:r>
            <a:r>
              <a:rPr lang="en-US" altLang="en-US"/>
              <a:t> Từ điểm dừng bút của nét 1, lia bút xuống ĐK3(giữa thân chữ), viết nét thẳng ngang ngắn(trùng ĐK) để thành chữ hoa </a:t>
            </a:r>
            <a:r>
              <a:rPr lang="en-US" altLang="en-US">
                <a:latin typeface="HP001 4 hàng 2 ô ly" panose="020B0603050302020204" pitchFamily="34" charset="0"/>
              </a:rPr>
              <a:t>Đ</a:t>
            </a:r>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box(in)">
                                      <p:cBhvr>
                                        <p:cTn id="7" dur="500"/>
                                        <p:tgtEl>
                                          <p:spTgt spid="9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9"/>
                                        </p:tgtEl>
                                        <p:attrNameLst>
                                          <p:attrName>style.visibility</p:attrName>
                                        </p:attrNameLst>
                                      </p:cBhvr>
                                      <p:to>
                                        <p:strVal val="visible"/>
                                      </p:to>
                                    </p:set>
                                    <p:animEffect transition="in" filter="checkerboard(across)">
                                      <p:cBhvr>
                                        <p:cTn id="12"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a:extLst>
              <a:ext uri="{FF2B5EF4-FFF2-40B4-BE49-F238E27FC236}">
                <a16:creationId xmlns:a16="http://schemas.microsoft.com/office/drawing/2014/main" id="{39651EF7-881F-4223-A388-A3594B57F149}"/>
              </a:ext>
            </a:extLst>
          </p:cNvPr>
          <p:cNvSpPr txBox="1">
            <a:spLocks noChangeArrowheads="1"/>
          </p:cNvSpPr>
          <p:nvPr/>
        </p:nvSpPr>
        <p:spPr bwMode="auto">
          <a:xfrm>
            <a:off x="1828800" y="1676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1. LUYỆN VIẾT CHỮ HOA:</a:t>
            </a:r>
          </a:p>
        </p:txBody>
      </p:sp>
      <p:sp>
        <p:nvSpPr>
          <p:cNvPr id="16387" name="Text Box 6">
            <a:extLst>
              <a:ext uri="{FF2B5EF4-FFF2-40B4-BE49-F238E27FC236}">
                <a16:creationId xmlns:a16="http://schemas.microsoft.com/office/drawing/2014/main" id="{DAA00363-BFEB-47DE-A2AE-87BE0CF7E22A}"/>
              </a:ext>
            </a:extLst>
          </p:cNvPr>
          <p:cNvSpPr txBox="1">
            <a:spLocks noChangeArrowheads="1"/>
          </p:cNvSpPr>
          <p:nvPr/>
        </p:nvSpPr>
        <p:spPr bwMode="auto">
          <a:xfrm>
            <a:off x="1905000" y="2209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Quan sát và nhận xét chữ hoa </a:t>
            </a:r>
            <a:r>
              <a:rPr lang="en-US" altLang="en-US">
                <a:solidFill>
                  <a:srgbClr val="FF0000"/>
                </a:solidFill>
                <a:latin typeface="HP001 4 hàng" panose="020B0603050302020204" pitchFamily="34" charset="0"/>
              </a:rPr>
              <a:t>Đ</a:t>
            </a:r>
          </a:p>
        </p:txBody>
      </p:sp>
      <p:sp>
        <p:nvSpPr>
          <p:cNvPr id="16388" name="Text Box 7">
            <a:extLst>
              <a:ext uri="{FF2B5EF4-FFF2-40B4-BE49-F238E27FC236}">
                <a16:creationId xmlns:a16="http://schemas.microsoft.com/office/drawing/2014/main" id="{E7505438-3A6B-47A0-AD1C-93071BAA8A06}"/>
              </a:ext>
            </a:extLst>
          </p:cNvPr>
          <p:cNvSpPr txBox="1">
            <a:spLocks noChangeArrowheads="1"/>
          </p:cNvSpPr>
          <p:nvPr/>
        </p:nvSpPr>
        <p:spPr bwMode="auto">
          <a:xfrm>
            <a:off x="1981200" y="2743201"/>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Viết Mẫu chữ </a:t>
            </a:r>
            <a:r>
              <a:rPr lang="en-US" altLang="en-US">
                <a:latin typeface="HP001 4 hàng" panose="020B0603050302020204" pitchFamily="34" charset="0"/>
              </a:rPr>
              <a:t>Đ </a:t>
            </a:r>
            <a:r>
              <a:rPr lang="en-US" altLang="en-US"/>
              <a:t>hoa cỡ nhỏ:</a:t>
            </a:r>
          </a:p>
        </p:txBody>
      </p:sp>
      <p:sp>
        <p:nvSpPr>
          <p:cNvPr id="16389" name="Text Box 8">
            <a:extLst>
              <a:ext uri="{FF2B5EF4-FFF2-40B4-BE49-F238E27FC236}">
                <a16:creationId xmlns:a16="http://schemas.microsoft.com/office/drawing/2014/main" id="{D0832B66-5CC3-4A08-90EB-96E5A165EBDE}"/>
              </a:ext>
            </a:extLst>
          </p:cNvPr>
          <p:cNvSpPr txBox="1">
            <a:spLocks noChangeArrowheads="1"/>
          </p:cNvSpPr>
          <p:nvPr/>
        </p:nvSpPr>
        <p:spPr bwMode="auto">
          <a:xfrm>
            <a:off x="1600200" y="3200400"/>
            <a:ext cx="906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FF0000"/>
                </a:solidFill>
              </a:rPr>
              <a:t>+ Cao 2 ô li rưỡi, </a:t>
            </a:r>
            <a:r>
              <a:rPr lang="en-US" altLang="en-US"/>
              <a:t>nét 2 là nét thẳng ngang, ngắn, trùng đường kẻ.</a:t>
            </a:r>
          </a:p>
        </p:txBody>
      </p:sp>
      <p:sp>
        <p:nvSpPr>
          <p:cNvPr id="29705" name="Text Box 9">
            <a:extLst>
              <a:ext uri="{FF2B5EF4-FFF2-40B4-BE49-F238E27FC236}">
                <a16:creationId xmlns:a16="http://schemas.microsoft.com/office/drawing/2014/main" id="{AB29E305-5659-447E-83AB-18B06266CBA3}"/>
              </a:ext>
            </a:extLst>
          </p:cNvPr>
          <p:cNvSpPr txBox="1">
            <a:spLocks noChangeArrowheads="1"/>
          </p:cNvSpPr>
          <p:nvPr/>
        </p:nvSpPr>
        <p:spPr bwMode="auto">
          <a:xfrm>
            <a:off x="2743200" y="3962400"/>
            <a:ext cx="83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6000" b="1">
                <a:latin typeface="HP001 5 hàng 1 ô ly" panose="020B0603050302020204" pitchFamily="34" charset="0"/>
              </a:rPr>
              <a:t>Đ</a:t>
            </a:r>
          </a:p>
        </p:txBody>
      </p:sp>
      <p:sp>
        <p:nvSpPr>
          <p:cNvPr id="29706" name="AutoShape 10">
            <a:extLst>
              <a:ext uri="{FF2B5EF4-FFF2-40B4-BE49-F238E27FC236}">
                <a16:creationId xmlns:a16="http://schemas.microsoft.com/office/drawing/2014/main" id="{706A7B12-8314-4349-9060-F13A7B7DC82B}"/>
              </a:ext>
            </a:extLst>
          </p:cNvPr>
          <p:cNvSpPr>
            <a:spLocks noChangeArrowheads="1"/>
          </p:cNvSpPr>
          <p:nvPr/>
        </p:nvSpPr>
        <p:spPr bwMode="auto">
          <a:xfrm>
            <a:off x="5257800" y="3962400"/>
            <a:ext cx="3657600" cy="1905000"/>
          </a:xfrm>
          <a:prstGeom prst="star24">
            <a:avLst>
              <a:gd name="adj" fmla="val 375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0000"/>
                </a:solidFill>
              </a:rPr>
              <a:t>VIẾT BẢNG CON</a:t>
            </a:r>
          </a:p>
        </p:txBody>
      </p:sp>
      <p:grpSp>
        <p:nvGrpSpPr>
          <p:cNvPr id="16392" name="Group 5">
            <a:extLst>
              <a:ext uri="{FF2B5EF4-FFF2-40B4-BE49-F238E27FC236}">
                <a16:creationId xmlns:a16="http://schemas.microsoft.com/office/drawing/2014/main" id="{C0F30C5F-7301-46DC-8CED-1380B02E24AD}"/>
              </a:ext>
            </a:extLst>
          </p:cNvPr>
          <p:cNvGrpSpPr>
            <a:grpSpLocks/>
          </p:cNvGrpSpPr>
          <p:nvPr/>
        </p:nvGrpSpPr>
        <p:grpSpPr bwMode="auto">
          <a:xfrm>
            <a:off x="1524000" y="0"/>
            <a:ext cx="9144000" cy="6858000"/>
            <a:chOff x="8" y="0"/>
            <a:chExt cx="5760" cy="4320"/>
          </a:xfrm>
        </p:grpSpPr>
        <p:pic>
          <p:nvPicPr>
            <p:cNvPr id="16393" name="Picture 6" descr="GRANS024">
              <a:extLst>
                <a:ext uri="{FF2B5EF4-FFF2-40B4-BE49-F238E27FC236}">
                  <a16:creationId xmlns:a16="http://schemas.microsoft.com/office/drawing/2014/main" id="{18C922B8-5E25-4754-B42B-3E30F004F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7" descr="GRANS024">
              <a:extLst>
                <a:ext uri="{FF2B5EF4-FFF2-40B4-BE49-F238E27FC236}">
                  <a16:creationId xmlns:a16="http://schemas.microsoft.com/office/drawing/2014/main" id="{3950E2F0-5FD0-4A4B-85A8-7CC9F99B8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5" name="Group 8">
              <a:extLst>
                <a:ext uri="{FF2B5EF4-FFF2-40B4-BE49-F238E27FC236}">
                  <a16:creationId xmlns:a16="http://schemas.microsoft.com/office/drawing/2014/main" id="{257A922C-96B6-4578-B17F-25FB62364C8F}"/>
                </a:ext>
              </a:extLst>
            </p:cNvPr>
            <p:cNvGrpSpPr>
              <a:grpSpLocks/>
            </p:cNvGrpSpPr>
            <p:nvPr/>
          </p:nvGrpSpPr>
          <p:grpSpPr bwMode="auto">
            <a:xfrm>
              <a:off x="8" y="0"/>
              <a:ext cx="5760" cy="4320"/>
              <a:chOff x="672" y="0"/>
              <a:chExt cx="5760" cy="4320"/>
            </a:xfrm>
          </p:grpSpPr>
          <p:pic>
            <p:nvPicPr>
              <p:cNvPr id="16396" name="Picture 9" descr="BD21325_">
                <a:extLst>
                  <a:ext uri="{FF2B5EF4-FFF2-40B4-BE49-F238E27FC236}">
                    <a16:creationId xmlns:a16="http://schemas.microsoft.com/office/drawing/2014/main" id="{94ACCD6F-DE97-436A-B212-90925A574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7" name="Picture 10" descr="BD21325_">
                <a:extLst>
                  <a:ext uri="{FF2B5EF4-FFF2-40B4-BE49-F238E27FC236}">
                    <a16:creationId xmlns:a16="http://schemas.microsoft.com/office/drawing/2014/main" id="{3B2E6A60-C468-4F1D-AFCE-B781E225D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8" name="Picture 11" descr="BD21325_">
                <a:extLst>
                  <a:ext uri="{FF2B5EF4-FFF2-40B4-BE49-F238E27FC236}">
                    <a16:creationId xmlns:a16="http://schemas.microsoft.com/office/drawing/2014/main" id="{08636389-2285-4624-89A6-5D9D4AA81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9" name="Picture 12" descr="BD21325_">
                <a:extLst>
                  <a:ext uri="{FF2B5EF4-FFF2-40B4-BE49-F238E27FC236}">
                    <a16:creationId xmlns:a16="http://schemas.microsoft.com/office/drawing/2014/main" id="{17B991EA-AECF-410B-8978-9A26A71EF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checkerboard(across)">
                                      <p:cBhvr>
                                        <p:cTn id="7" dur="500"/>
                                        <p:tgtEl>
                                          <p:spTgt spid="297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06"/>
                                        </p:tgtEl>
                                        <p:attrNameLst>
                                          <p:attrName>style.visibility</p:attrName>
                                        </p:attrNameLst>
                                      </p:cBhvr>
                                      <p:to>
                                        <p:strVal val="visible"/>
                                      </p:to>
                                    </p:set>
                                    <p:animEffect transition="in" filter="checkerboard(across)">
                                      <p:cBhvr>
                                        <p:cTn id="1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297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a:extLst>
              <a:ext uri="{FF2B5EF4-FFF2-40B4-BE49-F238E27FC236}">
                <a16:creationId xmlns:a16="http://schemas.microsoft.com/office/drawing/2014/main" id="{E417D4B1-A64E-4AE3-A79B-0EFB213247D6}"/>
              </a:ext>
            </a:extLst>
          </p:cNvPr>
          <p:cNvSpPr txBox="1">
            <a:spLocks noChangeArrowheads="1"/>
          </p:cNvSpPr>
          <p:nvPr/>
        </p:nvSpPr>
        <p:spPr bwMode="auto">
          <a:xfrm>
            <a:off x="1752600" y="685801"/>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2. LUYỆN VIẾT TỪ ỨNG DỤNG:</a:t>
            </a:r>
          </a:p>
        </p:txBody>
      </p:sp>
      <p:sp>
        <p:nvSpPr>
          <p:cNvPr id="10255" name="Text Box 15">
            <a:extLst>
              <a:ext uri="{FF2B5EF4-FFF2-40B4-BE49-F238E27FC236}">
                <a16:creationId xmlns:a16="http://schemas.microsoft.com/office/drawing/2014/main" id="{6E729C3F-0DDE-4B4B-B530-5AC6242D1CED}"/>
              </a:ext>
            </a:extLst>
          </p:cNvPr>
          <p:cNvSpPr txBox="1">
            <a:spLocks noChangeArrowheads="1"/>
          </p:cNvSpPr>
          <p:nvPr/>
        </p:nvSpPr>
        <p:spPr bwMode="auto">
          <a:xfrm>
            <a:off x="6629400" y="609601"/>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Tên riêng: </a:t>
            </a:r>
            <a:r>
              <a:rPr lang="en-US" altLang="en-US" b="1">
                <a:solidFill>
                  <a:srgbClr val="3333FF"/>
                </a:solidFill>
                <a:latin typeface="HP001 4 hàng" panose="020B0603050302020204" pitchFamily="34" charset="0"/>
              </a:rPr>
              <a:t>Ngô Quyền</a:t>
            </a:r>
          </a:p>
        </p:txBody>
      </p:sp>
      <p:grpSp>
        <p:nvGrpSpPr>
          <p:cNvPr id="2" name="Group 19">
            <a:extLst>
              <a:ext uri="{FF2B5EF4-FFF2-40B4-BE49-F238E27FC236}">
                <a16:creationId xmlns:a16="http://schemas.microsoft.com/office/drawing/2014/main" id="{2328B50F-85AC-42EF-A314-91FA3F8ACAAA}"/>
              </a:ext>
            </a:extLst>
          </p:cNvPr>
          <p:cNvGrpSpPr>
            <a:grpSpLocks/>
          </p:cNvGrpSpPr>
          <p:nvPr/>
        </p:nvGrpSpPr>
        <p:grpSpPr bwMode="auto">
          <a:xfrm>
            <a:off x="1828800" y="2133600"/>
            <a:ext cx="3352800" cy="4648200"/>
            <a:chOff x="192" y="1344"/>
            <a:chExt cx="2112" cy="2928"/>
          </a:xfrm>
        </p:grpSpPr>
        <p:pic>
          <p:nvPicPr>
            <p:cNvPr id="17415" name="Picture 16" descr="ngo-quyen_500">
              <a:extLst>
                <a:ext uri="{FF2B5EF4-FFF2-40B4-BE49-F238E27FC236}">
                  <a16:creationId xmlns:a16="http://schemas.microsoft.com/office/drawing/2014/main" id="{3DECD987-5ACE-4561-8B27-069D8FCF3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344"/>
              <a:ext cx="211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7">
              <a:extLst>
                <a:ext uri="{FF2B5EF4-FFF2-40B4-BE49-F238E27FC236}">
                  <a16:creationId xmlns:a16="http://schemas.microsoft.com/office/drawing/2014/main" id="{37919950-4ECF-48C5-AD41-3137EB81C856}"/>
                </a:ext>
              </a:extLst>
            </p:cNvPr>
            <p:cNvSpPr txBox="1">
              <a:spLocks noChangeArrowheads="1"/>
            </p:cNvSpPr>
            <p:nvPr/>
          </p:nvSpPr>
          <p:spPr bwMode="auto">
            <a:xfrm>
              <a:off x="528" y="3984"/>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( 898 – 944)</a:t>
              </a:r>
            </a:p>
          </p:txBody>
        </p:sp>
      </p:grpSp>
      <p:sp>
        <p:nvSpPr>
          <p:cNvPr id="10258" name="Text Box 18">
            <a:extLst>
              <a:ext uri="{FF2B5EF4-FFF2-40B4-BE49-F238E27FC236}">
                <a16:creationId xmlns:a16="http://schemas.microsoft.com/office/drawing/2014/main" id="{87AF852A-294D-48C1-BD24-1F0DABBEF984}"/>
              </a:ext>
            </a:extLst>
          </p:cNvPr>
          <p:cNvSpPr txBox="1">
            <a:spLocks noChangeArrowheads="1"/>
          </p:cNvSpPr>
          <p:nvPr/>
        </p:nvSpPr>
        <p:spPr bwMode="auto">
          <a:xfrm>
            <a:off x="5410200" y="2286000"/>
            <a:ext cx="5257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660066"/>
                </a:solidFill>
              </a:rPr>
              <a:t>Ngô Quyền là anh hùng dân tộc của nước ta. Năm 938, ông đã đánh bại quân xâm lược Nam Hán trên sông Bạch Đằng, mở đầu thời kì độc lập tự chủ của nước ta.</a:t>
            </a:r>
          </a:p>
        </p:txBody>
      </p:sp>
      <p:sp>
        <p:nvSpPr>
          <p:cNvPr id="10260" name="AutoShape 20">
            <a:extLst>
              <a:ext uri="{FF2B5EF4-FFF2-40B4-BE49-F238E27FC236}">
                <a16:creationId xmlns:a16="http://schemas.microsoft.com/office/drawing/2014/main" id="{77F474F7-D6DC-43C6-9F52-9CD89F0E7D22}"/>
              </a:ext>
            </a:extLst>
          </p:cNvPr>
          <p:cNvSpPr>
            <a:spLocks noChangeArrowheads="1"/>
          </p:cNvSpPr>
          <p:nvPr/>
        </p:nvSpPr>
        <p:spPr bwMode="auto">
          <a:xfrm>
            <a:off x="6019800" y="2286000"/>
            <a:ext cx="4343400" cy="3810000"/>
          </a:xfrm>
          <a:prstGeom prst="cloudCallout">
            <a:avLst>
              <a:gd name="adj1" fmla="val -51241"/>
              <a:gd name="adj2" fmla="val 56667"/>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3333FF"/>
                </a:solidFill>
              </a:rPr>
              <a:t>Học tập và noi gương tinh thần yêu nước, mưu trí, thao lược tài tình của ông Ngô Quyền.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box(in)">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58"/>
                                        </p:tgtEl>
                                        <p:attrNameLst>
                                          <p:attrName>style.visibility</p:attrName>
                                        </p:attrNameLst>
                                      </p:cBhvr>
                                      <p:to>
                                        <p:strVal val="visible"/>
                                      </p:to>
                                    </p:set>
                                    <p:animEffect transition="in" filter="checkerboard(across)">
                                      <p:cBhvr>
                                        <p:cTn id="17" dur="500"/>
                                        <p:tgtEl>
                                          <p:spTgt spid="102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10258"/>
                                        </p:tgtEl>
                                      </p:cBhvr>
                                    </p:animEffect>
                                    <p:set>
                                      <p:cBhvr>
                                        <p:cTn id="22" dur="1" fill="hold">
                                          <p:stCondLst>
                                            <p:cond delay="499"/>
                                          </p:stCondLst>
                                        </p:cTn>
                                        <p:tgtEl>
                                          <p:spTgt spid="1025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260"/>
                                        </p:tgtEl>
                                        <p:attrNameLst>
                                          <p:attrName>style.visibility</p:attrName>
                                        </p:attrNameLst>
                                      </p:cBhvr>
                                      <p:to>
                                        <p:strVal val="visible"/>
                                      </p:to>
                                    </p:set>
                                    <p:animEffect transition="in" filter="checkerboard(across)">
                                      <p:cBhvr>
                                        <p:cTn id="27" dur="5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P spid="10258" grpId="0"/>
      <p:bldP spid="10258" grpId="1"/>
      <p:bldP spid="102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719A07CB-C680-4EDA-B0AA-E7BB5A23D243}"/>
              </a:ext>
            </a:extLst>
          </p:cNvPr>
          <p:cNvSpPr txBox="1">
            <a:spLocks noChangeArrowheads="1"/>
          </p:cNvSpPr>
          <p:nvPr/>
        </p:nvSpPr>
        <p:spPr bwMode="auto">
          <a:xfrm>
            <a:off x="4800600" y="609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Tập viết</a:t>
            </a:r>
          </a:p>
        </p:txBody>
      </p:sp>
      <p:sp>
        <p:nvSpPr>
          <p:cNvPr id="18435" name="Text Box 4">
            <a:extLst>
              <a:ext uri="{FF2B5EF4-FFF2-40B4-BE49-F238E27FC236}">
                <a16:creationId xmlns:a16="http://schemas.microsoft.com/office/drawing/2014/main" id="{5FFC4664-DB7C-4A82-AC17-187FBD0AD06D}"/>
              </a:ext>
            </a:extLst>
          </p:cNvPr>
          <p:cNvSpPr txBox="1">
            <a:spLocks noChangeArrowheads="1"/>
          </p:cNvSpPr>
          <p:nvPr/>
        </p:nvSpPr>
        <p:spPr bwMode="auto">
          <a:xfrm>
            <a:off x="4191000" y="1143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0000"/>
                </a:solidFill>
              </a:rPr>
              <a:t>ÔN CHỮ HOA N</a:t>
            </a:r>
          </a:p>
        </p:txBody>
      </p:sp>
      <p:sp>
        <p:nvSpPr>
          <p:cNvPr id="18436" name="Text Box 5">
            <a:extLst>
              <a:ext uri="{FF2B5EF4-FFF2-40B4-BE49-F238E27FC236}">
                <a16:creationId xmlns:a16="http://schemas.microsoft.com/office/drawing/2014/main" id="{D6AE53CD-DCDD-41F1-8F6D-CCC0BBF2ECBF}"/>
              </a:ext>
            </a:extLst>
          </p:cNvPr>
          <p:cNvSpPr txBox="1">
            <a:spLocks noChangeArrowheads="1"/>
          </p:cNvSpPr>
          <p:nvPr/>
        </p:nvSpPr>
        <p:spPr bwMode="auto">
          <a:xfrm>
            <a:off x="1752600" y="16002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2. LUYỆN VIẾT TỪ ỨNG DỤNG:</a:t>
            </a:r>
          </a:p>
        </p:txBody>
      </p:sp>
      <p:pic>
        <p:nvPicPr>
          <p:cNvPr id="18437" name="Picture 11" descr="31bNgoQuyen">
            <a:extLst>
              <a:ext uri="{FF2B5EF4-FFF2-40B4-BE49-F238E27FC236}">
                <a16:creationId xmlns:a16="http://schemas.microsoft.com/office/drawing/2014/main" id="{B122BBAB-D461-4407-9391-74E54392C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Bac co 15">
            <a:extLst>
              <a:ext uri="{FF2B5EF4-FFF2-40B4-BE49-F238E27FC236}">
                <a16:creationId xmlns:a16="http://schemas.microsoft.com/office/drawing/2014/main" id="{7947708F-5943-4347-8FBF-C3F518615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85800"/>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descr="ruoc coc">
            <a:extLst>
              <a:ext uri="{FF2B5EF4-FFF2-40B4-BE49-F238E27FC236}">
                <a16:creationId xmlns:a16="http://schemas.microsoft.com/office/drawing/2014/main" id="{571E44C7-D0D4-49C5-9C2D-0F14290FF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4" descr="2012-07-09">
            <a:extLst>
              <a:ext uri="{FF2B5EF4-FFF2-40B4-BE49-F238E27FC236}">
                <a16:creationId xmlns:a16="http://schemas.microsoft.com/office/drawing/2014/main" id="{64334848-F5A4-4740-93A2-98124F687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42900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a:extLst>
              <a:ext uri="{FF2B5EF4-FFF2-40B4-BE49-F238E27FC236}">
                <a16:creationId xmlns:a16="http://schemas.microsoft.com/office/drawing/2014/main" id="{245A81D6-7D2E-4CE9-ABD1-4DF9BEC51FD5}"/>
              </a:ext>
            </a:extLst>
          </p:cNvPr>
          <p:cNvSpPr txBox="1">
            <a:spLocks noChangeArrowheads="1"/>
          </p:cNvSpPr>
          <p:nvPr/>
        </p:nvSpPr>
        <p:spPr bwMode="auto">
          <a:xfrm>
            <a:off x="1752600" y="16002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2. LUYỆN VIẾT TỪ ỨNG DỤNG:</a:t>
            </a:r>
          </a:p>
        </p:txBody>
      </p:sp>
      <p:sp>
        <p:nvSpPr>
          <p:cNvPr id="19459" name="Text Box 6">
            <a:extLst>
              <a:ext uri="{FF2B5EF4-FFF2-40B4-BE49-F238E27FC236}">
                <a16:creationId xmlns:a16="http://schemas.microsoft.com/office/drawing/2014/main" id="{109103EC-574A-444A-9F8D-8DB526509848}"/>
              </a:ext>
            </a:extLst>
          </p:cNvPr>
          <p:cNvSpPr txBox="1">
            <a:spLocks noChangeArrowheads="1"/>
          </p:cNvSpPr>
          <p:nvPr/>
        </p:nvSpPr>
        <p:spPr bwMode="auto">
          <a:xfrm>
            <a:off x="6248400" y="160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Tên riêng: </a:t>
            </a:r>
            <a:r>
              <a:rPr lang="en-US" altLang="en-US" b="1">
                <a:solidFill>
                  <a:srgbClr val="3333FF"/>
                </a:solidFill>
                <a:latin typeface="HP001 4 hàng" panose="020B0603050302020204" pitchFamily="34" charset="0"/>
              </a:rPr>
              <a:t>Ngô Quyền</a:t>
            </a:r>
          </a:p>
        </p:txBody>
      </p:sp>
      <p:sp>
        <p:nvSpPr>
          <p:cNvPr id="19460" name="Text Box 12">
            <a:extLst>
              <a:ext uri="{FF2B5EF4-FFF2-40B4-BE49-F238E27FC236}">
                <a16:creationId xmlns:a16="http://schemas.microsoft.com/office/drawing/2014/main" id="{258EE6C4-54FD-43A5-8145-9176C41FF693}"/>
              </a:ext>
            </a:extLst>
          </p:cNvPr>
          <p:cNvSpPr txBox="1">
            <a:spLocks noChangeArrowheads="1"/>
          </p:cNvSpPr>
          <p:nvPr/>
        </p:nvSpPr>
        <p:spPr bwMode="auto">
          <a:xfrm>
            <a:off x="2819400" y="2133601"/>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latin typeface="HP001 5 hàng 1 ô ly" panose="020B0603050302020204" pitchFamily="34" charset="0"/>
              </a:rPr>
              <a:t>Ngô Quyền</a:t>
            </a:r>
          </a:p>
        </p:txBody>
      </p:sp>
      <p:sp>
        <p:nvSpPr>
          <p:cNvPr id="13325" name="Text Box 13">
            <a:extLst>
              <a:ext uri="{FF2B5EF4-FFF2-40B4-BE49-F238E27FC236}">
                <a16:creationId xmlns:a16="http://schemas.microsoft.com/office/drawing/2014/main" id="{62B7CD5C-B8C8-4FBB-8832-25487B9FF01B}"/>
              </a:ext>
            </a:extLst>
          </p:cNvPr>
          <p:cNvSpPr txBox="1">
            <a:spLocks noChangeArrowheads="1"/>
          </p:cNvSpPr>
          <p:nvPr/>
        </p:nvSpPr>
        <p:spPr bwMode="auto">
          <a:xfrm>
            <a:off x="1981200" y="2895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Những chữ nào cao 2 ô li rưỡi?</a:t>
            </a:r>
          </a:p>
        </p:txBody>
      </p:sp>
      <p:sp>
        <p:nvSpPr>
          <p:cNvPr id="13326" name="Text Box 14">
            <a:extLst>
              <a:ext uri="{FF2B5EF4-FFF2-40B4-BE49-F238E27FC236}">
                <a16:creationId xmlns:a16="http://schemas.microsoft.com/office/drawing/2014/main" id="{F6555CD1-B539-44B9-8EC9-3CDF116032A5}"/>
              </a:ext>
            </a:extLst>
          </p:cNvPr>
          <p:cNvSpPr txBox="1">
            <a:spLocks noChangeArrowheads="1"/>
          </p:cNvSpPr>
          <p:nvPr/>
        </p:nvSpPr>
        <p:spPr bwMode="auto">
          <a:xfrm>
            <a:off x="2133600" y="3505201"/>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HP001 5 hàng 1 ô ly" panose="020B0603050302020204" pitchFamily="34" charset="0"/>
              </a:rPr>
              <a:t>N</a:t>
            </a:r>
          </a:p>
        </p:txBody>
      </p:sp>
      <p:sp>
        <p:nvSpPr>
          <p:cNvPr id="13327" name="Text Box 15">
            <a:extLst>
              <a:ext uri="{FF2B5EF4-FFF2-40B4-BE49-F238E27FC236}">
                <a16:creationId xmlns:a16="http://schemas.microsoft.com/office/drawing/2014/main" id="{E33F3FE3-F59F-45B6-ACED-9F750466073A}"/>
              </a:ext>
            </a:extLst>
          </p:cNvPr>
          <p:cNvSpPr txBox="1">
            <a:spLocks noChangeArrowheads="1"/>
          </p:cNvSpPr>
          <p:nvPr/>
        </p:nvSpPr>
        <p:spPr bwMode="auto">
          <a:xfrm>
            <a:off x="2930525" y="3505201"/>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HP001 5 hàng 1 ô ly" panose="020B0603050302020204" pitchFamily="34" charset="0"/>
              </a:rPr>
              <a:t>g </a:t>
            </a:r>
          </a:p>
        </p:txBody>
      </p:sp>
      <p:sp>
        <p:nvSpPr>
          <p:cNvPr id="13328" name="Text Box 16">
            <a:extLst>
              <a:ext uri="{FF2B5EF4-FFF2-40B4-BE49-F238E27FC236}">
                <a16:creationId xmlns:a16="http://schemas.microsoft.com/office/drawing/2014/main" id="{2F911007-C8A8-4E10-866E-13DF3C108D3B}"/>
              </a:ext>
            </a:extLst>
          </p:cNvPr>
          <p:cNvSpPr txBox="1">
            <a:spLocks noChangeArrowheads="1"/>
          </p:cNvSpPr>
          <p:nvPr/>
        </p:nvSpPr>
        <p:spPr bwMode="auto">
          <a:xfrm>
            <a:off x="3684588" y="3505201"/>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HP001 5 hàng 1 ô ly" panose="020B0603050302020204" pitchFamily="34" charset="0"/>
              </a:rPr>
              <a:t>Q</a:t>
            </a:r>
          </a:p>
        </p:txBody>
      </p:sp>
      <p:sp>
        <p:nvSpPr>
          <p:cNvPr id="13329" name="Text Box 17">
            <a:extLst>
              <a:ext uri="{FF2B5EF4-FFF2-40B4-BE49-F238E27FC236}">
                <a16:creationId xmlns:a16="http://schemas.microsoft.com/office/drawing/2014/main" id="{16B523CA-0C55-4367-8719-F0B803E28661}"/>
              </a:ext>
            </a:extLst>
          </p:cNvPr>
          <p:cNvSpPr txBox="1">
            <a:spLocks noChangeArrowheads="1"/>
          </p:cNvSpPr>
          <p:nvPr/>
        </p:nvSpPr>
        <p:spPr bwMode="auto">
          <a:xfrm>
            <a:off x="4648200" y="3505201"/>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HP001 5 hàng 1 ô ly" panose="020B0603050302020204" pitchFamily="34" charset="0"/>
              </a:rPr>
              <a:t>y</a:t>
            </a:r>
          </a:p>
        </p:txBody>
      </p:sp>
      <p:sp>
        <p:nvSpPr>
          <p:cNvPr id="13330" name="Text Box 18">
            <a:extLst>
              <a:ext uri="{FF2B5EF4-FFF2-40B4-BE49-F238E27FC236}">
                <a16:creationId xmlns:a16="http://schemas.microsoft.com/office/drawing/2014/main" id="{9DDCB1C4-6CA5-403D-A328-3DE0A83D5118}"/>
              </a:ext>
            </a:extLst>
          </p:cNvPr>
          <p:cNvSpPr txBox="1">
            <a:spLocks noChangeArrowheads="1"/>
          </p:cNvSpPr>
          <p:nvPr/>
        </p:nvSpPr>
        <p:spPr bwMode="auto">
          <a:xfrm>
            <a:off x="1981200" y="41148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Những chữ nào cao 1 ô li ?</a:t>
            </a:r>
          </a:p>
        </p:txBody>
      </p:sp>
      <p:sp>
        <p:nvSpPr>
          <p:cNvPr id="13331" name="Text Box 19">
            <a:extLst>
              <a:ext uri="{FF2B5EF4-FFF2-40B4-BE49-F238E27FC236}">
                <a16:creationId xmlns:a16="http://schemas.microsoft.com/office/drawing/2014/main" id="{484944DB-1414-4A42-B17A-595A23319DC5}"/>
              </a:ext>
            </a:extLst>
          </p:cNvPr>
          <p:cNvSpPr txBox="1">
            <a:spLocks noChangeArrowheads="1"/>
          </p:cNvSpPr>
          <p:nvPr/>
        </p:nvSpPr>
        <p:spPr bwMode="auto">
          <a:xfrm>
            <a:off x="2133600" y="4724401"/>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HP001 5 hàng 1 ô ly" panose="020B0603050302020204" pitchFamily="34" charset="0"/>
              </a:rPr>
              <a:t>ô</a:t>
            </a:r>
          </a:p>
        </p:txBody>
      </p:sp>
      <p:sp>
        <p:nvSpPr>
          <p:cNvPr id="13332" name="Text Box 20">
            <a:extLst>
              <a:ext uri="{FF2B5EF4-FFF2-40B4-BE49-F238E27FC236}">
                <a16:creationId xmlns:a16="http://schemas.microsoft.com/office/drawing/2014/main" id="{A4184CBC-0936-4007-B655-96E1932429EA}"/>
              </a:ext>
            </a:extLst>
          </p:cNvPr>
          <p:cNvSpPr txBox="1">
            <a:spLocks noChangeArrowheads="1"/>
          </p:cNvSpPr>
          <p:nvPr/>
        </p:nvSpPr>
        <p:spPr bwMode="auto">
          <a:xfrm>
            <a:off x="2514600" y="4724401"/>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HP001 5 hàng 1 ô ly" panose="020B0603050302020204" pitchFamily="34" charset="0"/>
              </a:rPr>
              <a:t>u</a:t>
            </a:r>
          </a:p>
        </p:txBody>
      </p:sp>
      <p:sp>
        <p:nvSpPr>
          <p:cNvPr id="13334" name="Text Box 22">
            <a:extLst>
              <a:ext uri="{FF2B5EF4-FFF2-40B4-BE49-F238E27FC236}">
                <a16:creationId xmlns:a16="http://schemas.microsoft.com/office/drawing/2014/main" id="{E69CB7B2-1150-4E0A-87CF-266D3C1E787B}"/>
              </a:ext>
            </a:extLst>
          </p:cNvPr>
          <p:cNvSpPr txBox="1">
            <a:spLocks noChangeArrowheads="1"/>
          </p:cNvSpPr>
          <p:nvPr/>
        </p:nvSpPr>
        <p:spPr bwMode="auto">
          <a:xfrm>
            <a:off x="2971800" y="4724401"/>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HP001 5 hàng 1 ô ly" panose="020B0603050302020204" pitchFamily="34" charset="0"/>
              </a:rPr>
              <a:t>ê</a:t>
            </a:r>
          </a:p>
        </p:txBody>
      </p:sp>
      <p:sp>
        <p:nvSpPr>
          <p:cNvPr id="13335" name="Text Box 23">
            <a:extLst>
              <a:ext uri="{FF2B5EF4-FFF2-40B4-BE49-F238E27FC236}">
                <a16:creationId xmlns:a16="http://schemas.microsoft.com/office/drawing/2014/main" id="{5A621617-C95B-49C7-B7C9-379443DF40AB}"/>
              </a:ext>
            </a:extLst>
          </p:cNvPr>
          <p:cNvSpPr txBox="1">
            <a:spLocks noChangeArrowheads="1"/>
          </p:cNvSpPr>
          <p:nvPr/>
        </p:nvSpPr>
        <p:spPr bwMode="auto">
          <a:xfrm>
            <a:off x="3352800" y="4724401"/>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HP001 5 hàng 1 ô ly" panose="020B0603050302020204" pitchFamily="34" charset="0"/>
              </a:rPr>
              <a:t>n</a:t>
            </a:r>
          </a:p>
        </p:txBody>
      </p:sp>
      <p:sp>
        <p:nvSpPr>
          <p:cNvPr id="13336" name="Text Box 24">
            <a:extLst>
              <a:ext uri="{FF2B5EF4-FFF2-40B4-BE49-F238E27FC236}">
                <a16:creationId xmlns:a16="http://schemas.microsoft.com/office/drawing/2014/main" id="{987BDFF0-2C66-4E7B-83F0-759EDB87327A}"/>
              </a:ext>
            </a:extLst>
          </p:cNvPr>
          <p:cNvSpPr txBox="1">
            <a:spLocks noChangeArrowheads="1"/>
          </p:cNvSpPr>
          <p:nvPr/>
        </p:nvSpPr>
        <p:spPr bwMode="auto">
          <a:xfrm>
            <a:off x="1905000" y="5257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Khoảng cách giữa các con chữ và các tiếng như thế nào?</a:t>
            </a:r>
          </a:p>
        </p:txBody>
      </p:sp>
      <p:sp>
        <p:nvSpPr>
          <p:cNvPr id="13337" name="Text Box 25">
            <a:extLst>
              <a:ext uri="{FF2B5EF4-FFF2-40B4-BE49-F238E27FC236}">
                <a16:creationId xmlns:a16="http://schemas.microsoft.com/office/drawing/2014/main" id="{22165A36-10CA-411F-842E-4FF98240E177}"/>
              </a:ext>
            </a:extLst>
          </p:cNvPr>
          <p:cNvSpPr txBox="1">
            <a:spLocks noChangeArrowheads="1"/>
          </p:cNvSpPr>
          <p:nvPr/>
        </p:nvSpPr>
        <p:spPr bwMode="auto">
          <a:xfrm>
            <a:off x="1905000" y="5715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Các con chữ cách nhau </a:t>
            </a:r>
            <a:r>
              <a:rPr lang="en-US" altLang="en-US">
                <a:solidFill>
                  <a:srgbClr val="FF0000"/>
                </a:solidFill>
              </a:rPr>
              <a:t>nửa con chữ o</a:t>
            </a:r>
          </a:p>
        </p:txBody>
      </p:sp>
      <p:sp>
        <p:nvSpPr>
          <p:cNvPr id="13338" name="Text Box 26">
            <a:extLst>
              <a:ext uri="{FF2B5EF4-FFF2-40B4-BE49-F238E27FC236}">
                <a16:creationId xmlns:a16="http://schemas.microsoft.com/office/drawing/2014/main" id="{AF199087-3B6C-4B84-8E7D-F241A4CE9D04}"/>
              </a:ext>
            </a:extLst>
          </p:cNvPr>
          <p:cNvSpPr txBox="1">
            <a:spLocks noChangeArrowheads="1"/>
          </p:cNvSpPr>
          <p:nvPr/>
        </p:nvSpPr>
        <p:spPr bwMode="auto">
          <a:xfrm>
            <a:off x="1905000" y="61722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Các tiếng cách nhau </a:t>
            </a:r>
            <a:r>
              <a:rPr lang="en-US" altLang="en-US">
                <a:solidFill>
                  <a:srgbClr val="FF0000"/>
                </a:solidFill>
              </a:rPr>
              <a:t>một con chữ 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checkerboard(across)">
                                      <p:cBhvr>
                                        <p:cTn id="7" dur="500"/>
                                        <p:tgtEl>
                                          <p:spTgt spid="13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26"/>
                                        </p:tgtEl>
                                        <p:attrNameLst>
                                          <p:attrName>style.visibility</p:attrName>
                                        </p:attrNameLst>
                                      </p:cBhvr>
                                      <p:to>
                                        <p:strVal val="visible"/>
                                      </p:to>
                                    </p:set>
                                    <p:animEffect transition="in" filter="checkerboard(across)">
                                      <p:cBhvr>
                                        <p:cTn id="12" dur="500"/>
                                        <p:tgtEl>
                                          <p:spTgt spid="13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27"/>
                                        </p:tgtEl>
                                        <p:attrNameLst>
                                          <p:attrName>style.visibility</p:attrName>
                                        </p:attrNameLst>
                                      </p:cBhvr>
                                      <p:to>
                                        <p:strVal val="visible"/>
                                      </p:to>
                                    </p:set>
                                    <p:animEffect transition="in" filter="checkerboard(across)">
                                      <p:cBhvr>
                                        <p:cTn id="17" dur="500"/>
                                        <p:tgtEl>
                                          <p:spTgt spid="133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28"/>
                                        </p:tgtEl>
                                        <p:attrNameLst>
                                          <p:attrName>style.visibility</p:attrName>
                                        </p:attrNameLst>
                                      </p:cBhvr>
                                      <p:to>
                                        <p:strVal val="visible"/>
                                      </p:to>
                                    </p:set>
                                    <p:animEffect transition="in" filter="checkerboard(across)">
                                      <p:cBhvr>
                                        <p:cTn id="22" dur="500"/>
                                        <p:tgtEl>
                                          <p:spTgt spid="133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29"/>
                                        </p:tgtEl>
                                        <p:attrNameLst>
                                          <p:attrName>style.visibility</p:attrName>
                                        </p:attrNameLst>
                                      </p:cBhvr>
                                      <p:to>
                                        <p:strVal val="visible"/>
                                      </p:to>
                                    </p:set>
                                    <p:animEffect transition="in" filter="box(in)">
                                      <p:cBhvr>
                                        <p:cTn id="27" dur="500"/>
                                        <p:tgtEl>
                                          <p:spTgt spid="133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30"/>
                                        </p:tgtEl>
                                        <p:attrNameLst>
                                          <p:attrName>style.visibility</p:attrName>
                                        </p:attrNameLst>
                                      </p:cBhvr>
                                      <p:to>
                                        <p:strVal val="visible"/>
                                      </p:to>
                                    </p:set>
                                    <p:animEffect transition="in" filter="checkerboard(across)">
                                      <p:cBhvr>
                                        <p:cTn id="32" dur="500"/>
                                        <p:tgtEl>
                                          <p:spTgt spid="133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331"/>
                                        </p:tgtEl>
                                        <p:attrNameLst>
                                          <p:attrName>style.visibility</p:attrName>
                                        </p:attrNameLst>
                                      </p:cBhvr>
                                      <p:to>
                                        <p:strVal val="visible"/>
                                      </p:to>
                                    </p:set>
                                    <p:animEffect transition="in" filter="box(in)">
                                      <p:cBhvr>
                                        <p:cTn id="37" dur="500"/>
                                        <p:tgtEl>
                                          <p:spTgt spid="133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332"/>
                                        </p:tgtEl>
                                        <p:attrNameLst>
                                          <p:attrName>style.visibility</p:attrName>
                                        </p:attrNameLst>
                                      </p:cBhvr>
                                      <p:to>
                                        <p:strVal val="visible"/>
                                      </p:to>
                                    </p:set>
                                    <p:animEffect transition="in" filter="diamond(in)">
                                      <p:cBhvr>
                                        <p:cTn id="42" dur="2000"/>
                                        <p:tgtEl>
                                          <p:spTgt spid="133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334"/>
                                        </p:tgtEl>
                                        <p:attrNameLst>
                                          <p:attrName>style.visibility</p:attrName>
                                        </p:attrNameLst>
                                      </p:cBhvr>
                                      <p:to>
                                        <p:strVal val="visible"/>
                                      </p:to>
                                    </p:set>
                                    <p:animEffect transition="in" filter="box(in)">
                                      <p:cBhvr>
                                        <p:cTn id="47" dur="500"/>
                                        <p:tgtEl>
                                          <p:spTgt spid="133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335"/>
                                        </p:tgtEl>
                                        <p:attrNameLst>
                                          <p:attrName>style.visibility</p:attrName>
                                        </p:attrNameLst>
                                      </p:cBhvr>
                                      <p:to>
                                        <p:strVal val="visible"/>
                                      </p:to>
                                    </p:set>
                                    <p:animEffect transition="in" filter="box(in)">
                                      <p:cBhvr>
                                        <p:cTn id="52" dur="500"/>
                                        <p:tgtEl>
                                          <p:spTgt spid="133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336"/>
                                        </p:tgtEl>
                                        <p:attrNameLst>
                                          <p:attrName>style.visibility</p:attrName>
                                        </p:attrNameLst>
                                      </p:cBhvr>
                                      <p:to>
                                        <p:strVal val="visible"/>
                                      </p:to>
                                    </p:set>
                                    <p:animEffect transition="in" filter="box(in)">
                                      <p:cBhvr>
                                        <p:cTn id="57" dur="500"/>
                                        <p:tgtEl>
                                          <p:spTgt spid="133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3337"/>
                                        </p:tgtEl>
                                        <p:attrNameLst>
                                          <p:attrName>style.visibility</p:attrName>
                                        </p:attrNameLst>
                                      </p:cBhvr>
                                      <p:to>
                                        <p:strVal val="visible"/>
                                      </p:to>
                                    </p:set>
                                    <p:animEffect transition="in" filter="checkerboard(across)">
                                      <p:cBhvr>
                                        <p:cTn id="62" dur="500"/>
                                        <p:tgtEl>
                                          <p:spTgt spid="133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3338"/>
                                        </p:tgtEl>
                                        <p:attrNameLst>
                                          <p:attrName>style.visibility</p:attrName>
                                        </p:attrNameLst>
                                      </p:cBhvr>
                                      <p:to>
                                        <p:strVal val="visible"/>
                                      </p:to>
                                    </p:set>
                                    <p:animEffect transition="in" filter="checkerboard(across)">
                                      <p:cBhvr>
                                        <p:cTn id="67" dur="500"/>
                                        <p:tgtEl>
                                          <p:spTgt spid="1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p:bldP spid="13327" grpId="0"/>
      <p:bldP spid="13328" grpId="0"/>
      <p:bldP spid="13329" grpId="0"/>
      <p:bldP spid="13330" grpId="0"/>
      <p:bldP spid="13331" grpId="0"/>
      <p:bldP spid="13332" grpId="0"/>
      <p:bldP spid="13334" grpId="0"/>
      <p:bldP spid="13335" grpId="0"/>
      <p:bldP spid="13336" grpId="0"/>
      <p:bldP spid="13337" grpId="0"/>
      <p:bldP spid="133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FC978F88-B394-4BE2-ADDB-78E7FBFFA0AE}"/>
              </a:ext>
            </a:extLst>
          </p:cNvPr>
          <p:cNvSpPr txBox="1">
            <a:spLocks noChangeArrowheads="1"/>
          </p:cNvSpPr>
          <p:nvPr/>
        </p:nvSpPr>
        <p:spPr bwMode="auto">
          <a:xfrm>
            <a:off x="1752600" y="16002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2. LUYỆN VIẾT TỪ ỨNG DỤNG:</a:t>
            </a:r>
          </a:p>
        </p:txBody>
      </p:sp>
      <p:sp>
        <p:nvSpPr>
          <p:cNvPr id="20483" name="Text Box 6">
            <a:extLst>
              <a:ext uri="{FF2B5EF4-FFF2-40B4-BE49-F238E27FC236}">
                <a16:creationId xmlns:a16="http://schemas.microsoft.com/office/drawing/2014/main" id="{D9BFFB9D-6CB5-45E9-BEDA-BDDE7B430C8E}"/>
              </a:ext>
            </a:extLst>
          </p:cNvPr>
          <p:cNvSpPr txBox="1">
            <a:spLocks noChangeArrowheads="1"/>
          </p:cNvSpPr>
          <p:nvPr/>
        </p:nvSpPr>
        <p:spPr bwMode="auto">
          <a:xfrm>
            <a:off x="6248400" y="160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Tên riêng: </a:t>
            </a:r>
            <a:r>
              <a:rPr lang="en-US" altLang="en-US" b="1">
                <a:solidFill>
                  <a:srgbClr val="3333FF"/>
                </a:solidFill>
                <a:latin typeface="HP001 4 hàng" panose="020B0603050302020204" pitchFamily="34" charset="0"/>
              </a:rPr>
              <a:t>Ngô Quyền</a:t>
            </a:r>
          </a:p>
        </p:txBody>
      </p:sp>
      <p:sp>
        <p:nvSpPr>
          <p:cNvPr id="20484" name="Text Box 7">
            <a:extLst>
              <a:ext uri="{FF2B5EF4-FFF2-40B4-BE49-F238E27FC236}">
                <a16:creationId xmlns:a16="http://schemas.microsoft.com/office/drawing/2014/main" id="{7715F778-3D9A-4978-A22B-BD47541B0AE0}"/>
              </a:ext>
            </a:extLst>
          </p:cNvPr>
          <p:cNvSpPr txBox="1">
            <a:spLocks noChangeArrowheads="1"/>
          </p:cNvSpPr>
          <p:nvPr/>
        </p:nvSpPr>
        <p:spPr bwMode="auto">
          <a:xfrm>
            <a:off x="2819400" y="2133601"/>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latin typeface="HP001 5 hàng 1 ô ly" panose="020B0603050302020204" pitchFamily="34" charset="0"/>
              </a:rPr>
              <a:t>Ngô Quyền</a:t>
            </a:r>
          </a:p>
        </p:txBody>
      </p:sp>
      <p:sp>
        <p:nvSpPr>
          <p:cNvPr id="14358" name="Text Box 22">
            <a:extLst>
              <a:ext uri="{FF2B5EF4-FFF2-40B4-BE49-F238E27FC236}">
                <a16:creationId xmlns:a16="http://schemas.microsoft.com/office/drawing/2014/main" id="{069C11B7-133A-4B7C-AAD4-9A74F8647908}"/>
              </a:ext>
            </a:extLst>
          </p:cNvPr>
          <p:cNvSpPr txBox="1">
            <a:spLocks noChangeArrowheads="1"/>
          </p:cNvSpPr>
          <p:nvPr/>
        </p:nvSpPr>
        <p:spPr bwMode="auto">
          <a:xfrm>
            <a:off x="1981200" y="2971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Viết mẫu tên riêng </a:t>
            </a:r>
            <a:r>
              <a:rPr lang="en-US" altLang="en-US" b="1">
                <a:latin typeface="HP001 4 hàng" panose="020B0603050302020204" pitchFamily="34" charset="0"/>
              </a:rPr>
              <a:t>Ngô Quyền </a:t>
            </a:r>
            <a:r>
              <a:rPr lang="en-US" altLang="en-US"/>
              <a:t>– cỡ nhỏ</a:t>
            </a:r>
          </a:p>
        </p:txBody>
      </p:sp>
      <p:sp>
        <p:nvSpPr>
          <p:cNvPr id="14359" name="Text Box 23">
            <a:extLst>
              <a:ext uri="{FF2B5EF4-FFF2-40B4-BE49-F238E27FC236}">
                <a16:creationId xmlns:a16="http://schemas.microsoft.com/office/drawing/2014/main" id="{567F3502-60C0-4CD4-BFA5-75501F398EDA}"/>
              </a:ext>
            </a:extLst>
          </p:cNvPr>
          <p:cNvSpPr txBox="1">
            <a:spLocks noChangeArrowheads="1"/>
          </p:cNvSpPr>
          <p:nvPr/>
        </p:nvSpPr>
        <p:spPr bwMode="auto">
          <a:xfrm>
            <a:off x="2057400" y="3657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Viết bảng con</a:t>
            </a:r>
          </a:p>
        </p:txBody>
      </p:sp>
      <p:grpSp>
        <p:nvGrpSpPr>
          <p:cNvPr id="20487" name="Group 5">
            <a:extLst>
              <a:ext uri="{FF2B5EF4-FFF2-40B4-BE49-F238E27FC236}">
                <a16:creationId xmlns:a16="http://schemas.microsoft.com/office/drawing/2014/main" id="{69B96BBD-A94B-4E2B-B6CE-D69CB9CD3F1A}"/>
              </a:ext>
            </a:extLst>
          </p:cNvPr>
          <p:cNvGrpSpPr>
            <a:grpSpLocks/>
          </p:cNvGrpSpPr>
          <p:nvPr/>
        </p:nvGrpSpPr>
        <p:grpSpPr bwMode="auto">
          <a:xfrm>
            <a:off x="1524000" y="0"/>
            <a:ext cx="9144000" cy="6858000"/>
            <a:chOff x="8" y="0"/>
            <a:chExt cx="5760" cy="4320"/>
          </a:xfrm>
        </p:grpSpPr>
        <p:pic>
          <p:nvPicPr>
            <p:cNvPr id="20488" name="Picture 6" descr="GRANS024">
              <a:extLst>
                <a:ext uri="{FF2B5EF4-FFF2-40B4-BE49-F238E27FC236}">
                  <a16:creationId xmlns:a16="http://schemas.microsoft.com/office/drawing/2014/main" id="{19D25368-18EC-467C-A899-190873716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GRANS024">
              <a:extLst>
                <a:ext uri="{FF2B5EF4-FFF2-40B4-BE49-F238E27FC236}">
                  <a16:creationId xmlns:a16="http://schemas.microsoft.com/office/drawing/2014/main" id="{73877F89-5BC2-4584-AB63-EA6F79CE0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0" name="Group 8">
              <a:extLst>
                <a:ext uri="{FF2B5EF4-FFF2-40B4-BE49-F238E27FC236}">
                  <a16:creationId xmlns:a16="http://schemas.microsoft.com/office/drawing/2014/main" id="{842EE190-0C8F-4EB9-A4E5-6D89BED39F7C}"/>
                </a:ext>
              </a:extLst>
            </p:cNvPr>
            <p:cNvGrpSpPr>
              <a:grpSpLocks/>
            </p:cNvGrpSpPr>
            <p:nvPr/>
          </p:nvGrpSpPr>
          <p:grpSpPr bwMode="auto">
            <a:xfrm>
              <a:off x="8" y="0"/>
              <a:ext cx="5760" cy="4320"/>
              <a:chOff x="672" y="0"/>
              <a:chExt cx="5760" cy="4320"/>
            </a:xfrm>
          </p:grpSpPr>
          <p:pic>
            <p:nvPicPr>
              <p:cNvPr id="20491" name="Picture 9" descr="BD21325_">
                <a:extLst>
                  <a:ext uri="{FF2B5EF4-FFF2-40B4-BE49-F238E27FC236}">
                    <a16:creationId xmlns:a16="http://schemas.microsoft.com/office/drawing/2014/main" id="{7B6F6E59-F1BD-48CF-A4FB-12B8B8A12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2" name="Picture 10" descr="BD21325_">
                <a:extLst>
                  <a:ext uri="{FF2B5EF4-FFF2-40B4-BE49-F238E27FC236}">
                    <a16:creationId xmlns:a16="http://schemas.microsoft.com/office/drawing/2014/main" id="{3F652E00-E35A-4639-BB7B-BF7D2C72F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3" name="Picture 11" descr="BD21325_">
                <a:extLst>
                  <a:ext uri="{FF2B5EF4-FFF2-40B4-BE49-F238E27FC236}">
                    <a16:creationId xmlns:a16="http://schemas.microsoft.com/office/drawing/2014/main" id="{0A1943DE-D15D-4743-A15F-CF4F65875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4" name="Picture 12" descr="BD21325_">
                <a:extLst>
                  <a:ext uri="{FF2B5EF4-FFF2-40B4-BE49-F238E27FC236}">
                    <a16:creationId xmlns:a16="http://schemas.microsoft.com/office/drawing/2014/main" id="{5EFF0D57-99AA-4C12-9ED5-A33184104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58"/>
                                        </p:tgtEl>
                                        <p:attrNameLst>
                                          <p:attrName>style.visibility</p:attrName>
                                        </p:attrNameLst>
                                      </p:cBhvr>
                                      <p:to>
                                        <p:strVal val="visible"/>
                                      </p:to>
                                    </p:set>
                                    <p:animEffect transition="in" filter="checkerboard(across)">
                                      <p:cBhvr>
                                        <p:cTn id="7" dur="500"/>
                                        <p:tgtEl>
                                          <p:spTgt spid="14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59"/>
                                        </p:tgtEl>
                                        <p:attrNameLst>
                                          <p:attrName>style.visibility</p:attrName>
                                        </p:attrNameLst>
                                      </p:cBhvr>
                                      <p:to>
                                        <p:strVal val="visible"/>
                                      </p:to>
                                    </p:set>
                                    <p:animEffect transition="in" filter="box(in)">
                                      <p:cBhvr>
                                        <p:cTn id="12" dur="5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p:bldP spid="143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0BA76830-A857-414F-A31D-9029178B20B2}"/>
              </a:ext>
            </a:extLst>
          </p:cNvPr>
          <p:cNvSpPr>
            <a:spLocks noChangeArrowheads="1"/>
          </p:cNvSpPr>
          <p:nvPr/>
        </p:nvSpPr>
        <p:spPr bwMode="auto">
          <a:xfrm>
            <a:off x="5943600" y="17526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800" b="1"/>
          </a:p>
        </p:txBody>
      </p:sp>
      <p:sp>
        <p:nvSpPr>
          <p:cNvPr id="3075" name="WordArt 5">
            <a:extLst>
              <a:ext uri="{FF2B5EF4-FFF2-40B4-BE49-F238E27FC236}">
                <a16:creationId xmlns:a16="http://schemas.microsoft.com/office/drawing/2014/main" id="{337F40A0-7B93-4F0B-8450-CF1510F61A47}"/>
              </a:ext>
            </a:extLst>
          </p:cNvPr>
          <p:cNvSpPr>
            <a:spLocks noChangeArrowheads="1" noChangeShapeType="1" noTextEdit="1"/>
          </p:cNvSpPr>
          <p:nvPr/>
        </p:nvSpPr>
        <p:spPr bwMode="auto">
          <a:xfrm>
            <a:off x="2590800" y="1373188"/>
            <a:ext cx="6553200" cy="5484812"/>
          </a:xfrm>
          <a:prstGeom prst="rect">
            <a:avLst/>
          </a:prstGeom>
        </p:spPr>
        <p:txBody>
          <a:bodyPr spcFirstLastPara="1" wrap="none" fromWordArt="1">
            <a:prstTxWarp prst="textArchUp">
              <a:avLst>
                <a:gd name="adj" fmla="val 10187276"/>
              </a:avLst>
            </a:prstTxWarp>
          </a:bodyPr>
          <a:lstStyle/>
          <a:p>
            <a:pPr algn="ctr"/>
            <a:r>
              <a:rPr lang="en-US" sz="3600" b="1" kern="10">
                <a:ln w="9525">
                  <a:solidFill>
                    <a:srgbClr val="FF0000"/>
                  </a:solidFill>
                  <a:round/>
                  <a:headEnd/>
                  <a:tailEnd/>
                </a:ln>
                <a:solidFill>
                  <a:srgbClr val="000000"/>
                </a:solidFill>
              </a:rPr>
              <a:t>Nhiệt liệt chào mừng quý thầy cô</a:t>
            </a:r>
          </a:p>
        </p:txBody>
      </p:sp>
      <p:sp>
        <p:nvSpPr>
          <p:cNvPr id="3076" name="Text Box 7">
            <a:extLst>
              <a:ext uri="{FF2B5EF4-FFF2-40B4-BE49-F238E27FC236}">
                <a16:creationId xmlns:a16="http://schemas.microsoft.com/office/drawing/2014/main" id="{0B7B1E6E-0D22-42C3-9DB2-A479381D2636}"/>
              </a:ext>
            </a:extLst>
          </p:cNvPr>
          <p:cNvSpPr txBox="1">
            <a:spLocks noChangeArrowheads="1"/>
          </p:cNvSpPr>
          <p:nvPr/>
        </p:nvSpPr>
        <p:spPr bwMode="auto">
          <a:xfrm>
            <a:off x="3352800" y="4495801"/>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5400" b="1">
                <a:solidFill>
                  <a:srgbClr val="0000FF"/>
                </a:solidFill>
              </a:rPr>
              <a:t>CHỮ HOA N</a:t>
            </a:r>
          </a:p>
        </p:txBody>
      </p:sp>
      <p:grpSp>
        <p:nvGrpSpPr>
          <p:cNvPr id="3077" name="Group 9">
            <a:extLst>
              <a:ext uri="{FF2B5EF4-FFF2-40B4-BE49-F238E27FC236}">
                <a16:creationId xmlns:a16="http://schemas.microsoft.com/office/drawing/2014/main" id="{2AFBB592-9C77-4FC3-8555-1DA9CD47E193}"/>
              </a:ext>
            </a:extLst>
          </p:cNvPr>
          <p:cNvGrpSpPr>
            <a:grpSpLocks/>
          </p:cNvGrpSpPr>
          <p:nvPr/>
        </p:nvGrpSpPr>
        <p:grpSpPr bwMode="auto">
          <a:xfrm>
            <a:off x="1509712" y="-28575"/>
            <a:ext cx="9158288" cy="6900863"/>
            <a:chOff x="-9" y="-18"/>
            <a:chExt cx="5769" cy="4347"/>
          </a:xfrm>
        </p:grpSpPr>
        <p:pic>
          <p:nvPicPr>
            <p:cNvPr id="3079" name="Picture 10" descr="POINSET2">
              <a:extLst>
                <a:ext uri="{FF2B5EF4-FFF2-40B4-BE49-F238E27FC236}">
                  <a16:creationId xmlns:a16="http://schemas.microsoft.com/office/drawing/2014/main" id="{D2EA9838-A7A5-4D73-A0CD-E2CB199FD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 y="-18"/>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POINSET2">
              <a:extLst>
                <a:ext uri="{FF2B5EF4-FFF2-40B4-BE49-F238E27FC236}">
                  <a16:creationId xmlns:a16="http://schemas.microsoft.com/office/drawing/2014/main" id="{87623DDA-D81E-43DB-A80E-54BBFCB2D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280" y="3369"/>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descr="POINSET2">
              <a:extLst>
                <a:ext uri="{FF2B5EF4-FFF2-40B4-BE49-F238E27FC236}">
                  <a16:creationId xmlns:a16="http://schemas.microsoft.com/office/drawing/2014/main" id="{5E16FFCB-BACD-4736-A7C0-E40992083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6" y="3577"/>
              <a:ext cx="96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3" descr="POINSET2">
              <a:extLst>
                <a:ext uri="{FF2B5EF4-FFF2-40B4-BE49-F238E27FC236}">
                  <a16:creationId xmlns:a16="http://schemas.microsoft.com/office/drawing/2014/main" id="{666F21DF-16F9-47D9-8E38-51B6C6996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03" y="280"/>
              <a:ext cx="105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3" name="Group 14">
              <a:extLst>
                <a:ext uri="{FF2B5EF4-FFF2-40B4-BE49-F238E27FC236}">
                  <a16:creationId xmlns:a16="http://schemas.microsoft.com/office/drawing/2014/main" id="{C1D2DE72-7FDF-4AD2-BC05-3FB0ACD04D9C}"/>
                </a:ext>
              </a:extLst>
            </p:cNvPr>
            <p:cNvGrpSpPr>
              <a:grpSpLocks/>
            </p:cNvGrpSpPr>
            <p:nvPr/>
          </p:nvGrpSpPr>
          <p:grpSpPr bwMode="auto">
            <a:xfrm>
              <a:off x="462" y="0"/>
              <a:ext cx="4905" cy="96"/>
              <a:chOff x="480" y="0"/>
              <a:chExt cx="4905" cy="96"/>
            </a:xfrm>
          </p:grpSpPr>
          <p:sp>
            <p:nvSpPr>
              <p:cNvPr id="3111" name="AutoShape 15">
                <a:extLst>
                  <a:ext uri="{FF2B5EF4-FFF2-40B4-BE49-F238E27FC236}">
                    <a16:creationId xmlns:a16="http://schemas.microsoft.com/office/drawing/2014/main" id="{1EB50707-4503-4D0F-888E-B4534CBD8A32}"/>
                  </a:ext>
                </a:extLst>
              </p:cNvPr>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2" name="AutoShape 16">
                <a:extLst>
                  <a:ext uri="{FF2B5EF4-FFF2-40B4-BE49-F238E27FC236}">
                    <a16:creationId xmlns:a16="http://schemas.microsoft.com/office/drawing/2014/main" id="{1E2C5B09-4A60-4940-AFCD-EFFF6F5C4EFD}"/>
                  </a:ext>
                </a:extLst>
              </p:cNvPr>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3" name="AutoShape 17">
                <a:extLst>
                  <a:ext uri="{FF2B5EF4-FFF2-40B4-BE49-F238E27FC236}">
                    <a16:creationId xmlns:a16="http://schemas.microsoft.com/office/drawing/2014/main" id="{8363295E-3E04-4D13-97A6-747021517D9D}"/>
                  </a:ext>
                </a:extLst>
              </p:cNvPr>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4" name="AutoShape 18">
                <a:extLst>
                  <a:ext uri="{FF2B5EF4-FFF2-40B4-BE49-F238E27FC236}">
                    <a16:creationId xmlns:a16="http://schemas.microsoft.com/office/drawing/2014/main" id="{CD345CC9-484A-4443-9FC7-35395BEB40D8}"/>
                  </a:ext>
                </a:extLst>
              </p:cNvPr>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5" name="AutoShape 19">
                <a:extLst>
                  <a:ext uri="{FF2B5EF4-FFF2-40B4-BE49-F238E27FC236}">
                    <a16:creationId xmlns:a16="http://schemas.microsoft.com/office/drawing/2014/main" id="{FB5F0AE0-945D-4116-8188-B998B4ACEF12}"/>
                  </a:ext>
                </a:extLst>
              </p:cNvPr>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6" name="AutoShape 20">
                <a:extLst>
                  <a:ext uri="{FF2B5EF4-FFF2-40B4-BE49-F238E27FC236}">
                    <a16:creationId xmlns:a16="http://schemas.microsoft.com/office/drawing/2014/main" id="{A5231B11-D0CF-4F84-8332-69554290EDF6}"/>
                  </a:ext>
                </a:extLst>
              </p:cNvPr>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7" name="AutoShape 21">
                <a:extLst>
                  <a:ext uri="{FF2B5EF4-FFF2-40B4-BE49-F238E27FC236}">
                    <a16:creationId xmlns:a16="http://schemas.microsoft.com/office/drawing/2014/main" id="{FEFA52C7-40FD-4B9E-9C9F-5F7AC6A69F90}"/>
                  </a:ext>
                </a:extLst>
              </p:cNvPr>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8" name="AutoShape 22">
                <a:extLst>
                  <a:ext uri="{FF2B5EF4-FFF2-40B4-BE49-F238E27FC236}">
                    <a16:creationId xmlns:a16="http://schemas.microsoft.com/office/drawing/2014/main" id="{F44F2D49-5BBA-4B65-B9CA-4C671BF3BA9B}"/>
                  </a:ext>
                </a:extLst>
              </p:cNvPr>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9" name="AutoShape 23">
                <a:extLst>
                  <a:ext uri="{FF2B5EF4-FFF2-40B4-BE49-F238E27FC236}">
                    <a16:creationId xmlns:a16="http://schemas.microsoft.com/office/drawing/2014/main" id="{F227BD7B-941D-4403-90EB-4530E6DFBE55}"/>
                  </a:ext>
                </a:extLst>
              </p:cNvPr>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20" name="AutoShape 24">
                <a:extLst>
                  <a:ext uri="{FF2B5EF4-FFF2-40B4-BE49-F238E27FC236}">
                    <a16:creationId xmlns:a16="http://schemas.microsoft.com/office/drawing/2014/main" id="{267C9238-EEA5-4B83-B33C-CD8544698019}"/>
                  </a:ext>
                </a:extLst>
              </p:cNvPr>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21" name="AutoShape 25">
                <a:extLst>
                  <a:ext uri="{FF2B5EF4-FFF2-40B4-BE49-F238E27FC236}">
                    <a16:creationId xmlns:a16="http://schemas.microsoft.com/office/drawing/2014/main" id="{3077118A-F3E7-4D49-8F83-50D4D5F219D9}"/>
                  </a:ext>
                </a:extLst>
              </p:cNvPr>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22" name="AutoShape 26">
                <a:extLst>
                  <a:ext uri="{FF2B5EF4-FFF2-40B4-BE49-F238E27FC236}">
                    <a16:creationId xmlns:a16="http://schemas.microsoft.com/office/drawing/2014/main" id="{5909CBFC-76FF-4597-AC67-CBEE8243542D}"/>
                  </a:ext>
                </a:extLst>
              </p:cNvPr>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3084" name="Group 27">
              <a:extLst>
                <a:ext uri="{FF2B5EF4-FFF2-40B4-BE49-F238E27FC236}">
                  <a16:creationId xmlns:a16="http://schemas.microsoft.com/office/drawing/2014/main" id="{7DE2FDE9-6145-44CA-A2DB-82D8210C5E9B}"/>
                </a:ext>
              </a:extLst>
            </p:cNvPr>
            <p:cNvGrpSpPr>
              <a:grpSpLocks/>
            </p:cNvGrpSpPr>
            <p:nvPr/>
          </p:nvGrpSpPr>
          <p:grpSpPr bwMode="auto">
            <a:xfrm>
              <a:off x="471" y="4224"/>
              <a:ext cx="4905" cy="96"/>
              <a:chOff x="480" y="0"/>
              <a:chExt cx="4905" cy="96"/>
            </a:xfrm>
          </p:grpSpPr>
          <p:sp>
            <p:nvSpPr>
              <p:cNvPr id="3099" name="AutoShape 28">
                <a:extLst>
                  <a:ext uri="{FF2B5EF4-FFF2-40B4-BE49-F238E27FC236}">
                    <a16:creationId xmlns:a16="http://schemas.microsoft.com/office/drawing/2014/main" id="{79756DD9-8D26-422F-B5A0-E2BB15EC8A52}"/>
                  </a:ext>
                </a:extLst>
              </p:cNvPr>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0" name="AutoShape 29">
                <a:extLst>
                  <a:ext uri="{FF2B5EF4-FFF2-40B4-BE49-F238E27FC236}">
                    <a16:creationId xmlns:a16="http://schemas.microsoft.com/office/drawing/2014/main" id="{ABFD4526-4BBB-4E63-BADC-A05217F294E3}"/>
                  </a:ext>
                </a:extLst>
              </p:cNvPr>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1" name="AutoShape 30">
                <a:extLst>
                  <a:ext uri="{FF2B5EF4-FFF2-40B4-BE49-F238E27FC236}">
                    <a16:creationId xmlns:a16="http://schemas.microsoft.com/office/drawing/2014/main" id="{4668FE82-4342-4A5D-B0DF-647DBA1F5DED}"/>
                  </a:ext>
                </a:extLst>
              </p:cNvPr>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2" name="AutoShape 31">
                <a:extLst>
                  <a:ext uri="{FF2B5EF4-FFF2-40B4-BE49-F238E27FC236}">
                    <a16:creationId xmlns:a16="http://schemas.microsoft.com/office/drawing/2014/main" id="{F49A44F6-F206-486D-BC70-C8898AFBDEAD}"/>
                  </a:ext>
                </a:extLst>
              </p:cNvPr>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3" name="AutoShape 32">
                <a:extLst>
                  <a:ext uri="{FF2B5EF4-FFF2-40B4-BE49-F238E27FC236}">
                    <a16:creationId xmlns:a16="http://schemas.microsoft.com/office/drawing/2014/main" id="{F2B131A3-A4EB-4EC4-A6DD-30BD5C5BEE28}"/>
                  </a:ext>
                </a:extLst>
              </p:cNvPr>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4" name="AutoShape 33">
                <a:extLst>
                  <a:ext uri="{FF2B5EF4-FFF2-40B4-BE49-F238E27FC236}">
                    <a16:creationId xmlns:a16="http://schemas.microsoft.com/office/drawing/2014/main" id="{CC1BC848-53B7-4168-9CE5-0280FA4CCFE4}"/>
                  </a:ext>
                </a:extLst>
              </p:cNvPr>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5" name="AutoShape 34">
                <a:extLst>
                  <a:ext uri="{FF2B5EF4-FFF2-40B4-BE49-F238E27FC236}">
                    <a16:creationId xmlns:a16="http://schemas.microsoft.com/office/drawing/2014/main" id="{CA472C5E-8E92-4408-8810-CD70A3993956}"/>
                  </a:ext>
                </a:extLst>
              </p:cNvPr>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6" name="AutoShape 35">
                <a:extLst>
                  <a:ext uri="{FF2B5EF4-FFF2-40B4-BE49-F238E27FC236}">
                    <a16:creationId xmlns:a16="http://schemas.microsoft.com/office/drawing/2014/main" id="{3655A543-9AA7-4531-A6D1-94435D26CB33}"/>
                  </a:ext>
                </a:extLst>
              </p:cNvPr>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7" name="AutoShape 36">
                <a:extLst>
                  <a:ext uri="{FF2B5EF4-FFF2-40B4-BE49-F238E27FC236}">
                    <a16:creationId xmlns:a16="http://schemas.microsoft.com/office/drawing/2014/main" id="{4EDE269D-7940-4007-8B35-79A3DD645B9A}"/>
                  </a:ext>
                </a:extLst>
              </p:cNvPr>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8" name="AutoShape 37">
                <a:extLst>
                  <a:ext uri="{FF2B5EF4-FFF2-40B4-BE49-F238E27FC236}">
                    <a16:creationId xmlns:a16="http://schemas.microsoft.com/office/drawing/2014/main" id="{B8921BB1-3DDB-4700-B48A-7AA6C4D615D1}"/>
                  </a:ext>
                </a:extLst>
              </p:cNvPr>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9" name="AutoShape 38">
                <a:extLst>
                  <a:ext uri="{FF2B5EF4-FFF2-40B4-BE49-F238E27FC236}">
                    <a16:creationId xmlns:a16="http://schemas.microsoft.com/office/drawing/2014/main" id="{DB37A3C1-7216-4C65-AB3C-71D1C30F8986}"/>
                  </a:ext>
                </a:extLst>
              </p:cNvPr>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0" name="AutoShape 39">
                <a:extLst>
                  <a:ext uri="{FF2B5EF4-FFF2-40B4-BE49-F238E27FC236}">
                    <a16:creationId xmlns:a16="http://schemas.microsoft.com/office/drawing/2014/main" id="{91448BC7-5FEF-4590-A1A5-5DA756FBF4CA}"/>
                  </a:ext>
                </a:extLst>
              </p:cNvPr>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3085" name="Group 40">
              <a:extLst>
                <a:ext uri="{FF2B5EF4-FFF2-40B4-BE49-F238E27FC236}">
                  <a16:creationId xmlns:a16="http://schemas.microsoft.com/office/drawing/2014/main" id="{E16B5B7A-ED9A-43DC-9089-714B77C1E1DF}"/>
                </a:ext>
              </a:extLst>
            </p:cNvPr>
            <p:cNvGrpSpPr>
              <a:grpSpLocks/>
            </p:cNvGrpSpPr>
            <p:nvPr/>
          </p:nvGrpSpPr>
          <p:grpSpPr bwMode="auto">
            <a:xfrm>
              <a:off x="7" y="910"/>
              <a:ext cx="96" cy="2439"/>
              <a:chOff x="-2" y="865"/>
              <a:chExt cx="96" cy="2439"/>
            </a:xfrm>
          </p:grpSpPr>
          <p:sp>
            <p:nvSpPr>
              <p:cNvPr id="3093" name="AutoShape 41">
                <a:extLst>
                  <a:ext uri="{FF2B5EF4-FFF2-40B4-BE49-F238E27FC236}">
                    <a16:creationId xmlns:a16="http://schemas.microsoft.com/office/drawing/2014/main" id="{33454C28-9FF7-46CA-B653-C1CF3CCBE974}"/>
                  </a:ext>
                </a:extLst>
              </p:cNvPr>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4" name="AutoShape 42">
                <a:extLst>
                  <a:ext uri="{FF2B5EF4-FFF2-40B4-BE49-F238E27FC236}">
                    <a16:creationId xmlns:a16="http://schemas.microsoft.com/office/drawing/2014/main" id="{229655C5-2FC3-46F5-B1FE-7FE24741F455}"/>
                  </a:ext>
                </a:extLst>
              </p:cNvPr>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5" name="AutoShape 43">
                <a:extLst>
                  <a:ext uri="{FF2B5EF4-FFF2-40B4-BE49-F238E27FC236}">
                    <a16:creationId xmlns:a16="http://schemas.microsoft.com/office/drawing/2014/main" id="{EB43730C-F9FE-45AC-A066-44DEC3BE8673}"/>
                  </a:ext>
                </a:extLst>
              </p:cNvPr>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6" name="AutoShape 44">
                <a:extLst>
                  <a:ext uri="{FF2B5EF4-FFF2-40B4-BE49-F238E27FC236}">
                    <a16:creationId xmlns:a16="http://schemas.microsoft.com/office/drawing/2014/main" id="{AD8FF6A9-753D-48B7-8F43-FBDAD7E85598}"/>
                  </a:ext>
                </a:extLst>
              </p:cNvPr>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7" name="AutoShape 45">
                <a:extLst>
                  <a:ext uri="{FF2B5EF4-FFF2-40B4-BE49-F238E27FC236}">
                    <a16:creationId xmlns:a16="http://schemas.microsoft.com/office/drawing/2014/main" id="{8CFC9D4E-2732-4024-B508-1A2250EE5014}"/>
                  </a:ext>
                </a:extLst>
              </p:cNvPr>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8" name="AutoShape 46">
                <a:extLst>
                  <a:ext uri="{FF2B5EF4-FFF2-40B4-BE49-F238E27FC236}">
                    <a16:creationId xmlns:a16="http://schemas.microsoft.com/office/drawing/2014/main" id="{57FA2ACE-89B2-4CE5-BE9F-D28118CB3358}"/>
                  </a:ext>
                </a:extLst>
              </p:cNvPr>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3086" name="Group 47">
              <a:extLst>
                <a:ext uri="{FF2B5EF4-FFF2-40B4-BE49-F238E27FC236}">
                  <a16:creationId xmlns:a16="http://schemas.microsoft.com/office/drawing/2014/main" id="{9502E6C0-62F7-4C6B-B785-9DAE2C35AA14}"/>
                </a:ext>
              </a:extLst>
            </p:cNvPr>
            <p:cNvGrpSpPr>
              <a:grpSpLocks/>
            </p:cNvGrpSpPr>
            <p:nvPr/>
          </p:nvGrpSpPr>
          <p:grpSpPr bwMode="auto">
            <a:xfrm>
              <a:off x="5655" y="1014"/>
              <a:ext cx="96" cy="2439"/>
              <a:chOff x="-2" y="865"/>
              <a:chExt cx="96" cy="2439"/>
            </a:xfrm>
          </p:grpSpPr>
          <p:sp>
            <p:nvSpPr>
              <p:cNvPr id="3087" name="AutoShape 48">
                <a:extLst>
                  <a:ext uri="{FF2B5EF4-FFF2-40B4-BE49-F238E27FC236}">
                    <a16:creationId xmlns:a16="http://schemas.microsoft.com/office/drawing/2014/main" id="{C9CF95BF-F721-4489-B6B8-91803EDB4216}"/>
                  </a:ext>
                </a:extLst>
              </p:cNvPr>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8" name="AutoShape 49">
                <a:extLst>
                  <a:ext uri="{FF2B5EF4-FFF2-40B4-BE49-F238E27FC236}">
                    <a16:creationId xmlns:a16="http://schemas.microsoft.com/office/drawing/2014/main" id="{F53314EE-1249-46A4-BA15-84D6664B9E5C}"/>
                  </a:ext>
                </a:extLst>
              </p:cNvPr>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89" name="AutoShape 50">
                <a:extLst>
                  <a:ext uri="{FF2B5EF4-FFF2-40B4-BE49-F238E27FC236}">
                    <a16:creationId xmlns:a16="http://schemas.microsoft.com/office/drawing/2014/main" id="{40D0DFAF-6295-444F-85A4-9C1DE51804D1}"/>
                  </a:ext>
                </a:extLst>
              </p:cNvPr>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0" name="AutoShape 51">
                <a:extLst>
                  <a:ext uri="{FF2B5EF4-FFF2-40B4-BE49-F238E27FC236}">
                    <a16:creationId xmlns:a16="http://schemas.microsoft.com/office/drawing/2014/main" id="{68EEA0E1-D035-4B84-B829-1E50D845C240}"/>
                  </a:ext>
                </a:extLst>
              </p:cNvPr>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1" name="AutoShape 52">
                <a:extLst>
                  <a:ext uri="{FF2B5EF4-FFF2-40B4-BE49-F238E27FC236}">
                    <a16:creationId xmlns:a16="http://schemas.microsoft.com/office/drawing/2014/main" id="{C726F8BE-58EF-4546-9921-CEB34DF5F909}"/>
                  </a:ext>
                </a:extLst>
              </p:cNvPr>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2" name="AutoShape 53">
                <a:extLst>
                  <a:ext uri="{FF2B5EF4-FFF2-40B4-BE49-F238E27FC236}">
                    <a16:creationId xmlns:a16="http://schemas.microsoft.com/office/drawing/2014/main" id="{46543AAF-A60F-4A48-93C5-C7972578B51E}"/>
                  </a:ext>
                </a:extLst>
              </p:cNvPr>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3078" name="WordArt 55">
            <a:extLst>
              <a:ext uri="{FF2B5EF4-FFF2-40B4-BE49-F238E27FC236}">
                <a16:creationId xmlns:a16="http://schemas.microsoft.com/office/drawing/2014/main" id="{2AB1FC7F-6EA5-416F-AA06-CB4BA34ED9E4}"/>
              </a:ext>
            </a:extLst>
          </p:cNvPr>
          <p:cNvSpPr>
            <a:spLocks noChangeArrowheads="1" noChangeShapeType="1" noTextEdit="1"/>
          </p:cNvSpPr>
          <p:nvPr/>
        </p:nvSpPr>
        <p:spPr bwMode="auto">
          <a:xfrm>
            <a:off x="3352801" y="2514600"/>
            <a:ext cx="5114925" cy="16002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rPr>
              <a:t>TẬP VIẾT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a:extLst>
              <a:ext uri="{FF2B5EF4-FFF2-40B4-BE49-F238E27FC236}">
                <a16:creationId xmlns:a16="http://schemas.microsoft.com/office/drawing/2014/main" id="{97902D10-EB42-4BEF-A063-2486426395B7}"/>
              </a:ext>
            </a:extLst>
          </p:cNvPr>
          <p:cNvSpPr txBox="1">
            <a:spLocks noChangeArrowheads="1"/>
          </p:cNvSpPr>
          <p:nvPr/>
        </p:nvSpPr>
        <p:spPr bwMode="auto">
          <a:xfrm>
            <a:off x="1752600" y="16002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3. LUYỆN VIẾT CÂU ỨNG DỤNG:</a:t>
            </a:r>
          </a:p>
        </p:txBody>
      </p:sp>
      <p:sp>
        <p:nvSpPr>
          <p:cNvPr id="15367" name="Text Box 7">
            <a:extLst>
              <a:ext uri="{FF2B5EF4-FFF2-40B4-BE49-F238E27FC236}">
                <a16:creationId xmlns:a16="http://schemas.microsoft.com/office/drawing/2014/main" id="{303E612C-5795-4245-86B6-15413DD23BD7}"/>
              </a:ext>
            </a:extLst>
          </p:cNvPr>
          <p:cNvSpPr txBox="1">
            <a:spLocks noChangeArrowheads="1"/>
          </p:cNvSpPr>
          <p:nvPr/>
        </p:nvSpPr>
        <p:spPr bwMode="auto">
          <a:xfrm>
            <a:off x="2819400" y="2133600"/>
            <a:ext cx="6858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3333FF"/>
                </a:solidFill>
                <a:latin typeface="HP001 5 hàng 1 ô ly" panose="020B0603050302020204" pitchFamily="34" charset="0"/>
              </a:rPr>
              <a:t>    Đường vô xứ Nghệ quanh quanh</a:t>
            </a:r>
          </a:p>
          <a:p>
            <a:pPr eaLnBrk="1" hangingPunct="1">
              <a:spcBef>
                <a:spcPct val="50000"/>
              </a:spcBef>
            </a:pPr>
            <a:r>
              <a:rPr lang="en-US" altLang="en-US" sz="2800">
                <a:solidFill>
                  <a:srgbClr val="3333FF"/>
                </a:solidFill>
                <a:latin typeface="HP001 5 hàng 1 ô ly" panose="020B0603050302020204" pitchFamily="34" charset="0"/>
              </a:rPr>
              <a:t>Non xanh nước biếc như tranh họa đồ</a:t>
            </a:r>
          </a:p>
        </p:txBody>
      </p:sp>
      <p:pic>
        <p:nvPicPr>
          <p:cNvPr id="15377" name="Picture 17" descr="xunghe5">
            <a:extLst>
              <a:ext uri="{FF2B5EF4-FFF2-40B4-BE49-F238E27FC236}">
                <a16:creationId xmlns:a16="http://schemas.microsoft.com/office/drawing/2014/main" id="{06A1C9F5-EA42-4615-9B12-638D26105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linds(horizontal)">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77"/>
                                        </p:tgtEl>
                                        <p:attrNameLst>
                                          <p:attrName>style.visibility</p:attrName>
                                        </p:attrNameLst>
                                      </p:cBhvr>
                                      <p:to>
                                        <p:strVal val="visible"/>
                                      </p:to>
                                    </p:set>
                                    <p:animEffect transition="in" filter="checkerboard(across)">
                                      <p:cBhvr>
                                        <p:cTn id="12" dur="500"/>
                                        <p:tgtEl>
                                          <p:spTgt spid="15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15377"/>
                                        </p:tgtEl>
                                      </p:cBhvr>
                                    </p:animEffect>
                                    <p:set>
                                      <p:cBhvr>
                                        <p:cTn id="17" dur="1" fill="hold">
                                          <p:stCondLst>
                                            <p:cond delay="499"/>
                                          </p:stCondLst>
                                        </p:cTn>
                                        <p:tgtEl>
                                          <p:spTgt spid="153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a:extLst>
              <a:ext uri="{FF2B5EF4-FFF2-40B4-BE49-F238E27FC236}">
                <a16:creationId xmlns:a16="http://schemas.microsoft.com/office/drawing/2014/main" id="{129B08DA-F16D-4802-9C4A-B8BAD4CBEFFE}"/>
              </a:ext>
            </a:extLst>
          </p:cNvPr>
          <p:cNvSpPr txBox="1">
            <a:spLocks noChangeArrowheads="1"/>
          </p:cNvSpPr>
          <p:nvPr/>
        </p:nvSpPr>
        <p:spPr bwMode="auto">
          <a:xfrm>
            <a:off x="1752600" y="16002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3. LUYỆN VIẾT CÂU ỨNG DỤNG:</a:t>
            </a:r>
          </a:p>
        </p:txBody>
      </p:sp>
      <p:sp>
        <p:nvSpPr>
          <p:cNvPr id="22531" name="Text Box 6">
            <a:extLst>
              <a:ext uri="{FF2B5EF4-FFF2-40B4-BE49-F238E27FC236}">
                <a16:creationId xmlns:a16="http://schemas.microsoft.com/office/drawing/2014/main" id="{B6F64DAF-1891-4EF3-9900-18425999EC74}"/>
              </a:ext>
            </a:extLst>
          </p:cNvPr>
          <p:cNvSpPr txBox="1">
            <a:spLocks noChangeArrowheads="1"/>
          </p:cNvSpPr>
          <p:nvPr/>
        </p:nvSpPr>
        <p:spPr bwMode="auto">
          <a:xfrm>
            <a:off x="2819400" y="2133601"/>
            <a:ext cx="6858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3333FF"/>
                </a:solidFill>
                <a:latin typeface="HP001 5 hàng 1 ô ly" panose="020B0603050302020204" pitchFamily="34" charset="0"/>
              </a:rPr>
              <a:t>    Đường vô xứ Nghệ quanh quanh</a:t>
            </a:r>
          </a:p>
          <a:p>
            <a:pPr eaLnBrk="1" hangingPunct="1">
              <a:spcBef>
                <a:spcPct val="50000"/>
              </a:spcBef>
            </a:pPr>
            <a:r>
              <a:rPr lang="en-US" altLang="en-US" sz="2800">
                <a:solidFill>
                  <a:srgbClr val="3333FF"/>
                </a:solidFill>
                <a:latin typeface="HP001 5 hàng 1 ô ly" panose="020B0603050302020204" pitchFamily="34" charset="0"/>
              </a:rPr>
              <a:t>Non xanh nước biếc như tranh họa đồ</a:t>
            </a:r>
          </a:p>
        </p:txBody>
      </p:sp>
      <p:sp>
        <p:nvSpPr>
          <p:cNvPr id="16391" name="Text Box 7">
            <a:extLst>
              <a:ext uri="{FF2B5EF4-FFF2-40B4-BE49-F238E27FC236}">
                <a16:creationId xmlns:a16="http://schemas.microsoft.com/office/drawing/2014/main" id="{D49BE289-922A-4ED9-85DD-AE4FE6D9F62C}"/>
              </a:ext>
            </a:extLst>
          </p:cNvPr>
          <p:cNvSpPr txBox="1">
            <a:spLocks noChangeArrowheads="1"/>
          </p:cNvSpPr>
          <p:nvPr/>
        </p:nvSpPr>
        <p:spPr bwMode="auto">
          <a:xfrm>
            <a:off x="1676400" y="3276601"/>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Câu ca dao ca ngợi vẻ đẹp của phong cảnh xứ Nghệ An, Hà Tĩnh rất đẹp, đẹp như tranh vẽ.</a:t>
            </a:r>
          </a:p>
        </p:txBody>
      </p:sp>
      <p:sp>
        <p:nvSpPr>
          <p:cNvPr id="16392" name="Text Box 8">
            <a:extLst>
              <a:ext uri="{FF2B5EF4-FFF2-40B4-BE49-F238E27FC236}">
                <a16:creationId xmlns:a16="http://schemas.microsoft.com/office/drawing/2014/main" id="{11491DE8-8FFB-43AE-B2CF-72765E75FC88}"/>
              </a:ext>
            </a:extLst>
          </p:cNvPr>
          <p:cNvSpPr txBox="1">
            <a:spLocks noChangeArrowheads="1"/>
          </p:cNvSpPr>
          <p:nvPr/>
        </p:nvSpPr>
        <p:spPr bwMode="auto">
          <a:xfrm>
            <a:off x="1524000" y="33528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Trong câu, những chữ nào cao 2 ô li rưỡi?</a:t>
            </a:r>
          </a:p>
        </p:txBody>
      </p:sp>
      <p:sp>
        <p:nvSpPr>
          <p:cNvPr id="16393" name="Text Box 9">
            <a:extLst>
              <a:ext uri="{FF2B5EF4-FFF2-40B4-BE49-F238E27FC236}">
                <a16:creationId xmlns:a16="http://schemas.microsoft.com/office/drawing/2014/main" id="{215A0673-E47F-4296-AFF8-71BA3C19AB91}"/>
              </a:ext>
            </a:extLst>
          </p:cNvPr>
          <p:cNvSpPr txBox="1">
            <a:spLocks noChangeArrowheads="1"/>
          </p:cNvSpPr>
          <p:nvPr/>
        </p:nvSpPr>
        <p:spPr bwMode="auto">
          <a:xfrm>
            <a:off x="1752600" y="38100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Những chữ nào cao 2 ô li?</a:t>
            </a:r>
          </a:p>
        </p:txBody>
      </p:sp>
      <p:sp>
        <p:nvSpPr>
          <p:cNvPr id="16394" name="Text Box 10">
            <a:extLst>
              <a:ext uri="{FF2B5EF4-FFF2-40B4-BE49-F238E27FC236}">
                <a16:creationId xmlns:a16="http://schemas.microsoft.com/office/drawing/2014/main" id="{49BF4359-3535-4EE1-9E69-5FC57C45B112}"/>
              </a:ext>
            </a:extLst>
          </p:cNvPr>
          <p:cNvSpPr txBox="1">
            <a:spLocks noChangeArrowheads="1"/>
          </p:cNvSpPr>
          <p:nvPr/>
        </p:nvSpPr>
        <p:spPr bwMode="auto">
          <a:xfrm>
            <a:off x="1746250" y="4343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Chữ nào cao 1 ô li rưỡi?</a:t>
            </a:r>
          </a:p>
        </p:txBody>
      </p:sp>
      <p:sp>
        <p:nvSpPr>
          <p:cNvPr id="16395" name="Text Box 11">
            <a:extLst>
              <a:ext uri="{FF2B5EF4-FFF2-40B4-BE49-F238E27FC236}">
                <a16:creationId xmlns:a16="http://schemas.microsoft.com/office/drawing/2014/main" id="{79EF98F9-94B8-42F1-9966-5836BA06BCE1}"/>
              </a:ext>
            </a:extLst>
          </p:cNvPr>
          <p:cNvSpPr txBox="1">
            <a:spLocks noChangeArrowheads="1"/>
          </p:cNvSpPr>
          <p:nvPr/>
        </p:nvSpPr>
        <p:spPr bwMode="auto">
          <a:xfrm>
            <a:off x="1738313" y="48768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Chữ nào cao 1,25  ô li?</a:t>
            </a:r>
          </a:p>
        </p:txBody>
      </p:sp>
      <p:sp>
        <p:nvSpPr>
          <p:cNvPr id="16396" name="Text Box 12">
            <a:extLst>
              <a:ext uri="{FF2B5EF4-FFF2-40B4-BE49-F238E27FC236}">
                <a16:creationId xmlns:a16="http://schemas.microsoft.com/office/drawing/2014/main" id="{EE8ABF00-DD53-4D1F-B6D3-EB629F094C13}"/>
              </a:ext>
            </a:extLst>
          </p:cNvPr>
          <p:cNvSpPr txBox="1">
            <a:spLocks noChangeArrowheads="1"/>
          </p:cNvSpPr>
          <p:nvPr/>
        </p:nvSpPr>
        <p:spPr bwMode="auto">
          <a:xfrm>
            <a:off x="1758950" y="5334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Chữ nào cao 1 ô li?</a:t>
            </a:r>
          </a:p>
        </p:txBody>
      </p:sp>
      <p:sp>
        <p:nvSpPr>
          <p:cNvPr id="16397" name="Text Box 13">
            <a:extLst>
              <a:ext uri="{FF2B5EF4-FFF2-40B4-BE49-F238E27FC236}">
                <a16:creationId xmlns:a16="http://schemas.microsoft.com/office/drawing/2014/main" id="{A254CAF3-B106-4C6A-B5E8-6D51A4EC15F8}"/>
              </a:ext>
            </a:extLst>
          </p:cNvPr>
          <p:cNvSpPr txBox="1">
            <a:spLocks noChangeArrowheads="1"/>
          </p:cNvSpPr>
          <p:nvPr/>
        </p:nvSpPr>
        <p:spPr bwMode="auto">
          <a:xfrm>
            <a:off x="1787525" y="58674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Khoảng cách giữa các con chữ, các tiếng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ox(in)">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6391"/>
                                        </p:tgtEl>
                                      </p:cBhvr>
                                    </p:animEffect>
                                    <p:set>
                                      <p:cBhvr>
                                        <p:cTn id="12" dur="1" fill="hold">
                                          <p:stCondLst>
                                            <p:cond delay="499"/>
                                          </p:stCondLst>
                                        </p:cTn>
                                        <p:tgtEl>
                                          <p:spTgt spid="1639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92"/>
                                        </p:tgtEl>
                                        <p:attrNameLst>
                                          <p:attrName>style.visibility</p:attrName>
                                        </p:attrNameLst>
                                      </p:cBhvr>
                                      <p:to>
                                        <p:strVal val="visible"/>
                                      </p:to>
                                    </p:set>
                                    <p:animEffect transition="in" filter="checkerboard(across)">
                                      <p:cBhvr>
                                        <p:cTn id="17" dur="500"/>
                                        <p:tgtEl>
                                          <p:spTgt spid="163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box(in)">
                                      <p:cBhvr>
                                        <p:cTn id="22" dur="500"/>
                                        <p:tgtEl>
                                          <p:spTgt spid="163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394"/>
                                        </p:tgtEl>
                                        <p:attrNameLst>
                                          <p:attrName>style.visibility</p:attrName>
                                        </p:attrNameLst>
                                      </p:cBhvr>
                                      <p:to>
                                        <p:strVal val="visible"/>
                                      </p:to>
                                    </p:set>
                                    <p:animEffect transition="in" filter="checkerboard(across)">
                                      <p:cBhvr>
                                        <p:cTn id="27" dur="500"/>
                                        <p:tgtEl>
                                          <p:spTgt spid="163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checkerboard(across)">
                                      <p:cBhvr>
                                        <p:cTn id="32" dur="500"/>
                                        <p:tgtEl>
                                          <p:spTgt spid="163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396"/>
                                        </p:tgtEl>
                                        <p:attrNameLst>
                                          <p:attrName>style.visibility</p:attrName>
                                        </p:attrNameLst>
                                      </p:cBhvr>
                                      <p:to>
                                        <p:strVal val="visible"/>
                                      </p:to>
                                    </p:set>
                                    <p:animEffect transition="in" filter="checkerboard(across)">
                                      <p:cBhvr>
                                        <p:cTn id="37" dur="500"/>
                                        <p:tgtEl>
                                          <p:spTgt spid="163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397"/>
                                        </p:tgtEl>
                                        <p:attrNameLst>
                                          <p:attrName>style.visibility</p:attrName>
                                        </p:attrNameLst>
                                      </p:cBhvr>
                                      <p:to>
                                        <p:strVal val="visible"/>
                                      </p:to>
                                    </p:set>
                                    <p:animEffect transition="in" filter="checkerboard(across)">
                                      <p:cBhvr>
                                        <p:cTn id="42" dur="5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1" grpId="1"/>
      <p:bldP spid="16392" grpId="0"/>
      <p:bldP spid="16393" grpId="0"/>
      <p:bldP spid="16394" grpId="0"/>
      <p:bldP spid="16395" grpId="0"/>
      <p:bldP spid="16396" grpId="0"/>
      <p:bldP spid="163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a:extLst>
              <a:ext uri="{FF2B5EF4-FFF2-40B4-BE49-F238E27FC236}">
                <a16:creationId xmlns:a16="http://schemas.microsoft.com/office/drawing/2014/main" id="{BC898D53-3A60-43A9-9F38-A50D67A72B78}"/>
              </a:ext>
            </a:extLst>
          </p:cNvPr>
          <p:cNvSpPr txBox="1">
            <a:spLocks noChangeArrowheads="1"/>
          </p:cNvSpPr>
          <p:nvPr/>
        </p:nvSpPr>
        <p:spPr bwMode="auto">
          <a:xfrm>
            <a:off x="1752600" y="16002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3. LUYỆN VIẾT CÂU ỨNG DỤNG:</a:t>
            </a:r>
          </a:p>
        </p:txBody>
      </p:sp>
      <p:sp>
        <p:nvSpPr>
          <p:cNvPr id="23555" name="Text Box 6">
            <a:extLst>
              <a:ext uri="{FF2B5EF4-FFF2-40B4-BE49-F238E27FC236}">
                <a16:creationId xmlns:a16="http://schemas.microsoft.com/office/drawing/2014/main" id="{2ED7076B-CCDF-4999-89F4-371149A30241}"/>
              </a:ext>
            </a:extLst>
          </p:cNvPr>
          <p:cNvSpPr txBox="1">
            <a:spLocks noChangeArrowheads="1"/>
          </p:cNvSpPr>
          <p:nvPr/>
        </p:nvSpPr>
        <p:spPr bwMode="auto">
          <a:xfrm>
            <a:off x="2819400" y="2133601"/>
            <a:ext cx="6858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3333FF"/>
                </a:solidFill>
                <a:latin typeface="HP001 5 hàng 1 ô ly" panose="020B0603050302020204" pitchFamily="34" charset="0"/>
              </a:rPr>
              <a:t>    Đường vô xứ Nghệ quanh quanh</a:t>
            </a:r>
          </a:p>
          <a:p>
            <a:pPr eaLnBrk="1" hangingPunct="1">
              <a:spcBef>
                <a:spcPct val="50000"/>
              </a:spcBef>
            </a:pPr>
            <a:r>
              <a:rPr lang="en-US" altLang="en-US" sz="2800">
                <a:solidFill>
                  <a:srgbClr val="3333FF"/>
                </a:solidFill>
                <a:latin typeface="HP001 5 hàng 1 ô ly" panose="020B0603050302020204" pitchFamily="34" charset="0"/>
              </a:rPr>
              <a:t>Non xanh nước biếc như tranh họa đồ</a:t>
            </a:r>
          </a:p>
        </p:txBody>
      </p:sp>
      <p:sp>
        <p:nvSpPr>
          <p:cNvPr id="18440" name="Text Box 8">
            <a:extLst>
              <a:ext uri="{FF2B5EF4-FFF2-40B4-BE49-F238E27FC236}">
                <a16:creationId xmlns:a16="http://schemas.microsoft.com/office/drawing/2014/main" id="{FC45B9D3-AB22-464E-ACDB-E2D82948E33E}"/>
              </a:ext>
            </a:extLst>
          </p:cNvPr>
          <p:cNvSpPr txBox="1">
            <a:spLocks noChangeArrowheads="1"/>
          </p:cNvSpPr>
          <p:nvPr/>
        </p:nvSpPr>
        <p:spPr bwMode="auto">
          <a:xfrm>
            <a:off x="1752600" y="33528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Cách viết 2 dòng thơ ra sao?</a:t>
            </a:r>
          </a:p>
        </p:txBody>
      </p:sp>
      <p:sp>
        <p:nvSpPr>
          <p:cNvPr id="18441" name="Text Box 9">
            <a:extLst>
              <a:ext uri="{FF2B5EF4-FFF2-40B4-BE49-F238E27FC236}">
                <a16:creationId xmlns:a16="http://schemas.microsoft.com/office/drawing/2014/main" id="{3CC58599-2B7B-4E9A-BB3C-2B079970558B}"/>
              </a:ext>
            </a:extLst>
          </p:cNvPr>
          <p:cNvSpPr txBox="1">
            <a:spLocks noChangeArrowheads="1"/>
          </p:cNvSpPr>
          <p:nvPr/>
        </p:nvSpPr>
        <p:spPr bwMode="auto">
          <a:xfrm>
            <a:off x="1828800" y="3810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Những chữ nào được viết hoa?</a:t>
            </a:r>
          </a:p>
        </p:txBody>
      </p:sp>
      <p:sp>
        <p:nvSpPr>
          <p:cNvPr id="18442" name="Text Box 10">
            <a:extLst>
              <a:ext uri="{FF2B5EF4-FFF2-40B4-BE49-F238E27FC236}">
                <a16:creationId xmlns:a16="http://schemas.microsoft.com/office/drawing/2014/main" id="{1C65A284-DA77-492C-8224-9C01ADF9E100}"/>
              </a:ext>
            </a:extLst>
          </p:cNvPr>
          <p:cNvSpPr txBox="1">
            <a:spLocks noChangeArrowheads="1"/>
          </p:cNvSpPr>
          <p:nvPr/>
        </p:nvSpPr>
        <p:spPr bwMode="auto">
          <a:xfrm>
            <a:off x="6096000" y="3810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Vì sao?</a:t>
            </a:r>
          </a:p>
        </p:txBody>
      </p:sp>
      <p:sp>
        <p:nvSpPr>
          <p:cNvPr id="18443" name="Text Box 11">
            <a:extLst>
              <a:ext uri="{FF2B5EF4-FFF2-40B4-BE49-F238E27FC236}">
                <a16:creationId xmlns:a16="http://schemas.microsoft.com/office/drawing/2014/main" id="{C5DDF7D8-E262-4283-B2E2-D5FB8906BD9F}"/>
              </a:ext>
            </a:extLst>
          </p:cNvPr>
          <p:cNvSpPr txBox="1">
            <a:spLocks noChangeArrowheads="1"/>
          </p:cNvSpPr>
          <p:nvPr/>
        </p:nvSpPr>
        <p:spPr bwMode="auto">
          <a:xfrm>
            <a:off x="1905000" y="3733801"/>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Luyện viết:</a:t>
            </a:r>
            <a:r>
              <a:rPr lang="en-US" altLang="en-US">
                <a:solidFill>
                  <a:srgbClr val="3333FF"/>
                </a:solidFill>
              </a:rPr>
              <a:t> </a:t>
            </a:r>
            <a:r>
              <a:rPr lang="en-US" altLang="en-US" sz="2800" b="1">
                <a:solidFill>
                  <a:srgbClr val="3333FF"/>
                </a:solidFill>
                <a:latin typeface="HP001 5 hàng 1 ô ly" panose="020B0603050302020204" pitchFamily="34" charset="0"/>
              </a:rPr>
              <a:t>Đường, Non</a:t>
            </a:r>
            <a:endParaRPr lang="en-US" altLang="en-US" b="1">
              <a:solidFill>
                <a:srgbClr val="3333FF"/>
              </a:solidFill>
              <a:latin typeface="HP001 5 hàng 1 ô ly" panose="020B0603050302020204" pitchFamily="34" charset="0"/>
            </a:endParaRPr>
          </a:p>
        </p:txBody>
      </p:sp>
      <p:grpSp>
        <p:nvGrpSpPr>
          <p:cNvPr id="23560" name="Group 5">
            <a:extLst>
              <a:ext uri="{FF2B5EF4-FFF2-40B4-BE49-F238E27FC236}">
                <a16:creationId xmlns:a16="http://schemas.microsoft.com/office/drawing/2014/main" id="{6583D5EF-F261-4D66-93E8-C6644C27FC88}"/>
              </a:ext>
            </a:extLst>
          </p:cNvPr>
          <p:cNvGrpSpPr>
            <a:grpSpLocks/>
          </p:cNvGrpSpPr>
          <p:nvPr/>
        </p:nvGrpSpPr>
        <p:grpSpPr bwMode="auto">
          <a:xfrm>
            <a:off x="1524000" y="0"/>
            <a:ext cx="9144000" cy="6858000"/>
            <a:chOff x="8" y="0"/>
            <a:chExt cx="5760" cy="4320"/>
          </a:xfrm>
        </p:grpSpPr>
        <p:pic>
          <p:nvPicPr>
            <p:cNvPr id="23561" name="Picture 6" descr="GRANS024">
              <a:extLst>
                <a:ext uri="{FF2B5EF4-FFF2-40B4-BE49-F238E27FC236}">
                  <a16:creationId xmlns:a16="http://schemas.microsoft.com/office/drawing/2014/main" id="{4508EC83-8F46-45E2-A798-E77E35494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7" descr="GRANS024">
              <a:extLst>
                <a:ext uri="{FF2B5EF4-FFF2-40B4-BE49-F238E27FC236}">
                  <a16:creationId xmlns:a16="http://schemas.microsoft.com/office/drawing/2014/main" id="{0E43EB7D-7704-4225-8D04-95B42F120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3" name="Group 8">
              <a:extLst>
                <a:ext uri="{FF2B5EF4-FFF2-40B4-BE49-F238E27FC236}">
                  <a16:creationId xmlns:a16="http://schemas.microsoft.com/office/drawing/2014/main" id="{14ECEEAE-9E28-4718-8D96-B964EF0112BB}"/>
                </a:ext>
              </a:extLst>
            </p:cNvPr>
            <p:cNvGrpSpPr>
              <a:grpSpLocks/>
            </p:cNvGrpSpPr>
            <p:nvPr/>
          </p:nvGrpSpPr>
          <p:grpSpPr bwMode="auto">
            <a:xfrm>
              <a:off x="8" y="0"/>
              <a:ext cx="5760" cy="4320"/>
              <a:chOff x="672" y="0"/>
              <a:chExt cx="5760" cy="4320"/>
            </a:xfrm>
          </p:grpSpPr>
          <p:pic>
            <p:nvPicPr>
              <p:cNvPr id="23564" name="Picture 9" descr="BD21325_">
                <a:extLst>
                  <a:ext uri="{FF2B5EF4-FFF2-40B4-BE49-F238E27FC236}">
                    <a16:creationId xmlns:a16="http://schemas.microsoft.com/office/drawing/2014/main" id="{CB56D19A-6C96-4F33-97D7-D0950345A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5" name="Picture 10" descr="BD21325_">
                <a:extLst>
                  <a:ext uri="{FF2B5EF4-FFF2-40B4-BE49-F238E27FC236}">
                    <a16:creationId xmlns:a16="http://schemas.microsoft.com/office/drawing/2014/main" id="{005FE353-420B-49B5-9DE3-B58A5D857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6" name="Picture 11" descr="BD21325_">
                <a:extLst>
                  <a:ext uri="{FF2B5EF4-FFF2-40B4-BE49-F238E27FC236}">
                    <a16:creationId xmlns:a16="http://schemas.microsoft.com/office/drawing/2014/main" id="{A3A1627D-EFE7-436D-AC8E-B3C880185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7" name="Picture 12" descr="BD21325_">
                <a:extLst>
                  <a:ext uri="{FF2B5EF4-FFF2-40B4-BE49-F238E27FC236}">
                    <a16:creationId xmlns:a16="http://schemas.microsoft.com/office/drawing/2014/main" id="{56D815C9-77EA-417C-B54F-6FF5A6A7E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8440"/>
                                        </p:tgtEl>
                                      </p:cBhvr>
                                    </p:animEffect>
                                    <p:set>
                                      <p:cBhvr>
                                        <p:cTn id="7" dur="1" fill="hold">
                                          <p:stCondLst>
                                            <p:cond delay="499"/>
                                          </p:stCondLst>
                                        </p:cTn>
                                        <p:tgtEl>
                                          <p:spTgt spid="1844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1"/>
                                        </p:tgtEl>
                                        <p:attrNameLst>
                                          <p:attrName>style.visibility</p:attrName>
                                        </p:attrNameLst>
                                      </p:cBhvr>
                                      <p:to>
                                        <p:strVal val="visible"/>
                                      </p:to>
                                    </p:set>
                                    <p:animEffect transition="in" filter="box(in)">
                                      <p:cBhvr>
                                        <p:cTn id="12" dur="500"/>
                                        <p:tgtEl>
                                          <p:spTgt spid="184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42"/>
                                        </p:tgtEl>
                                        <p:attrNameLst>
                                          <p:attrName>style.visibility</p:attrName>
                                        </p:attrNameLst>
                                      </p:cBhvr>
                                      <p:to>
                                        <p:strVal val="visible"/>
                                      </p:to>
                                    </p:set>
                                    <p:animEffect transition="in" filter="box(in)">
                                      <p:cBhvr>
                                        <p:cTn id="17" dur="500"/>
                                        <p:tgtEl>
                                          <p:spTgt spid="184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18441"/>
                                        </p:tgtEl>
                                      </p:cBhvr>
                                    </p:animEffect>
                                    <p:set>
                                      <p:cBhvr>
                                        <p:cTn id="22" dur="1" fill="hold">
                                          <p:stCondLst>
                                            <p:cond delay="499"/>
                                          </p:stCondLst>
                                        </p:cTn>
                                        <p:tgtEl>
                                          <p:spTgt spid="18441"/>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18442"/>
                                        </p:tgtEl>
                                      </p:cBhvr>
                                    </p:animEffect>
                                    <p:set>
                                      <p:cBhvr>
                                        <p:cTn id="25" dur="1" fill="hold">
                                          <p:stCondLst>
                                            <p:cond delay="499"/>
                                          </p:stCondLst>
                                        </p:cTn>
                                        <p:tgtEl>
                                          <p:spTgt spid="1844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8443"/>
                                        </p:tgtEl>
                                        <p:attrNameLst>
                                          <p:attrName>style.visibility</p:attrName>
                                        </p:attrNameLst>
                                      </p:cBhvr>
                                      <p:to>
                                        <p:strVal val="visible"/>
                                      </p:to>
                                    </p:set>
                                    <p:animEffect transition="in" filter="box(in)">
                                      <p:cBhvr>
                                        <p:cTn id="30"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18441" grpId="1"/>
      <p:bldP spid="18442" grpId="0"/>
      <p:bldP spid="18442" grpId="1"/>
      <p:bldP spid="184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CA7F324F-54D2-41D7-9FCB-717365D26EED}"/>
              </a:ext>
            </a:extLst>
          </p:cNvPr>
          <p:cNvSpPr txBox="1">
            <a:spLocks noChangeArrowheads="1"/>
          </p:cNvSpPr>
          <p:nvPr/>
        </p:nvSpPr>
        <p:spPr bwMode="auto">
          <a:xfrm>
            <a:off x="1752600" y="16002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C. VIẾT VÀO VỞ TẬP VIẾT:</a:t>
            </a:r>
          </a:p>
        </p:txBody>
      </p:sp>
      <p:sp>
        <p:nvSpPr>
          <p:cNvPr id="19467" name="Text Box 11">
            <a:extLst>
              <a:ext uri="{FF2B5EF4-FFF2-40B4-BE49-F238E27FC236}">
                <a16:creationId xmlns:a16="http://schemas.microsoft.com/office/drawing/2014/main" id="{C7D1E603-D3A4-4120-9D3B-1E35185742BF}"/>
              </a:ext>
            </a:extLst>
          </p:cNvPr>
          <p:cNvSpPr txBox="1">
            <a:spLocks noChangeArrowheads="1"/>
          </p:cNvSpPr>
          <p:nvPr/>
        </p:nvSpPr>
        <p:spPr bwMode="auto">
          <a:xfrm>
            <a:off x="2133600" y="2286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 dòng chữ </a:t>
            </a:r>
            <a:r>
              <a:rPr lang="en-US" altLang="en-US" b="1">
                <a:solidFill>
                  <a:srgbClr val="3333FF"/>
                </a:solidFill>
                <a:latin typeface="HP001 4 hàng" panose="020B0603050302020204" pitchFamily="34" charset="0"/>
              </a:rPr>
              <a:t>N</a:t>
            </a:r>
            <a:r>
              <a:rPr lang="en-US" altLang="en-US">
                <a:solidFill>
                  <a:srgbClr val="3333FF"/>
                </a:solidFill>
              </a:rPr>
              <a:t> - cỡ nhỏ</a:t>
            </a:r>
          </a:p>
        </p:txBody>
      </p:sp>
      <p:sp>
        <p:nvSpPr>
          <p:cNvPr id="19468" name="Text Box 12">
            <a:extLst>
              <a:ext uri="{FF2B5EF4-FFF2-40B4-BE49-F238E27FC236}">
                <a16:creationId xmlns:a16="http://schemas.microsoft.com/office/drawing/2014/main" id="{4736F63D-F6EB-4D00-AE59-134EF3480F6A}"/>
              </a:ext>
            </a:extLst>
          </p:cNvPr>
          <p:cNvSpPr txBox="1">
            <a:spLocks noChangeArrowheads="1"/>
          </p:cNvSpPr>
          <p:nvPr/>
        </p:nvSpPr>
        <p:spPr bwMode="auto">
          <a:xfrm>
            <a:off x="2133600" y="2819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 dòng chữ </a:t>
            </a:r>
            <a:r>
              <a:rPr lang="en-US" altLang="en-US" b="1">
                <a:solidFill>
                  <a:srgbClr val="3333FF"/>
                </a:solidFill>
                <a:latin typeface="HP001 4 hàng" panose="020B0603050302020204" pitchFamily="34" charset="0"/>
              </a:rPr>
              <a:t>Q</a:t>
            </a:r>
            <a:r>
              <a:rPr lang="en-US" altLang="en-US">
                <a:solidFill>
                  <a:srgbClr val="3333FF"/>
                </a:solidFill>
              </a:rPr>
              <a:t> </a:t>
            </a:r>
            <a:r>
              <a:rPr lang="en-US" altLang="en-US"/>
              <a:t>và chữ </a:t>
            </a:r>
            <a:r>
              <a:rPr lang="en-US" altLang="en-US" b="1">
                <a:solidFill>
                  <a:srgbClr val="3333FF"/>
                </a:solidFill>
                <a:latin typeface="HP001 4 hàng" panose="020B0603050302020204" pitchFamily="34" charset="0"/>
              </a:rPr>
              <a:t>Đ</a:t>
            </a:r>
            <a:r>
              <a:rPr lang="en-US" altLang="en-US"/>
              <a:t> - cỡ nhỏ</a:t>
            </a:r>
          </a:p>
        </p:txBody>
      </p:sp>
      <p:sp>
        <p:nvSpPr>
          <p:cNvPr id="19469" name="Text Box 13">
            <a:extLst>
              <a:ext uri="{FF2B5EF4-FFF2-40B4-BE49-F238E27FC236}">
                <a16:creationId xmlns:a16="http://schemas.microsoft.com/office/drawing/2014/main" id="{27F2473A-0047-4778-A893-91523CB1D12C}"/>
              </a:ext>
            </a:extLst>
          </p:cNvPr>
          <p:cNvSpPr txBox="1">
            <a:spLocks noChangeArrowheads="1"/>
          </p:cNvSpPr>
          <p:nvPr/>
        </p:nvSpPr>
        <p:spPr bwMode="auto">
          <a:xfrm>
            <a:off x="2133600" y="32766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 dòng tên riêng </a:t>
            </a:r>
            <a:r>
              <a:rPr lang="en-US" altLang="en-US" b="1">
                <a:solidFill>
                  <a:srgbClr val="3333FF"/>
                </a:solidFill>
                <a:latin typeface="HP001 4 hàng" panose="020B0603050302020204" pitchFamily="34" charset="0"/>
              </a:rPr>
              <a:t>Ngô Quyền</a:t>
            </a:r>
            <a:r>
              <a:rPr lang="en-US" altLang="en-US" b="1">
                <a:latin typeface="HP001 4 hàng" panose="020B0603050302020204" pitchFamily="34" charset="0"/>
              </a:rPr>
              <a:t> </a:t>
            </a:r>
            <a:r>
              <a:rPr lang="en-US" altLang="en-US"/>
              <a:t>- cỡ nhỏ</a:t>
            </a:r>
          </a:p>
        </p:txBody>
      </p:sp>
      <p:sp>
        <p:nvSpPr>
          <p:cNvPr id="19470" name="Text Box 14">
            <a:extLst>
              <a:ext uri="{FF2B5EF4-FFF2-40B4-BE49-F238E27FC236}">
                <a16:creationId xmlns:a16="http://schemas.microsoft.com/office/drawing/2014/main" id="{34E9DE0B-DA34-4763-9DB6-74AD1BC3E167}"/>
              </a:ext>
            </a:extLst>
          </p:cNvPr>
          <p:cNvSpPr txBox="1">
            <a:spLocks noChangeArrowheads="1"/>
          </p:cNvSpPr>
          <p:nvPr/>
        </p:nvSpPr>
        <p:spPr bwMode="auto">
          <a:xfrm>
            <a:off x="2133600" y="3810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 lần – 2 dòng </a:t>
            </a:r>
            <a:r>
              <a:rPr lang="en-US" altLang="en-US">
                <a:solidFill>
                  <a:srgbClr val="3333FF"/>
                </a:solidFill>
              </a:rPr>
              <a:t>câu ca dao ứng dụng</a:t>
            </a:r>
            <a:r>
              <a:rPr lang="en-US" altLang="en-US"/>
              <a:t> - cỡ nhỏ</a:t>
            </a:r>
          </a:p>
        </p:txBody>
      </p:sp>
      <p:sp>
        <p:nvSpPr>
          <p:cNvPr id="19472" name="AutoShape 16">
            <a:extLst>
              <a:ext uri="{FF2B5EF4-FFF2-40B4-BE49-F238E27FC236}">
                <a16:creationId xmlns:a16="http://schemas.microsoft.com/office/drawing/2014/main" id="{766F3466-8E34-40FB-A0E7-8706BD38E8F8}"/>
              </a:ext>
            </a:extLst>
          </p:cNvPr>
          <p:cNvSpPr>
            <a:spLocks noChangeArrowheads="1"/>
          </p:cNvSpPr>
          <p:nvPr/>
        </p:nvSpPr>
        <p:spPr bwMode="auto">
          <a:xfrm>
            <a:off x="7391400" y="1600200"/>
            <a:ext cx="2667000" cy="1828800"/>
          </a:xfrm>
          <a:prstGeom prst="cloudCallout">
            <a:avLst>
              <a:gd name="adj1" fmla="val 57204"/>
              <a:gd name="adj2" fmla="val 143750"/>
            </a:avLst>
          </a:prstGeom>
          <a:solidFill>
            <a:schemeClr val="bg1"/>
          </a:solidFill>
          <a:ln w="57150">
            <a:solidFill>
              <a:schemeClr val="tx1"/>
            </a:solid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FF0000"/>
                </a:solidFill>
              </a:rPr>
              <a:t>Nêu tư thế ngồi viết</a:t>
            </a:r>
          </a:p>
        </p:txBody>
      </p:sp>
      <p:sp>
        <p:nvSpPr>
          <p:cNvPr id="19473" name="AutoShape 17">
            <a:extLst>
              <a:ext uri="{FF2B5EF4-FFF2-40B4-BE49-F238E27FC236}">
                <a16:creationId xmlns:a16="http://schemas.microsoft.com/office/drawing/2014/main" id="{40726C97-68F7-4053-9BAD-45826418A58F}"/>
              </a:ext>
            </a:extLst>
          </p:cNvPr>
          <p:cNvSpPr>
            <a:spLocks noChangeArrowheads="1"/>
          </p:cNvSpPr>
          <p:nvPr/>
        </p:nvSpPr>
        <p:spPr bwMode="auto">
          <a:xfrm>
            <a:off x="2438400" y="4419600"/>
            <a:ext cx="4267200" cy="914400"/>
          </a:xfrm>
          <a:prstGeom prst="horizontalScroll">
            <a:avLst>
              <a:gd name="adj" fmla="val 12500"/>
            </a:avLst>
          </a:prstGeom>
          <a:solidFill>
            <a:schemeClr val="accent1"/>
          </a:solidFill>
          <a:ln w="5715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b="1"/>
              <a:t>VIẾT VÀO VỞ TẬP VIẾT</a:t>
            </a:r>
            <a:r>
              <a:rPr lang="en-US" altLang="en-US"/>
              <a:t> </a:t>
            </a:r>
          </a:p>
        </p:txBody>
      </p:sp>
      <p:grpSp>
        <p:nvGrpSpPr>
          <p:cNvPr id="24585" name="Group 5">
            <a:extLst>
              <a:ext uri="{FF2B5EF4-FFF2-40B4-BE49-F238E27FC236}">
                <a16:creationId xmlns:a16="http://schemas.microsoft.com/office/drawing/2014/main" id="{D3B43F9A-757C-4E01-BE1D-618A615C5DAE}"/>
              </a:ext>
            </a:extLst>
          </p:cNvPr>
          <p:cNvGrpSpPr>
            <a:grpSpLocks/>
          </p:cNvGrpSpPr>
          <p:nvPr/>
        </p:nvGrpSpPr>
        <p:grpSpPr bwMode="auto">
          <a:xfrm>
            <a:off x="1524000" y="0"/>
            <a:ext cx="9144000" cy="6858000"/>
            <a:chOff x="8" y="0"/>
            <a:chExt cx="5760" cy="4320"/>
          </a:xfrm>
        </p:grpSpPr>
        <p:pic>
          <p:nvPicPr>
            <p:cNvPr id="24586" name="Picture 6" descr="GRANS024">
              <a:extLst>
                <a:ext uri="{FF2B5EF4-FFF2-40B4-BE49-F238E27FC236}">
                  <a16:creationId xmlns:a16="http://schemas.microsoft.com/office/drawing/2014/main" id="{9298BFBD-7D0E-4905-94A0-0096D8339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7" descr="GRANS024">
              <a:extLst>
                <a:ext uri="{FF2B5EF4-FFF2-40B4-BE49-F238E27FC236}">
                  <a16:creationId xmlns:a16="http://schemas.microsoft.com/office/drawing/2014/main" id="{028DE448-2D4D-4740-9861-C8518A230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8" name="Group 8">
              <a:extLst>
                <a:ext uri="{FF2B5EF4-FFF2-40B4-BE49-F238E27FC236}">
                  <a16:creationId xmlns:a16="http://schemas.microsoft.com/office/drawing/2014/main" id="{6EE013B3-5147-4BE7-9375-A197191051FF}"/>
                </a:ext>
              </a:extLst>
            </p:cNvPr>
            <p:cNvGrpSpPr>
              <a:grpSpLocks/>
            </p:cNvGrpSpPr>
            <p:nvPr/>
          </p:nvGrpSpPr>
          <p:grpSpPr bwMode="auto">
            <a:xfrm>
              <a:off x="8" y="0"/>
              <a:ext cx="5760" cy="4320"/>
              <a:chOff x="672" y="0"/>
              <a:chExt cx="5760" cy="4320"/>
            </a:xfrm>
          </p:grpSpPr>
          <p:pic>
            <p:nvPicPr>
              <p:cNvPr id="24589" name="Picture 9" descr="BD21325_">
                <a:extLst>
                  <a:ext uri="{FF2B5EF4-FFF2-40B4-BE49-F238E27FC236}">
                    <a16:creationId xmlns:a16="http://schemas.microsoft.com/office/drawing/2014/main" id="{8E8B949C-3A04-4AE0-A8BB-939CC252F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90" name="Picture 10" descr="BD21325_">
                <a:extLst>
                  <a:ext uri="{FF2B5EF4-FFF2-40B4-BE49-F238E27FC236}">
                    <a16:creationId xmlns:a16="http://schemas.microsoft.com/office/drawing/2014/main" id="{AFD9A68B-65E7-408D-8B88-24DC605E6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91" name="Picture 11" descr="BD21325_">
                <a:extLst>
                  <a:ext uri="{FF2B5EF4-FFF2-40B4-BE49-F238E27FC236}">
                    <a16:creationId xmlns:a16="http://schemas.microsoft.com/office/drawing/2014/main" id="{765FEADD-82DD-4CD3-80F5-B74A1DDB0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92" name="Picture 12" descr="BD21325_">
                <a:extLst>
                  <a:ext uri="{FF2B5EF4-FFF2-40B4-BE49-F238E27FC236}">
                    <a16:creationId xmlns:a16="http://schemas.microsoft.com/office/drawing/2014/main" id="{46950A00-3E7E-478A-B8A3-7970501AC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animEffect transition="in" filter="checkerboard(across)">
                                      <p:cBhvr>
                                        <p:cTn id="7" dur="500"/>
                                        <p:tgtEl>
                                          <p:spTgt spid="19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box(in)">
                                      <p:cBhvr>
                                        <p:cTn id="12" dur="500"/>
                                        <p:tgtEl>
                                          <p:spTgt spid="19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9"/>
                                        </p:tgtEl>
                                        <p:attrNameLst>
                                          <p:attrName>style.visibility</p:attrName>
                                        </p:attrNameLst>
                                      </p:cBhvr>
                                      <p:to>
                                        <p:strVal val="visible"/>
                                      </p:to>
                                    </p:set>
                                    <p:animEffect transition="in" filter="box(in)">
                                      <p:cBhvr>
                                        <p:cTn id="17" dur="500"/>
                                        <p:tgtEl>
                                          <p:spTgt spid="194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70"/>
                                        </p:tgtEl>
                                        <p:attrNameLst>
                                          <p:attrName>style.visibility</p:attrName>
                                        </p:attrNameLst>
                                      </p:cBhvr>
                                      <p:to>
                                        <p:strVal val="visible"/>
                                      </p:to>
                                    </p:set>
                                    <p:animEffect transition="in" filter="checkerboard(across)">
                                      <p:cBhvr>
                                        <p:cTn id="22" dur="500"/>
                                        <p:tgtEl>
                                          <p:spTgt spid="194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472"/>
                                        </p:tgtEl>
                                        <p:attrNameLst>
                                          <p:attrName>style.visibility</p:attrName>
                                        </p:attrNameLst>
                                      </p:cBhvr>
                                      <p:to>
                                        <p:strVal val="visible"/>
                                      </p:to>
                                    </p:set>
                                    <p:animEffect transition="in" filter="checkerboard(across)">
                                      <p:cBhvr>
                                        <p:cTn id="27" dur="500"/>
                                        <p:tgtEl>
                                          <p:spTgt spid="19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19472"/>
                                        </p:tgtEl>
                                      </p:cBhvr>
                                    </p:animEffect>
                                    <p:set>
                                      <p:cBhvr>
                                        <p:cTn id="32" dur="1" fill="hold">
                                          <p:stCondLst>
                                            <p:cond delay="499"/>
                                          </p:stCondLst>
                                        </p:cTn>
                                        <p:tgtEl>
                                          <p:spTgt spid="1947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73"/>
                                        </p:tgtEl>
                                        <p:attrNameLst>
                                          <p:attrName>style.visibility</p:attrName>
                                        </p:attrNameLst>
                                      </p:cBhvr>
                                      <p:to>
                                        <p:strVal val="visible"/>
                                      </p:to>
                                    </p:set>
                                    <p:anim calcmode="lin" valueType="num">
                                      <p:cBhvr additive="base">
                                        <p:cTn id="37" dur="500" fill="hold"/>
                                        <p:tgtEl>
                                          <p:spTgt spid="19473"/>
                                        </p:tgtEl>
                                        <p:attrNameLst>
                                          <p:attrName>ppt_x</p:attrName>
                                        </p:attrNameLst>
                                      </p:cBhvr>
                                      <p:tavLst>
                                        <p:tav tm="0">
                                          <p:val>
                                            <p:strVal val="#ppt_x"/>
                                          </p:val>
                                        </p:tav>
                                        <p:tav tm="100000">
                                          <p:val>
                                            <p:strVal val="#ppt_x"/>
                                          </p:val>
                                        </p:tav>
                                      </p:tavLst>
                                    </p:anim>
                                    <p:anim calcmode="lin" valueType="num">
                                      <p:cBhvr additive="base">
                                        <p:cTn id="38" dur="500" fill="hold"/>
                                        <p:tgtEl>
                                          <p:spTgt spid="194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68" grpId="0"/>
      <p:bldP spid="19469" grpId="0"/>
      <p:bldP spid="19470" grpId="0"/>
      <p:bldP spid="19472" grpId="0" animBg="1"/>
      <p:bldP spid="19472" grpId="1" animBg="1"/>
      <p:bldP spid="194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a:extLst>
              <a:ext uri="{FF2B5EF4-FFF2-40B4-BE49-F238E27FC236}">
                <a16:creationId xmlns:a16="http://schemas.microsoft.com/office/drawing/2014/main" id="{AF5BCC84-5697-4CC2-A613-CBFACDABF6D0}"/>
              </a:ext>
            </a:extLst>
          </p:cNvPr>
          <p:cNvSpPr txBox="1">
            <a:spLocks noChangeArrowheads="1"/>
          </p:cNvSpPr>
          <p:nvPr/>
        </p:nvSpPr>
        <p:spPr bwMode="auto">
          <a:xfrm>
            <a:off x="1752600" y="1600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CỦNG CỐ, DẶN DÒ:</a:t>
            </a:r>
          </a:p>
        </p:txBody>
      </p:sp>
      <p:sp>
        <p:nvSpPr>
          <p:cNvPr id="25603" name="Text Box 12">
            <a:extLst>
              <a:ext uri="{FF2B5EF4-FFF2-40B4-BE49-F238E27FC236}">
                <a16:creationId xmlns:a16="http://schemas.microsoft.com/office/drawing/2014/main" id="{1AAFB9DB-42FB-49B4-9F50-B5137DF464BC}"/>
              </a:ext>
            </a:extLst>
          </p:cNvPr>
          <p:cNvSpPr txBox="1">
            <a:spLocks noChangeArrowheads="1"/>
          </p:cNvSpPr>
          <p:nvPr/>
        </p:nvSpPr>
        <p:spPr bwMode="auto">
          <a:xfrm>
            <a:off x="1905000" y="21336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3333FF"/>
                </a:solidFill>
              </a:rPr>
              <a:t>Nêu tên những chữ hoa đã học?</a:t>
            </a:r>
          </a:p>
        </p:txBody>
      </p:sp>
      <p:sp>
        <p:nvSpPr>
          <p:cNvPr id="20493" name="Text Box 13">
            <a:extLst>
              <a:ext uri="{FF2B5EF4-FFF2-40B4-BE49-F238E27FC236}">
                <a16:creationId xmlns:a16="http://schemas.microsoft.com/office/drawing/2014/main" id="{8843999A-13BC-4E25-B0DA-09470D325AB0}"/>
              </a:ext>
            </a:extLst>
          </p:cNvPr>
          <p:cNvSpPr txBox="1">
            <a:spLocks noChangeArrowheads="1"/>
          </p:cNvSpPr>
          <p:nvPr/>
        </p:nvSpPr>
        <p:spPr bwMode="auto">
          <a:xfrm>
            <a:off x="1981200" y="26670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FF0000"/>
                </a:solidFill>
              </a:rPr>
              <a:t>Chữ </a:t>
            </a:r>
            <a:r>
              <a:rPr lang="en-US" altLang="en-US" b="1">
                <a:solidFill>
                  <a:srgbClr val="FF0000"/>
                </a:solidFill>
                <a:latin typeface="HP001 4 hàng" panose="020B0603050302020204" pitchFamily="34" charset="0"/>
              </a:rPr>
              <a:t>N</a:t>
            </a:r>
            <a:r>
              <a:rPr lang="en-US" altLang="en-US">
                <a:solidFill>
                  <a:srgbClr val="FF0000"/>
                </a:solidFill>
              </a:rPr>
              <a:t> có mấy nét?</a:t>
            </a:r>
          </a:p>
        </p:txBody>
      </p:sp>
      <p:sp>
        <p:nvSpPr>
          <p:cNvPr id="20494" name="Text Box 14">
            <a:extLst>
              <a:ext uri="{FF2B5EF4-FFF2-40B4-BE49-F238E27FC236}">
                <a16:creationId xmlns:a16="http://schemas.microsoft.com/office/drawing/2014/main" id="{0AD7282E-718B-4433-995B-AC41BE50856B}"/>
              </a:ext>
            </a:extLst>
          </p:cNvPr>
          <p:cNvSpPr txBox="1">
            <a:spLocks noChangeArrowheads="1"/>
          </p:cNvSpPr>
          <p:nvPr/>
        </p:nvSpPr>
        <p:spPr bwMode="auto">
          <a:xfrm>
            <a:off x="1905000" y="31242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+ 3 nét: móc ngược trái, thẳng xiên, xuôi phải.</a:t>
            </a:r>
          </a:p>
        </p:txBody>
      </p:sp>
      <p:sp>
        <p:nvSpPr>
          <p:cNvPr id="20496" name="Text Box 16">
            <a:extLst>
              <a:ext uri="{FF2B5EF4-FFF2-40B4-BE49-F238E27FC236}">
                <a16:creationId xmlns:a16="http://schemas.microsoft.com/office/drawing/2014/main" id="{29FF7952-4073-4153-BEBC-7B87C90F44AF}"/>
              </a:ext>
            </a:extLst>
          </p:cNvPr>
          <p:cNvSpPr txBox="1">
            <a:spLocks noChangeArrowheads="1"/>
          </p:cNvSpPr>
          <p:nvPr/>
        </p:nvSpPr>
        <p:spPr bwMode="auto">
          <a:xfrm>
            <a:off x="1905000" y="3581400"/>
            <a:ext cx="571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8000"/>
                </a:solidFill>
              </a:rPr>
              <a:t>Về nhà HTL câu ca dao.</a:t>
            </a:r>
          </a:p>
          <a:p>
            <a:pPr eaLnBrk="1" hangingPunct="1">
              <a:spcBef>
                <a:spcPct val="50000"/>
              </a:spcBef>
            </a:pPr>
            <a:r>
              <a:rPr lang="en-US" altLang="en-US">
                <a:solidFill>
                  <a:srgbClr val="008000"/>
                </a:solidFill>
              </a:rPr>
              <a:t>Luyện viết phần dành cho HS ở nhà.</a:t>
            </a:r>
          </a:p>
          <a:p>
            <a:pPr eaLnBrk="1" hangingPunct="1">
              <a:spcBef>
                <a:spcPct val="50000"/>
              </a:spcBef>
            </a:pPr>
            <a:r>
              <a:rPr lang="en-US" altLang="en-US">
                <a:solidFill>
                  <a:srgbClr val="008000"/>
                </a:solidFill>
              </a:rPr>
              <a:t>Nhận xét tiết học.</a:t>
            </a:r>
          </a:p>
        </p:txBody>
      </p:sp>
      <p:grpSp>
        <p:nvGrpSpPr>
          <p:cNvPr id="25607" name="Group 5">
            <a:extLst>
              <a:ext uri="{FF2B5EF4-FFF2-40B4-BE49-F238E27FC236}">
                <a16:creationId xmlns:a16="http://schemas.microsoft.com/office/drawing/2014/main" id="{7EC022F4-A351-465D-A741-424CE91F0047}"/>
              </a:ext>
            </a:extLst>
          </p:cNvPr>
          <p:cNvGrpSpPr>
            <a:grpSpLocks/>
          </p:cNvGrpSpPr>
          <p:nvPr/>
        </p:nvGrpSpPr>
        <p:grpSpPr bwMode="auto">
          <a:xfrm>
            <a:off x="1524000" y="0"/>
            <a:ext cx="9144000" cy="6858000"/>
            <a:chOff x="8" y="0"/>
            <a:chExt cx="5760" cy="4320"/>
          </a:xfrm>
        </p:grpSpPr>
        <p:pic>
          <p:nvPicPr>
            <p:cNvPr id="25608" name="Picture 6" descr="GRANS024">
              <a:extLst>
                <a:ext uri="{FF2B5EF4-FFF2-40B4-BE49-F238E27FC236}">
                  <a16:creationId xmlns:a16="http://schemas.microsoft.com/office/drawing/2014/main" id="{90E1319D-E2FF-4B95-8A25-6902A889B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 descr="GRANS024">
              <a:extLst>
                <a:ext uri="{FF2B5EF4-FFF2-40B4-BE49-F238E27FC236}">
                  <a16:creationId xmlns:a16="http://schemas.microsoft.com/office/drawing/2014/main" id="{CB82F584-EECC-4BCF-95AB-C7C088B23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0" name="Group 8">
              <a:extLst>
                <a:ext uri="{FF2B5EF4-FFF2-40B4-BE49-F238E27FC236}">
                  <a16:creationId xmlns:a16="http://schemas.microsoft.com/office/drawing/2014/main" id="{419C9FFB-9A3E-4655-9BE6-6AAEE80079F4}"/>
                </a:ext>
              </a:extLst>
            </p:cNvPr>
            <p:cNvGrpSpPr>
              <a:grpSpLocks/>
            </p:cNvGrpSpPr>
            <p:nvPr/>
          </p:nvGrpSpPr>
          <p:grpSpPr bwMode="auto">
            <a:xfrm>
              <a:off x="8" y="0"/>
              <a:ext cx="5760" cy="4320"/>
              <a:chOff x="672" y="0"/>
              <a:chExt cx="5760" cy="4320"/>
            </a:xfrm>
          </p:grpSpPr>
          <p:pic>
            <p:nvPicPr>
              <p:cNvPr id="25611" name="Picture 9" descr="BD21325_">
                <a:extLst>
                  <a:ext uri="{FF2B5EF4-FFF2-40B4-BE49-F238E27FC236}">
                    <a16:creationId xmlns:a16="http://schemas.microsoft.com/office/drawing/2014/main" id="{6313CF36-7B12-4BBA-8F0A-32A34B46E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12" name="Picture 10" descr="BD21325_">
                <a:extLst>
                  <a:ext uri="{FF2B5EF4-FFF2-40B4-BE49-F238E27FC236}">
                    <a16:creationId xmlns:a16="http://schemas.microsoft.com/office/drawing/2014/main" id="{9A299F95-4FFF-4FC0-8F73-5A8197B83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13" name="Picture 11" descr="BD21325_">
                <a:extLst>
                  <a:ext uri="{FF2B5EF4-FFF2-40B4-BE49-F238E27FC236}">
                    <a16:creationId xmlns:a16="http://schemas.microsoft.com/office/drawing/2014/main" id="{21EE5686-B028-4C20-B82D-102C5BFED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14" name="Picture 12" descr="BD21325_">
                <a:extLst>
                  <a:ext uri="{FF2B5EF4-FFF2-40B4-BE49-F238E27FC236}">
                    <a16:creationId xmlns:a16="http://schemas.microsoft.com/office/drawing/2014/main" id="{6EC2DFEE-4E38-42DF-9B2C-C6BCD0FF8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ox(in)">
                                      <p:cBhvr>
                                        <p:cTn id="7" dur="500"/>
                                        <p:tgtEl>
                                          <p:spTgt spid="20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checkerboard(across)">
                                      <p:cBhvr>
                                        <p:cTn id="12" dur="500"/>
                                        <p:tgtEl>
                                          <p:spTgt spid="20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checkerboard(across)">
                                      <p:cBhvr>
                                        <p:cTn id="17"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P spid="20494" grpId="0"/>
      <p:bldP spid="204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7C0A6F0D-98B9-4F83-8757-CBDB55EB4CBC}"/>
              </a:ext>
            </a:extLst>
          </p:cNvPr>
          <p:cNvSpPr>
            <a:spLocks noChangeArrowheads="1"/>
          </p:cNvSpPr>
          <p:nvPr/>
        </p:nvSpPr>
        <p:spPr bwMode="auto">
          <a:xfrm>
            <a:off x="1524000" y="0"/>
            <a:ext cx="9144000" cy="7239000"/>
          </a:xfrm>
          <a:prstGeom prst="flowChartProcess">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defRPr/>
            </a:pPr>
            <a:endParaRPr lang="vi-VN">
              <a:latin typeface="Times New Roman" pitchFamily="18" charset="0"/>
            </a:endParaRPr>
          </a:p>
        </p:txBody>
      </p:sp>
      <p:pic>
        <p:nvPicPr>
          <p:cNvPr id="26627" name="Picture 3" descr="8F831D4C86504E53A1502B3F9E6393B7">
            <a:extLst>
              <a:ext uri="{FF2B5EF4-FFF2-40B4-BE49-F238E27FC236}">
                <a16:creationId xmlns:a16="http://schemas.microsoft.com/office/drawing/2014/main" id="{D7605E1C-90F8-43A1-A6C3-B8529D677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963" y="2057400"/>
            <a:ext cx="952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8F831D4C86504E53A1502B3F9E6393B7">
            <a:extLst>
              <a:ext uri="{FF2B5EF4-FFF2-40B4-BE49-F238E27FC236}">
                <a16:creationId xmlns:a16="http://schemas.microsoft.com/office/drawing/2014/main" id="{CB4674CB-F812-426E-AE51-C56D9E4F6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138" y="2057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8F831D4C86504E53A1502B3F9E6393B7">
            <a:extLst>
              <a:ext uri="{FF2B5EF4-FFF2-40B4-BE49-F238E27FC236}">
                <a16:creationId xmlns:a16="http://schemas.microsoft.com/office/drawing/2014/main" id="{ED215181-97BA-4335-8281-E15DC6929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4" y="2057400"/>
            <a:ext cx="9286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8F831D4C86504E53A1502B3F9E6393B7">
            <a:extLst>
              <a:ext uri="{FF2B5EF4-FFF2-40B4-BE49-F238E27FC236}">
                <a16:creationId xmlns:a16="http://schemas.microsoft.com/office/drawing/2014/main" id="{4CA3CD25-F2D4-4E0D-A9BE-362F1B92C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313" y="2057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8F831D4C86504E53A1502B3F9E6393B7">
            <a:extLst>
              <a:ext uri="{FF2B5EF4-FFF2-40B4-BE49-F238E27FC236}">
                <a16:creationId xmlns:a16="http://schemas.microsoft.com/office/drawing/2014/main" id="{2FC9912D-619D-4CD7-BCE0-DFF23346F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3" y="2052638"/>
            <a:ext cx="9525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8F831D4C86504E53A1502B3F9E6393B7">
            <a:extLst>
              <a:ext uri="{FF2B5EF4-FFF2-40B4-BE49-F238E27FC236}">
                <a16:creationId xmlns:a16="http://schemas.microsoft.com/office/drawing/2014/main" id="{3F5EAB88-C290-4F1D-B618-03DF42DA2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488" y="2057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8F831D4C86504E53A1502B3F9E6393B7">
            <a:extLst>
              <a:ext uri="{FF2B5EF4-FFF2-40B4-BE49-F238E27FC236}">
                <a16:creationId xmlns:a16="http://schemas.microsoft.com/office/drawing/2014/main" id="{8101B0C1-33C0-45D5-A069-1E988CA1E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20574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8F831D4C86504E53A1502B3F9E6393B7">
            <a:extLst>
              <a:ext uri="{FF2B5EF4-FFF2-40B4-BE49-F238E27FC236}">
                <a16:creationId xmlns:a16="http://schemas.microsoft.com/office/drawing/2014/main" id="{CA65597E-1642-430A-BEED-F34DEF3DB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2057400"/>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8F831D4C86504E53A1502B3F9E6393B7">
            <a:extLst>
              <a:ext uri="{FF2B5EF4-FFF2-40B4-BE49-F238E27FC236}">
                <a16:creationId xmlns:a16="http://schemas.microsoft.com/office/drawing/2014/main" id="{CDC5D908-2524-464B-A2D6-AE8AB1F22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2057400"/>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005368138">
            <a:extLst>
              <a:ext uri="{FF2B5EF4-FFF2-40B4-BE49-F238E27FC236}">
                <a16:creationId xmlns:a16="http://schemas.microsoft.com/office/drawing/2014/main" id="{97492A44-B330-4E9C-BC3C-FC9DACC3EA8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038600"/>
            <a:ext cx="3200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005368138">
            <a:extLst>
              <a:ext uri="{FF2B5EF4-FFF2-40B4-BE49-F238E27FC236}">
                <a16:creationId xmlns:a16="http://schemas.microsoft.com/office/drawing/2014/main" id="{4DDD3518-3676-4E2D-840E-74446C46099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038600"/>
            <a:ext cx="3048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005368138">
            <a:extLst>
              <a:ext uri="{FF2B5EF4-FFF2-40B4-BE49-F238E27FC236}">
                <a16:creationId xmlns:a16="http://schemas.microsoft.com/office/drawing/2014/main" id="{CF5CBF47-3D08-49E0-B3E7-5DD5C12A30A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WordArt 17">
            <a:extLst>
              <a:ext uri="{FF2B5EF4-FFF2-40B4-BE49-F238E27FC236}">
                <a16:creationId xmlns:a16="http://schemas.microsoft.com/office/drawing/2014/main" id="{AEEF63AC-886F-4E15-A909-25FD0691281C}"/>
              </a:ext>
            </a:extLst>
          </p:cNvPr>
          <p:cNvSpPr>
            <a:spLocks noChangeArrowheads="1" noChangeShapeType="1" noTextEdit="1"/>
          </p:cNvSpPr>
          <p:nvPr/>
        </p:nvSpPr>
        <p:spPr bwMode="auto">
          <a:xfrm>
            <a:off x="2438400" y="304800"/>
            <a:ext cx="73914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gradFill rotWithShape="1">
                  <a:gsLst>
                    <a:gs pos="0">
                      <a:srgbClr val="0000FF"/>
                    </a:gs>
                    <a:gs pos="50000">
                      <a:srgbClr val="FF0000"/>
                    </a:gs>
                    <a:gs pos="100000">
                      <a:srgbClr val="0000FF"/>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Xin chân thành cám ơn</a:t>
            </a:r>
          </a:p>
          <a:p>
            <a:pPr algn="ctr"/>
            <a:r>
              <a:rPr lang="vi-VN" sz="3600" kern="10">
                <a:gradFill rotWithShape="1">
                  <a:gsLst>
                    <a:gs pos="0">
                      <a:srgbClr val="0000FF"/>
                    </a:gs>
                    <a:gs pos="50000">
                      <a:srgbClr val="FF0000"/>
                    </a:gs>
                    <a:gs pos="100000">
                      <a:srgbClr val="0000FF"/>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các thầy cô và các em!</a:t>
            </a:r>
            <a:endParaRPr lang="en-US" sz="3600" kern="10">
              <a:gradFill rotWithShape="1">
                <a:gsLst>
                  <a:gs pos="0">
                    <a:srgbClr val="0000FF"/>
                  </a:gs>
                  <a:gs pos="50000">
                    <a:srgbClr val="FF0000"/>
                  </a:gs>
                  <a:gs pos="100000">
                    <a:srgbClr val="0000FF"/>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6640" name="Group 16">
            <a:extLst>
              <a:ext uri="{FF2B5EF4-FFF2-40B4-BE49-F238E27FC236}">
                <a16:creationId xmlns:a16="http://schemas.microsoft.com/office/drawing/2014/main" id="{33ACACE5-553D-40E3-9B29-2E9F6CD4FCF5}"/>
              </a:ext>
            </a:extLst>
          </p:cNvPr>
          <p:cNvGrpSpPr>
            <a:grpSpLocks/>
          </p:cNvGrpSpPr>
          <p:nvPr/>
        </p:nvGrpSpPr>
        <p:grpSpPr bwMode="auto">
          <a:xfrm>
            <a:off x="1509712" y="-28575"/>
            <a:ext cx="9158288" cy="6900863"/>
            <a:chOff x="-9" y="-18"/>
            <a:chExt cx="5769" cy="4347"/>
          </a:xfrm>
        </p:grpSpPr>
        <p:pic>
          <p:nvPicPr>
            <p:cNvPr id="26641" name="Picture 17" descr="POINSET2">
              <a:extLst>
                <a:ext uri="{FF2B5EF4-FFF2-40B4-BE49-F238E27FC236}">
                  <a16:creationId xmlns:a16="http://schemas.microsoft.com/office/drawing/2014/main" id="{EDE6A448-86BE-49B5-94D9-32B849B50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 y="-18"/>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8" descr="POINSET2">
              <a:extLst>
                <a:ext uri="{FF2B5EF4-FFF2-40B4-BE49-F238E27FC236}">
                  <a16:creationId xmlns:a16="http://schemas.microsoft.com/office/drawing/2014/main" id="{E3C0AACD-E141-4DE8-A93F-8294FEBAB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280" y="3369"/>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descr="POINSET2">
              <a:extLst>
                <a:ext uri="{FF2B5EF4-FFF2-40B4-BE49-F238E27FC236}">
                  <a16:creationId xmlns:a16="http://schemas.microsoft.com/office/drawing/2014/main" id="{EB625275-42DF-4612-A930-4D3802541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26" y="3577"/>
              <a:ext cx="96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0" descr="POINSET2">
              <a:extLst>
                <a:ext uri="{FF2B5EF4-FFF2-40B4-BE49-F238E27FC236}">
                  <a16:creationId xmlns:a16="http://schemas.microsoft.com/office/drawing/2014/main" id="{E0F50731-558C-4837-941B-C595AD512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003" y="280"/>
              <a:ext cx="105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5" name="Group 21">
              <a:extLst>
                <a:ext uri="{FF2B5EF4-FFF2-40B4-BE49-F238E27FC236}">
                  <a16:creationId xmlns:a16="http://schemas.microsoft.com/office/drawing/2014/main" id="{C2E6B22D-2ACD-4CC8-8AC4-922022874B48}"/>
                </a:ext>
              </a:extLst>
            </p:cNvPr>
            <p:cNvGrpSpPr>
              <a:grpSpLocks/>
            </p:cNvGrpSpPr>
            <p:nvPr/>
          </p:nvGrpSpPr>
          <p:grpSpPr bwMode="auto">
            <a:xfrm>
              <a:off x="462" y="0"/>
              <a:ext cx="4905" cy="96"/>
              <a:chOff x="480" y="0"/>
              <a:chExt cx="4905" cy="96"/>
            </a:xfrm>
          </p:grpSpPr>
          <p:sp>
            <p:nvSpPr>
              <p:cNvPr id="26673" name="AutoShape 22">
                <a:extLst>
                  <a:ext uri="{FF2B5EF4-FFF2-40B4-BE49-F238E27FC236}">
                    <a16:creationId xmlns:a16="http://schemas.microsoft.com/office/drawing/2014/main" id="{576B4A5E-6722-488A-A24D-5B6B9D9FFC72}"/>
                  </a:ext>
                </a:extLst>
              </p:cNvPr>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4" name="AutoShape 23">
                <a:extLst>
                  <a:ext uri="{FF2B5EF4-FFF2-40B4-BE49-F238E27FC236}">
                    <a16:creationId xmlns:a16="http://schemas.microsoft.com/office/drawing/2014/main" id="{17BC335F-1044-4BBF-9C40-1165EF543B11}"/>
                  </a:ext>
                </a:extLst>
              </p:cNvPr>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5" name="AutoShape 24">
                <a:extLst>
                  <a:ext uri="{FF2B5EF4-FFF2-40B4-BE49-F238E27FC236}">
                    <a16:creationId xmlns:a16="http://schemas.microsoft.com/office/drawing/2014/main" id="{0E78BDE3-39D5-4346-8A28-C576E8FE3A1B}"/>
                  </a:ext>
                </a:extLst>
              </p:cNvPr>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6" name="AutoShape 25">
                <a:extLst>
                  <a:ext uri="{FF2B5EF4-FFF2-40B4-BE49-F238E27FC236}">
                    <a16:creationId xmlns:a16="http://schemas.microsoft.com/office/drawing/2014/main" id="{133B7F7C-7285-46B9-8E27-CB3CD06BA709}"/>
                  </a:ext>
                </a:extLst>
              </p:cNvPr>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7" name="AutoShape 26">
                <a:extLst>
                  <a:ext uri="{FF2B5EF4-FFF2-40B4-BE49-F238E27FC236}">
                    <a16:creationId xmlns:a16="http://schemas.microsoft.com/office/drawing/2014/main" id="{96261FE8-1989-4344-8C92-C6F5BDED5E2F}"/>
                  </a:ext>
                </a:extLst>
              </p:cNvPr>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8" name="AutoShape 27">
                <a:extLst>
                  <a:ext uri="{FF2B5EF4-FFF2-40B4-BE49-F238E27FC236}">
                    <a16:creationId xmlns:a16="http://schemas.microsoft.com/office/drawing/2014/main" id="{1EBF82FF-A830-4CC9-AD93-8E19EFEE9AD5}"/>
                  </a:ext>
                </a:extLst>
              </p:cNvPr>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9" name="AutoShape 28">
                <a:extLst>
                  <a:ext uri="{FF2B5EF4-FFF2-40B4-BE49-F238E27FC236}">
                    <a16:creationId xmlns:a16="http://schemas.microsoft.com/office/drawing/2014/main" id="{930DCE4A-702D-4EB1-93BD-0043D5B6292E}"/>
                  </a:ext>
                </a:extLst>
              </p:cNvPr>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0" name="AutoShape 29">
                <a:extLst>
                  <a:ext uri="{FF2B5EF4-FFF2-40B4-BE49-F238E27FC236}">
                    <a16:creationId xmlns:a16="http://schemas.microsoft.com/office/drawing/2014/main" id="{7907322B-3429-460B-A4FE-EF55B8320FD8}"/>
                  </a:ext>
                </a:extLst>
              </p:cNvPr>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1" name="AutoShape 30">
                <a:extLst>
                  <a:ext uri="{FF2B5EF4-FFF2-40B4-BE49-F238E27FC236}">
                    <a16:creationId xmlns:a16="http://schemas.microsoft.com/office/drawing/2014/main" id="{F949ED82-5C0F-49D2-AD93-34E1C6108733}"/>
                  </a:ext>
                </a:extLst>
              </p:cNvPr>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2" name="AutoShape 31">
                <a:extLst>
                  <a:ext uri="{FF2B5EF4-FFF2-40B4-BE49-F238E27FC236}">
                    <a16:creationId xmlns:a16="http://schemas.microsoft.com/office/drawing/2014/main" id="{B24577DA-3EA1-4151-8E55-7FE143FFF476}"/>
                  </a:ext>
                </a:extLst>
              </p:cNvPr>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3" name="AutoShape 32">
                <a:extLst>
                  <a:ext uri="{FF2B5EF4-FFF2-40B4-BE49-F238E27FC236}">
                    <a16:creationId xmlns:a16="http://schemas.microsoft.com/office/drawing/2014/main" id="{AB97523B-9C2E-4757-AFC6-14FF41BD50B6}"/>
                  </a:ext>
                </a:extLst>
              </p:cNvPr>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84" name="AutoShape 33">
                <a:extLst>
                  <a:ext uri="{FF2B5EF4-FFF2-40B4-BE49-F238E27FC236}">
                    <a16:creationId xmlns:a16="http://schemas.microsoft.com/office/drawing/2014/main" id="{5F1AA2D2-24F0-4E31-9E9B-C1C93E0C25ED}"/>
                  </a:ext>
                </a:extLst>
              </p:cNvPr>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26646" name="Group 34">
              <a:extLst>
                <a:ext uri="{FF2B5EF4-FFF2-40B4-BE49-F238E27FC236}">
                  <a16:creationId xmlns:a16="http://schemas.microsoft.com/office/drawing/2014/main" id="{9D9CFDD6-720D-42D0-8C6E-C4ECDDDFD888}"/>
                </a:ext>
              </a:extLst>
            </p:cNvPr>
            <p:cNvGrpSpPr>
              <a:grpSpLocks/>
            </p:cNvGrpSpPr>
            <p:nvPr/>
          </p:nvGrpSpPr>
          <p:grpSpPr bwMode="auto">
            <a:xfrm>
              <a:off x="471" y="4224"/>
              <a:ext cx="4905" cy="96"/>
              <a:chOff x="480" y="0"/>
              <a:chExt cx="4905" cy="96"/>
            </a:xfrm>
          </p:grpSpPr>
          <p:sp>
            <p:nvSpPr>
              <p:cNvPr id="26661" name="AutoShape 35">
                <a:extLst>
                  <a:ext uri="{FF2B5EF4-FFF2-40B4-BE49-F238E27FC236}">
                    <a16:creationId xmlns:a16="http://schemas.microsoft.com/office/drawing/2014/main" id="{ACAA7691-04FB-4E7D-9A76-20592B37B94C}"/>
                  </a:ext>
                </a:extLst>
              </p:cNvPr>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2" name="AutoShape 36">
                <a:extLst>
                  <a:ext uri="{FF2B5EF4-FFF2-40B4-BE49-F238E27FC236}">
                    <a16:creationId xmlns:a16="http://schemas.microsoft.com/office/drawing/2014/main" id="{C6EF6748-C522-4883-BF33-54D3898229A0}"/>
                  </a:ext>
                </a:extLst>
              </p:cNvPr>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3" name="AutoShape 37">
                <a:extLst>
                  <a:ext uri="{FF2B5EF4-FFF2-40B4-BE49-F238E27FC236}">
                    <a16:creationId xmlns:a16="http://schemas.microsoft.com/office/drawing/2014/main" id="{656DBB26-077B-4850-8A14-4598E1AB35AD}"/>
                  </a:ext>
                </a:extLst>
              </p:cNvPr>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4" name="AutoShape 38">
                <a:extLst>
                  <a:ext uri="{FF2B5EF4-FFF2-40B4-BE49-F238E27FC236}">
                    <a16:creationId xmlns:a16="http://schemas.microsoft.com/office/drawing/2014/main" id="{726D28D3-ADA3-4CCF-9892-7E0F702A8F4D}"/>
                  </a:ext>
                </a:extLst>
              </p:cNvPr>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5" name="AutoShape 39">
                <a:extLst>
                  <a:ext uri="{FF2B5EF4-FFF2-40B4-BE49-F238E27FC236}">
                    <a16:creationId xmlns:a16="http://schemas.microsoft.com/office/drawing/2014/main" id="{E563EC45-FDF4-4552-AACA-0594FA5BA6AC}"/>
                  </a:ext>
                </a:extLst>
              </p:cNvPr>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6" name="AutoShape 40">
                <a:extLst>
                  <a:ext uri="{FF2B5EF4-FFF2-40B4-BE49-F238E27FC236}">
                    <a16:creationId xmlns:a16="http://schemas.microsoft.com/office/drawing/2014/main" id="{C1A5A956-4CD8-4502-98FF-FF606D691917}"/>
                  </a:ext>
                </a:extLst>
              </p:cNvPr>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7" name="AutoShape 41">
                <a:extLst>
                  <a:ext uri="{FF2B5EF4-FFF2-40B4-BE49-F238E27FC236}">
                    <a16:creationId xmlns:a16="http://schemas.microsoft.com/office/drawing/2014/main" id="{A6E2A027-3DB6-4F3D-AF5D-F8E1A4E00518}"/>
                  </a:ext>
                </a:extLst>
              </p:cNvPr>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8" name="AutoShape 42">
                <a:extLst>
                  <a:ext uri="{FF2B5EF4-FFF2-40B4-BE49-F238E27FC236}">
                    <a16:creationId xmlns:a16="http://schemas.microsoft.com/office/drawing/2014/main" id="{8F4237A4-A3F1-49A6-A2FF-DA5540E4236C}"/>
                  </a:ext>
                </a:extLst>
              </p:cNvPr>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9" name="AutoShape 43">
                <a:extLst>
                  <a:ext uri="{FF2B5EF4-FFF2-40B4-BE49-F238E27FC236}">
                    <a16:creationId xmlns:a16="http://schemas.microsoft.com/office/drawing/2014/main" id="{6B58D725-7002-4744-AC7F-7C7D037674FD}"/>
                  </a:ext>
                </a:extLst>
              </p:cNvPr>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0" name="AutoShape 44">
                <a:extLst>
                  <a:ext uri="{FF2B5EF4-FFF2-40B4-BE49-F238E27FC236}">
                    <a16:creationId xmlns:a16="http://schemas.microsoft.com/office/drawing/2014/main" id="{9DE4B4A1-7918-4A59-BFF2-3CEEB331CE9B}"/>
                  </a:ext>
                </a:extLst>
              </p:cNvPr>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1" name="AutoShape 45">
                <a:extLst>
                  <a:ext uri="{FF2B5EF4-FFF2-40B4-BE49-F238E27FC236}">
                    <a16:creationId xmlns:a16="http://schemas.microsoft.com/office/drawing/2014/main" id="{9227399E-9EB3-449D-9184-FAF9985CDAC8}"/>
                  </a:ext>
                </a:extLst>
              </p:cNvPr>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72" name="AutoShape 46">
                <a:extLst>
                  <a:ext uri="{FF2B5EF4-FFF2-40B4-BE49-F238E27FC236}">
                    <a16:creationId xmlns:a16="http://schemas.microsoft.com/office/drawing/2014/main" id="{FAED2E19-B30A-4D67-A4EF-C32A795FED5F}"/>
                  </a:ext>
                </a:extLst>
              </p:cNvPr>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26647" name="Group 47">
              <a:extLst>
                <a:ext uri="{FF2B5EF4-FFF2-40B4-BE49-F238E27FC236}">
                  <a16:creationId xmlns:a16="http://schemas.microsoft.com/office/drawing/2014/main" id="{7A495384-F344-49F7-8CD8-61799D3644EB}"/>
                </a:ext>
              </a:extLst>
            </p:cNvPr>
            <p:cNvGrpSpPr>
              <a:grpSpLocks/>
            </p:cNvGrpSpPr>
            <p:nvPr/>
          </p:nvGrpSpPr>
          <p:grpSpPr bwMode="auto">
            <a:xfrm>
              <a:off x="7" y="910"/>
              <a:ext cx="96" cy="2439"/>
              <a:chOff x="-2" y="865"/>
              <a:chExt cx="96" cy="2439"/>
            </a:xfrm>
          </p:grpSpPr>
          <p:sp>
            <p:nvSpPr>
              <p:cNvPr id="26655" name="AutoShape 48">
                <a:extLst>
                  <a:ext uri="{FF2B5EF4-FFF2-40B4-BE49-F238E27FC236}">
                    <a16:creationId xmlns:a16="http://schemas.microsoft.com/office/drawing/2014/main" id="{C43976D6-F76F-42C6-924F-6F0C80299C4C}"/>
                  </a:ext>
                </a:extLst>
              </p:cNvPr>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6" name="AutoShape 49">
                <a:extLst>
                  <a:ext uri="{FF2B5EF4-FFF2-40B4-BE49-F238E27FC236}">
                    <a16:creationId xmlns:a16="http://schemas.microsoft.com/office/drawing/2014/main" id="{360F2242-1659-4BA2-980C-DB44381DE340}"/>
                  </a:ext>
                </a:extLst>
              </p:cNvPr>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7" name="AutoShape 50">
                <a:extLst>
                  <a:ext uri="{FF2B5EF4-FFF2-40B4-BE49-F238E27FC236}">
                    <a16:creationId xmlns:a16="http://schemas.microsoft.com/office/drawing/2014/main" id="{4B7C6B85-F4C8-4B7F-9FF6-4177CF9397EC}"/>
                  </a:ext>
                </a:extLst>
              </p:cNvPr>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8" name="AutoShape 51">
                <a:extLst>
                  <a:ext uri="{FF2B5EF4-FFF2-40B4-BE49-F238E27FC236}">
                    <a16:creationId xmlns:a16="http://schemas.microsoft.com/office/drawing/2014/main" id="{C22522DF-3990-401E-89D3-28C6845D9A91}"/>
                  </a:ext>
                </a:extLst>
              </p:cNvPr>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9" name="AutoShape 52">
                <a:extLst>
                  <a:ext uri="{FF2B5EF4-FFF2-40B4-BE49-F238E27FC236}">
                    <a16:creationId xmlns:a16="http://schemas.microsoft.com/office/drawing/2014/main" id="{E306DDBD-8F2C-4026-B596-90E8B051D3D5}"/>
                  </a:ext>
                </a:extLst>
              </p:cNvPr>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60" name="AutoShape 53">
                <a:extLst>
                  <a:ext uri="{FF2B5EF4-FFF2-40B4-BE49-F238E27FC236}">
                    <a16:creationId xmlns:a16="http://schemas.microsoft.com/office/drawing/2014/main" id="{35374F42-8F68-4B07-A7EF-9D3B22B84100}"/>
                  </a:ext>
                </a:extLst>
              </p:cNvPr>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26648" name="Group 54">
              <a:extLst>
                <a:ext uri="{FF2B5EF4-FFF2-40B4-BE49-F238E27FC236}">
                  <a16:creationId xmlns:a16="http://schemas.microsoft.com/office/drawing/2014/main" id="{C094E1D0-7E08-47D7-BB01-8823AC51427D}"/>
                </a:ext>
              </a:extLst>
            </p:cNvPr>
            <p:cNvGrpSpPr>
              <a:grpSpLocks/>
            </p:cNvGrpSpPr>
            <p:nvPr/>
          </p:nvGrpSpPr>
          <p:grpSpPr bwMode="auto">
            <a:xfrm>
              <a:off x="5655" y="1014"/>
              <a:ext cx="96" cy="2439"/>
              <a:chOff x="-2" y="865"/>
              <a:chExt cx="96" cy="2439"/>
            </a:xfrm>
          </p:grpSpPr>
          <p:sp>
            <p:nvSpPr>
              <p:cNvPr id="26649" name="AutoShape 55">
                <a:extLst>
                  <a:ext uri="{FF2B5EF4-FFF2-40B4-BE49-F238E27FC236}">
                    <a16:creationId xmlns:a16="http://schemas.microsoft.com/office/drawing/2014/main" id="{FA035419-9E86-4C0A-9613-C48B1EB332A3}"/>
                  </a:ext>
                </a:extLst>
              </p:cNvPr>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0" name="AutoShape 56">
                <a:extLst>
                  <a:ext uri="{FF2B5EF4-FFF2-40B4-BE49-F238E27FC236}">
                    <a16:creationId xmlns:a16="http://schemas.microsoft.com/office/drawing/2014/main" id="{1BA5763B-4A26-4C5A-9738-9C24CAE4A90E}"/>
                  </a:ext>
                </a:extLst>
              </p:cNvPr>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1" name="AutoShape 57">
                <a:extLst>
                  <a:ext uri="{FF2B5EF4-FFF2-40B4-BE49-F238E27FC236}">
                    <a16:creationId xmlns:a16="http://schemas.microsoft.com/office/drawing/2014/main" id="{B8127FD5-1C90-4D3B-B3E2-9487F3A8A514}"/>
                  </a:ext>
                </a:extLst>
              </p:cNvPr>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2" name="AutoShape 58">
                <a:extLst>
                  <a:ext uri="{FF2B5EF4-FFF2-40B4-BE49-F238E27FC236}">
                    <a16:creationId xmlns:a16="http://schemas.microsoft.com/office/drawing/2014/main" id="{D52FF0A0-9A1D-4144-8391-1E4CBD512192}"/>
                  </a:ext>
                </a:extLst>
              </p:cNvPr>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3" name="AutoShape 59">
                <a:extLst>
                  <a:ext uri="{FF2B5EF4-FFF2-40B4-BE49-F238E27FC236}">
                    <a16:creationId xmlns:a16="http://schemas.microsoft.com/office/drawing/2014/main" id="{DA412AFC-9CA7-4DDA-9F27-E6D225C3CC86}"/>
                  </a:ext>
                </a:extLst>
              </p:cNvPr>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4" name="AutoShape 60">
                <a:extLst>
                  <a:ext uri="{FF2B5EF4-FFF2-40B4-BE49-F238E27FC236}">
                    <a16:creationId xmlns:a16="http://schemas.microsoft.com/office/drawing/2014/main" id="{EEA97B0C-03F2-4795-AD7F-F5CBF53688B9}"/>
                  </a:ext>
                </a:extLst>
              </p:cNvPr>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Tree>
  </p:cSld>
  <p:clrMapOvr>
    <a:masterClrMapping/>
  </p:clrMapOvr>
  <p:transition>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a:extLst>
              <a:ext uri="{FF2B5EF4-FFF2-40B4-BE49-F238E27FC236}">
                <a16:creationId xmlns:a16="http://schemas.microsoft.com/office/drawing/2014/main" id="{1BA55922-842B-447B-B8F6-D4AB4B51F1B8}"/>
              </a:ext>
            </a:extLst>
          </p:cNvPr>
          <p:cNvSpPr txBox="1">
            <a:spLocks noChangeArrowheads="1"/>
          </p:cNvSpPr>
          <p:nvPr/>
        </p:nvSpPr>
        <p:spPr bwMode="auto">
          <a:xfrm>
            <a:off x="3429000" y="685801"/>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KIỂM TRA BÀI CŨ:</a:t>
            </a:r>
          </a:p>
        </p:txBody>
      </p:sp>
      <p:sp>
        <p:nvSpPr>
          <p:cNvPr id="2056" name="Text Box 8">
            <a:extLst>
              <a:ext uri="{FF2B5EF4-FFF2-40B4-BE49-F238E27FC236}">
                <a16:creationId xmlns:a16="http://schemas.microsoft.com/office/drawing/2014/main" id="{899CCB97-D591-46E2-BEF8-27BD5B44B85D}"/>
              </a:ext>
            </a:extLst>
          </p:cNvPr>
          <p:cNvSpPr txBox="1">
            <a:spLocks noChangeArrowheads="1"/>
          </p:cNvSpPr>
          <p:nvPr/>
        </p:nvSpPr>
        <p:spPr bwMode="auto">
          <a:xfrm>
            <a:off x="3124200" y="1752601"/>
            <a:ext cx="441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Nêu lại từ và câu ứng dụng đã học?</a:t>
            </a:r>
          </a:p>
        </p:txBody>
      </p:sp>
      <p:sp>
        <p:nvSpPr>
          <p:cNvPr id="2057" name="Text Box 9">
            <a:extLst>
              <a:ext uri="{FF2B5EF4-FFF2-40B4-BE49-F238E27FC236}">
                <a16:creationId xmlns:a16="http://schemas.microsoft.com/office/drawing/2014/main" id="{14DA8961-D46B-4926-9837-39AD395184CF}"/>
              </a:ext>
            </a:extLst>
          </p:cNvPr>
          <p:cNvSpPr txBox="1">
            <a:spLocks noChangeArrowheads="1"/>
          </p:cNvSpPr>
          <p:nvPr/>
        </p:nvSpPr>
        <p:spPr bwMode="auto">
          <a:xfrm>
            <a:off x="2590800" y="25146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Từ: </a:t>
            </a:r>
            <a:r>
              <a:rPr lang="en-US" altLang="en-US" sz="3600">
                <a:solidFill>
                  <a:srgbClr val="3333FF"/>
                </a:solidFill>
                <a:latin typeface="HP001 5 hàng 1 ô ly" panose="020B0603050302020204" pitchFamily="34" charset="0"/>
              </a:rPr>
              <a:t>Mạc Thị Bưởi</a:t>
            </a:r>
          </a:p>
        </p:txBody>
      </p:sp>
      <p:sp>
        <p:nvSpPr>
          <p:cNvPr id="2058" name="Text Box 10">
            <a:extLst>
              <a:ext uri="{FF2B5EF4-FFF2-40B4-BE49-F238E27FC236}">
                <a16:creationId xmlns:a16="http://schemas.microsoft.com/office/drawing/2014/main" id="{8B3E4111-121D-41E3-BDBD-A0821ECE29A7}"/>
              </a:ext>
            </a:extLst>
          </p:cNvPr>
          <p:cNvSpPr txBox="1">
            <a:spLocks noChangeArrowheads="1"/>
          </p:cNvSpPr>
          <p:nvPr/>
        </p:nvSpPr>
        <p:spPr bwMode="auto">
          <a:xfrm>
            <a:off x="2590800" y="320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Câu:</a:t>
            </a:r>
          </a:p>
        </p:txBody>
      </p:sp>
      <p:sp>
        <p:nvSpPr>
          <p:cNvPr id="2059" name="Text Box 11">
            <a:extLst>
              <a:ext uri="{FF2B5EF4-FFF2-40B4-BE49-F238E27FC236}">
                <a16:creationId xmlns:a16="http://schemas.microsoft.com/office/drawing/2014/main" id="{89CFEC8B-4342-4442-A25F-31C1DCADDC97}"/>
              </a:ext>
            </a:extLst>
          </p:cNvPr>
          <p:cNvSpPr txBox="1">
            <a:spLocks noChangeArrowheads="1"/>
          </p:cNvSpPr>
          <p:nvPr/>
        </p:nvSpPr>
        <p:spPr bwMode="auto">
          <a:xfrm>
            <a:off x="3048000" y="3200400"/>
            <a:ext cx="5867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3333FF"/>
                </a:solidFill>
                <a:latin typeface="HP001 5 hàng 1 ô ly" panose="020B0603050302020204" pitchFamily="34" charset="0"/>
              </a:rPr>
              <a:t>     Một cây làm chẳng nên non</a:t>
            </a:r>
          </a:p>
          <a:p>
            <a:pPr eaLnBrk="1" hangingPunct="1">
              <a:spcBef>
                <a:spcPct val="50000"/>
              </a:spcBef>
            </a:pPr>
            <a:r>
              <a:rPr lang="en-US" altLang="en-US" sz="2800">
                <a:solidFill>
                  <a:srgbClr val="3333FF"/>
                </a:solidFill>
                <a:latin typeface="HP001 5 hàng 1 ô ly" panose="020B0603050302020204" pitchFamily="34" charset="0"/>
              </a:rPr>
              <a:t>Ba cây chụm lại nên hòn núi cao.</a:t>
            </a:r>
          </a:p>
        </p:txBody>
      </p:sp>
      <p:sp>
        <p:nvSpPr>
          <p:cNvPr id="2060" name="Text Box 12">
            <a:extLst>
              <a:ext uri="{FF2B5EF4-FFF2-40B4-BE49-F238E27FC236}">
                <a16:creationId xmlns:a16="http://schemas.microsoft.com/office/drawing/2014/main" id="{48E613E9-6EDF-45B2-8C89-9B51FDB6B903}"/>
              </a:ext>
            </a:extLst>
          </p:cNvPr>
          <p:cNvSpPr txBox="1">
            <a:spLocks noChangeArrowheads="1"/>
          </p:cNvSpPr>
          <p:nvPr/>
        </p:nvSpPr>
        <p:spPr bwMode="auto">
          <a:xfrm>
            <a:off x="2874964" y="2017714"/>
            <a:ext cx="3106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Viết tiếng: </a:t>
            </a:r>
            <a:r>
              <a:rPr lang="en-US" altLang="en-US" sz="2800">
                <a:latin typeface="HP001 5 hàng 1 ô ly" panose="020B0603050302020204" pitchFamily="34" charset="0"/>
              </a:rPr>
              <a:t>Mạc</a:t>
            </a:r>
            <a:r>
              <a:rPr lang="en-US" altLang="en-US"/>
              <a:t>,</a:t>
            </a:r>
          </a:p>
        </p:txBody>
      </p:sp>
      <p:sp>
        <p:nvSpPr>
          <p:cNvPr id="2061" name="Text Box 13">
            <a:extLst>
              <a:ext uri="{FF2B5EF4-FFF2-40B4-BE49-F238E27FC236}">
                <a16:creationId xmlns:a16="http://schemas.microsoft.com/office/drawing/2014/main" id="{4928707E-91A2-43AF-B001-0320CAFBCD93}"/>
              </a:ext>
            </a:extLst>
          </p:cNvPr>
          <p:cNvSpPr txBox="1">
            <a:spLocks noChangeArrowheads="1"/>
          </p:cNvSpPr>
          <p:nvPr/>
        </p:nvSpPr>
        <p:spPr bwMode="auto">
          <a:xfrm>
            <a:off x="5368925" y="2011364"/>
            <a:ext cx="914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HP001 5 hàng 1 ô ly" panose="020B0603050302020204" pitchFamily="34" charset="0"/>
              </a:rPr>
              <a:t>Một</a:t>
            </a:r>
          </a:p>
        </p:txBody>
      </p:sp>
      <p:grpSp>
        <p:nvGrpSpPr>
          <p:cNvPr id="4105" name="Group 5">
            <a:extLst>
              <a:ext uri="{FF2B5EF4-FFF2-40B4-BE49-F238E27FC236}">
                <a16:creationId xmlns:a16="http://schemas.microsoft.com/office/drawing/2014/main" id="{1654F955-BC82-4875-90C3-1B3C6C1E82E5}"/>
              </a:ext>
            </a:extLst>
          </p:cNvPr>
          <p:cNvGrpSpPr>
            <a:grpSpLocks/>
          </p:cNvGrpSpPr>
          <p:nvPr/>
        </p:nvGrpSpPr>
        <p:grpSpPr bwMode="auto">
          <a:xfrm>
            <a:off x="1524000" y="0"/>
            <a:ext cx="9144000" cy="6858000"/>
            <a:chOff x="8" y="0"/>
            <a:chExt cx="5760" cy="4320"/>
          </a:xfrm>
        </p:grpSpPr>
        <p:pic>
          <p:nvPicPr>
            <p:cNvPr id="4106" name="Picture 6" descr="GRANS024">
              <a:extLst>
                <a:ext uri="{FF2B5EF4-FFF2-40B4-BE49-F238E27FC236}">
                  <a16:creationId xmlns:a16="http://schemas.microsoft.com/office/drawing/2014/main" id="{065403B3-97F4-496A-B7F3-031981A9D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7" descr="GRANS024">
              <a:extLst>
                <a:ext uri="{FF2B5EF4-FFF2-40B4-BE49-F238E27FC236}">
                  <a16:creationId xmlns:a16="http://schemas.microsoft.com/office/drawing/2014/main" id="{5453F116-F8BA-4FC8-84A6-85B572A1E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8" name="Group 8">
              <a:extLst>
                <a:ext uri="{FF2B5EF4-FFF2-40B4-BE49-F238E27FC236}">
                  <a16:creationId xmlns:a16="http://schemas.microsoft.com/office/drawing/2014/main" id="{89A4EAFD-6C76-4991-9BFF-A614DD3F71E5}"/>
                </a:ext>
              </a:extLst>
            </p:cNvPr>
            <p:cNvGrpSpPr>
              <a:grpSpLocks/>
            </p:cNvGrpSpPr>
            <p:nvPr/>
          </p:nvGrpSpPr>
          <p:grpSpPr bwMode="auto">
            <a:xfrm>
              <a:off x="8" y="0"/>
              <a:ext cx="5760" cy="4320"/>
              <a:chOff x="672" y="0"/>
              <a:chExt cx="5760" cy="4320"/>
            </a:xfrm>
          </p:grpSpPr>
          <p:pic>
            <p:nvPicPr>
              <p:cNvPr id="4109" name="Picture 9" descr="BD21325_">
                <a:extLst>
                  <a:ext uri="{FF2B5EF4-FFF2-40B4-BE49-F238E27FC236}">
                    <a16:creationId xmlns:a16="http://schemas.microsoft.com/office/drawing/2014/main" id="{03AAECB2-F610-4749-B92D-38CE8BC28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10" name="Picture 10" descr="BD21325_">
                <a:extLst>
                  <a:ext uri="{FF2B5EF4-FFF2-40B4-BE49-F238E27FC236}">
                    <a16:creationId xmlns:a16="http://schemas.microsoft.com/office/drawing/2014/main" id="{9F4B5613-2BC8-4FFD-93FD-CD79A068C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11" name="Picture 11" descr="BD21325_">
                <a:extLst>
                  <a:ext uri="{FF2B5EF4-FFF2-40B4-BE49-F238E27FC236}">
                    <a16:creationId xmlns:a16="http://schemas.microsoft.com/office/drawing/2014/main" id="{0E3A33E8-0357-4131-9024-D4E10AB0F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12" name="Picture 12" descr="BD21325_">
                <a:extLst>
                  <a:ext uri="{FF2B5EF4-FFF2-40B4-BE49-F238E27FC236}">
                    <a16:creationId xmlns:a16="http://schemas.microsoft.com/office/drawing/2014/main" id="{A7E33215-947F-4608-A0AC-7A4153EB0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ox(in)">
                                      <p:cBhvr>
                                        <p:cTn id="7" dur="500"/>
                                        <p:tgtEl>
                                          <p:spTgt spid="2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box(in)">
                                      <p:cBhvr>
                                        <p:cTn id="12" dur="500"/>
                                        <p:tgtEl>
                                          <p:spTgt spid="2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checkerboard(across)">
                                      <p:cBhvr>
                                        <p:cTn id="17" dur="500"/>
                                        <p:tgtEl>
                                          <p:spTgt spid="205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059"/>
                                        </p:tgtEl>
                                        <p:attrNameLst>
                                          <p:attrName>style.visibility</p:attrName>
                                        </p:attrNameLst>
                                      </p:cBhvr>
                                      <p:to>
                                        <p:strVal val="visible"/>
                                      </p:to>
                                    </p:set>
                                    <p:animEffect transition="in" filter="checkerboard(across)">
                                      <p:cBhvr>
                                        <p:cTn id="20" dur="500"/>
                                        <p:tgtEl>
                                          <p:spTgt spid="20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2056"/>
                                        </p:tgtEl>
                                      </p:cBhvr>
                                    </p:animEffect>
                                    <p:set>
                                      <p:cBhvr>
                                        <p:cTn id="25" dur="1" fill="hold">
                                          <p:stCondLst>
                                            <p:cond delay="499"/>
                                          </p:stCondLst>
                                        </p:cTn>
                                        <p:tgtEl>
                                          <p:spTgt spid="2056"/>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2057"/>
                                        </p:tgtEl>
                                      </p:cBhvr>
                                    </p:animEffect>
                                    <p:set>
                                      <p:cBhvr>
                                        <p:cTn id="28" dur="1" fill="hold">
                                          <p:stCondLst>
                                            <p:cond delay="499"/>
                                          </p:stCondLst>
                                        </p:cTn>
                                        <p:tgtEl>
                                          <p:spTgt spid="2057"/>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2059"/>
                                        </p:tgtEl>
                                      </p:cBhvr>
                                    </p:animEffect>
                                    <p:set>
                                      <p:cBhvr>
                                        <p:cTn id="31" dur="1" fill="hold">
                                          <p:stCondLst>
                                            <p:cond delay="499"/>
                                          </p:stCondLst>
                                        </p:cTn>
                                        <p:tgtEl>
                                          <p:spTgt spid="2059"/>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2058"/>
                                        </p:tgtEl>
                                      </p:cBhvr>
                                    </p:animEffect>
                                    <p:set>
                                      <p:cBhvr>
                                        <p:cTn id="34" dur="1" fill="hold">
                                          <p:stCondLst>
                                            <p:cond delay="499"/>
                                          </p:stCondLst>
                                        </p:cTn>
                                        <p:tgtEl>
                                          <p:spTgt spid="205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060"/>
                                        </p:tgtEl>
                                        <p:attrNameLst>
                                          <p:attrName>style.visibility</p:attrName>
                                        </p:attrNameLst>
                                      </p:cBhvr>
                                      <p:to>
                                        <p:strVal val="visible"/>
                                      </p:to>
                                    </p:set>
                                    <p:animEffect transition="in" filter="box(in)">
                                      <p:cBhvr>
                                        <p:cTn id="39" dur="500"/>
                                        <p:tgtEl>
                                          <p:spTgt spid="206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061"/>
                                        </p:tgtEl>
                                        <p:attrNameLst>
                                          <p:attrName>style.visibility</p:attrName>
                                        </p:attrNameLst>
                                      </p:cBhvr>
                                      <p:to>
                                        <p:strVal val="visible"/>
                                      </p:to>
                                    </p:set>
                                    <p:animEffect transition="in" filter="box(in)">
                                      <p:cBhvr>
                                        <p:cTn id="44"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6" grpId="1"/>
      <p:bldP spid="2057" grpId="0"/>
      <p:bldP spid="2057" grpId="1"/>
      <p:bldP spid="2058" grpId="0"/>
      <p:bldP spid="2058" grpId="1"/>
      <p:bldP spid="2059" grpId="0"/>
      <p:bldP spid="2059" grpId="1"/>
      <p:bldP spid="2060" grpId="0"/>
      <p:bldP spid="2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CDB44BA2-55F4-4A6D-A45B-0497CCACE4D0}"/>
              </a:ext>
            </a:extLst>
          </p:cNvPr>
          <p:cNvSpPr txBox="1">
            <a:spLocks noChangeArrowheads="1"/>
          </p:cNvSpPr>
          <p:nvPr/>
        </p:nvSpPr>
        <p:spPr bwMode="auto">
          <a:xfrm>
            <a:off x="4800600" y="609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Tập viết</a:t>
            </a:r>
          </a:p>
        </p:txBody>
      </p:sp>
      <p:sp>
        <p:nvSpPr>
          <p:cNvPr id="3084" name="Text Box 12">
            <a:extLst>
              <a:ext uri="{FF2B5EF4-FFF2-40B4-BE49-F238E27FC236}">
                <a16:creationId xmlns:a16="http://schemas.microsoft.com/office/drawing/2014/main" id="{D2A4742E-A48A-4510-8F1E-64101E885881}"/>
              </a:ext>
            </a:extLst>
          </p:cNvPr>
          <p:cNvSpPr txBox="1">
            <a:spLocks noChangeArrowheads="1"/>
          </p:cNvSpPr>
          <p:nvPr/>
        </p:nvSpPr>
        <p:spPr bwMode="auto">
          <a:xfrm>
            <a:off x="4191000" y="1143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0000"/>
                </a:solidFill>
              </a:rPr>
              <a:t>ÔN CHỮ HOA </a:t>
            </a:r>
            <a:r>
              <a:rPr lang="en-US" altLang="en-US" b="1">
                <a:solidFill>
                  <a:srgbClr val="FF0000"/>
                </a:solidFill>
                <a:latin typeface="HP001 4 hàng" panose="020B0603050302020204" pitchFamily="34" charset="0"/>
              </a:rPr>
              <a:t>N</a:t>
            </a:r>
          </a:p>
        </p:txBody>
      </p:sp>
      <p:sp>
        <p:nvSpPr>
          <p:cNvPr id="3085" name="Text Box 13">
            <a:extLst>
              <a:ext uri="{FF2B5EF4-FFF2-40B4-BE49-F238E27FC236}">
                <a16:creationId xmlns:a16="http://schemas.microsoft.com/office/drawing/2014/main" id="{D9524CFB-3E15-4B74-A084-C48E985443D6}"/>
              </a:ext>
            </a:extLst>
          </p:cNvPr>
          <p:cNvSpPr txBox="1">
            <a:spLocks noChangeArrowheads="1"/>
          </p:cNvSpPr>
          <p:nvPr/>
        </p:nvSpPr>
        <p:spPr bwMode="auto">
          <a:xfrm>
            <a:off x="1828800" y="1676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1. LUYỆN VIẾT CHỮ HOA:</a:t>
            </a:r>
          </a:p>
        </p:txBody>
      </p:sp>
      <p:sp>
        <p:nvSpPr>
          <p:cNvPr id="3086" name="Text Box 14">
            <a:extLst>
              <a:ext uri="{FF2B5EF4-FFF2-40B4-BE49-F238E27FC236}">
                <a16:creationId xmlns:a16="http://schemas.microsoft.com/office/drawing/2014/main" id="{01E0F8F8-3C10-4CCB-8F8E-1278EC45CC30}"/>
              </a:ext>
            </a:extLst>
          </p:cNvPr>
          <p:cNvSpPr txBox="1">
            <a:spLocks noChangeArrowheads="1"/>
          </p:cNvSpPr>
          <p:nvPr/>
        </p:nvSpPr>
        <p:spPr bwMode="auto">
          <a:xfrm>
            <a:off x="1905000" y="2209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Tìm chữ hoa có trong bài?</a:t>
            </a:r>
          </a:p>
        </p:txBody>
      </p:sp>
      <p:sp>
        <p:nvSpPr>
          <p:cNvPr id="3087" name="Text Box 15">
            <a:extLst>
              <a:ext uri="{FF2B5EF4-FFF2-40B4-BE49-F238E27FC236}">
                <a16:creationId xmlns:a16="http://schemas.microsoft.com/office/drawing/2014/main" id="{2735DB75-94A6-4290-88BE-8FDDAB041F48}"/>
              </a:ext>
            </a:extLst>
          </p:cNvPr>
          <p:cNvSpPr txBox="1">
            <a:spLocks noChangeArrowheads="1"/>
          </p:cNvSpPr>
          <p:nvPr/>
        </p:nvSpPr>
        <p:spPr bwMode="auto">
          <a:xfrm>
            <a:off x="5638800" y="2209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Chữ </a:t>
            </a:r>
            <a:r>
              <a:rPr lang="en-US" altLang="en-US" b="1">
                <a:solidFill>
                  <a:srgbClr val="3333FF"/>
                </a:solidFill>
                <a:latin typeface="HP001 4 hàng" panose="020B0603050302020204" pitchFamily="34" charset="0"/>
              </a:rPr>
              <a:t>N, Q, Đ</a:t>
            </a:r>
          </a:p>
        </p:txBody>
      </p:sp>
      <p:sp>
        <p:nvSpPr>
          <p:cNvPr id="3088" name="Text Box 16">
            <a:extLst>
              <a:ext uri="{FF2B5EF4-FFF2-40B4-BE49-F238E27FC236}">
                <a16:creationId xmlns:a16="http://schemas.microsoft.com/office/drawing/2014/main" id="{73A86337-5135-4207-976D-5710097038B4}"/>
              </a:ext>
            </a:extLst>
          </p:cNvPr>
          <p:cNvSpPr txBox="1">
            <a:spLocks noChangeArrowheads="1"/>
          </p:cNvSpPr>
          <p:nvPr/>
        </p:nvSpPr>
        <p:spPr bwMode="auto">
          <a:xfrm>
            <a:off x="1905000" y="2819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Quan sát và nhận xét chữ hoa </a:t>
            </a:r>
            <a:r>
              <a:rPr lang="en-US" altLang="en-US" b="1">
                <a:solidFill>
                  <a:srgbClr val="FF0000"/>
                </a:solidFill>
                <a:latin typeface="HP001 4 hàng" panose="020B0603050302020204" pitchFamily="34" charset="0"/>
              </a:rPr>
              <a:t>N</a:t>
            </a:r>
          </a:p>
        </p:txBody>
      </p:sp>
      <p:grpSp>
        <p:nvGrpSpPr>
          <p:cNvPr id="5128" name="Group 5">
            <a:extLst>
              <a:ext uri="{FF2B5EF4-FFF2-40B4-BE49-F238E27FC236}">
                <a16:creationId xmlns:a16="http://schemas.microsoft.com/office/drawing/2014/main" id="{A87EFB40-202D-4C28-9A94-A190A48BA32F}"/>
              </a:ext>
            </a:extLst>
          </p:cNvPr>
          <p:cNvGrpSpPr>
            <a:grpSpLocks/>
          </p:cNvGrpSpPr>
          <p:nvPr/>
        </p:nvGrpSpPr>
        <p:grpSpPr bwMode="auto">
          <a:xfrm>
            <a:off x="1524000" y="0"/>
            <a:ext cx="9144000" cy="6858000"/>
            <a:chOff x="8" y="0"/>
            <a:chExt cx="5760" cy="4320"/>
          </a:xfrm>
        </p:grpSpPr>
        <p:pic>
          <p:nvPicPr>
            <p:cNvPr id="5129" name="Picture 6" descr="GRANS024">
              <a:extLst>
                <a:ext uri="{FF2B5EF4-FFF2-40B4-BE49-F238E27FC236}">
                  <a16:creationId xmlns:a16="http://schemas.microsoft.com/office/drawing/2014/main" id="{082D8E25-C984-484D-BAB6-FE371E820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7" descr="GRANS024">
              <a:extLst>
                <a:ext uri="{FF2B5EF4-FFF2-40B4-BE49-F238E27FC236}">
                  <a16:creationId xmlns:a16="http://schemas.microsoft.com/office/drawing/2014/main" id="{EA8DD729-DBE4-40D8-8A92-64E4DEA77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1" name="Group 8">
              <a:extLst>
                <a:ext uri="{FF2B5EF4-FFF2-40B4-BE49-F238E27FC236}">
                  <a16:creationId xmlns:a16="http://schemas.microsoft.com/office/drawing/2014/main" id="{9B83B173-53A7-4287-8540-CA713069ED3D}"/>
                </a:ext>
              </a:extLst>
            </p:cNvPr>
            <p:cNvGrpSpPr>
              <a:grpSpLocks/>
            </p:cNvGrpSpPr>
            <p:nvPr/>
          </p:nvGrpSpPr>
          <p:grpSpPr bwMode="auto">
            <a:xfrm>
              <a:off x="8" y="0"/>
              <a:ext cx="5760" cy="4320"/>
              <a:chOff x="672" y="0"/>
              <a:chExt cx="5760" cy="4320"/>
            </a:xfrm>
          </p:grpSpPr>
          <p:pic>
            <p:nvPicPr>
              <p:cNvPr id="5132" name="Picture 9" descr="BD21325_">
                <a:extLst>
                  <a:ext uri="{FF2B5EF4-FFF2-40B4-BE49-F238E27FC236}">
                    <a16:creationId xmlns:a16="http://schemas.microsoft.com/office/drawing/2014/main" id="{59DF42EE-18E3-4D92-8082-1A494CC33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3" name="Picture 10" descr="BD21325_">
                <a:extLst>
                  <a:ext uri="{FF2B5EF4-FFF2-40B4-BE49-F238E27FC236}">
                    <a16:creationId xmlns:a16="http://schemas.microsoft.com/office/drawing/2014/main" id="{8085B30F-EECA-450B-9A10-EFB37CECF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4" name="Picture 11" descr="BD21325_">
                <a:extLst>
                  <a:ext uri="{FF2B5EF4-FFF2-40B4-BE49-F238E27FC236}">
                    <a16:creationId xmlns:a16="http://schemas.microsoft.com/office/drawing/2014/main" id="{6C88BA90-E958-4112-9C3D-BC2A674B0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5" name="Picture 12" descr="BD21325_">
                <a:extLst>
                  <a:ext uri="{FF2B5EF4-FFF2-40B4-BE49-F238E27FC236}">
                    <a16:creationId xmlns:a16="http://schemas.microsoft.com/office/drawing/2014/main" id="{2AE910B3-F83B-412E-A532-68EB77DFC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box(in)">
                                      <p:cBhvr>
                                        <p:cTn id="7" dur="500"/>
                                        <p:tgtEl>
                                          <p:spTgt spid="3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85"/>
                                        </p:tgtEl>
                                        <p:attrNameLst>
                                          <p:attrName>style.visibility</p:attrName>
                                        </p:attrNameLst>
                                      </p:cBhvr>
                                      <p:to>
                                        <p:strVal val="visible"/>
                                      </p:to>
                                    </p:set>
                                    <p:animEffect transition="in" filter="box(in)">
                                      <p:cBhvr>
                                        <p:cTn id="12" dur="500"/>
                                        <p:tgtEl>
                                          <p:spTgt spid="3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blinds(horizontal)">
                                      <p:cBhvr>
                                        <p:cTn id="17" dur="500"/>
                                        <p:tgtEl>
                                          <p:spTgt spid="30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87"/>
                                        </p:tgtEl>
                                        <p:attrNameLst>
                                          <p:attrName>style.visibility</p:attrName>
                                        </p:attrNameLst>
                                      </p:cBhvr>
                                      <p:to>
                                        <p:strVal val="visible"/>
                                      </p:to>
                                    </p:set>
                                    <p:animEffect transition="in" filter="blinds(horizontal)">
                                      <p:cBhvr>
                                        <p:cTn id="22" dur="500"/>
                                        <p:tgtEl>
                                          <p:spTgt spid="30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88"/>
                                        </p:tgtEl>
                                        <p:attrNameLst>
                                          <p:attrName>style.visibility</p:attrName>
                                        </p:attrNameLst>
                                      </p:cBhvr>
                                      <p:to>
                                        <p:strVal val="visible"/>
                                      </p:to>
                                    </p:set>
                                    <p:animEffect transition="in" filter="blinds(horizontal)">
                                      <p:cBhvr>
                                        <p:cTn id="27" dur="5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5" grpId="0"/>
      <p:bldP spid="3086" grpId="0"/>
      <p:bldP spid="3087" grpId="0"/>
      <p:bldP spid="30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ảng">
            <a:extLst>
              <a:ext uri="{FF2B5EF4-FFF2-40B4-BE49-F238E27FC236}">
                <a16:creationId xmlns:a16="http://schemas.microsoft.com/office/drawing/2014/main" id="{90C6610D-146B-47E9-A67F-93087E520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6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988B35EC-DDB0-469B-9010-C0E3D1C9EB12}"/>
              </a:ext>
            </a:extLst>
          </p:cNvPr>
          <p:cNvSpPr txBox="1">
            <a:spLocks noChangeArrowheads="1"/>
          </p:cNvSpPr>
          <p:nvPr/>
        </p:nvSpPr>
        <p:spPr bwMode="auto">
          <a:xfrm>
            <a:off x="4860925" y="4668838"/>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3600"/>
          </a:p>
        </p:txBody>
      </p:sp>
      <p:sp>
        <p:nvSpPr>
          <p:cNvPr id="6148" name="Text Box 4">
            <a:extLst>
              <a:ext uri="{FF2B5EF4-FFF2-40B4-BE49-F238E27FC236}">
                <a16:creationId xmlns:a16="http://schemas.microsoft.com/office/drawing/2014/main" id="{C250C37E-BD1E-4ECA-84A5-BA4B03C1B0FE}"/>
              </a:ext>
            </a:extLst>
          </p:cNvPr>
          <p:cNvSpPr txBox="1">
            <a:spLocks noChangeArrowheads="1"/>
          </p:cNvSpPr>
          <p:nvPr/>
        </p:nvSpPr>
        <p:spPr bwMode="auto">
          <a:xfrm>
            <a:off x="4014788" y="51498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3600"/>
          </a:p>
        </p:txBody>
      </p:sp>
      <p:pic>
        <p:nvPicPr>
          <p:cNvPr id="6149" name="Picture 7">
            <a:extLst>
              <a:ext uri="{FF2B5EF4-FFF2-40B4-BE49-F238E27FC236}">
                <a16:creationId xmlns:a16="http://schemas.microsoft.com/office/drawing/2014/main" id="{183C1F61-DABD-4E3E-968C-2AA0A6574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09800"/>
            <a:ext cx="373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Oval 8">
            <a:extLst>
              <a:ext uri="{FF2B5EF4-FFF2-40B4-BE49-F238E27FC236}">
                <a16:creationId xmlns:a16="http://schemas.microsoft.com/office/drawing/2014/main" id="{018D1A02-2678-406C-B99F-1D8A1BF8A707}"/>
              </a:ext>
            </a:extLst>
          </p:cNvPr>
          <p:cNvSpPr>
            <a:spLocks noChangeArrowheads="1"/>
          </p:cNvSpPr>
          <p:nvPr/>
        </p:nvSpPr>
        <p:spPr bwMode="auto">
          <a:xfrm>
            <a:off x="2895600" y="4321175"/>
            <a:ext cx="228600" cy="228600"/>
          </a:xfrm>
          <a:prstGeom prst="ellipse">
            <a:avLst/>
          </a:prstGeom>
          <a:solidFill>
            <a:srgbClr val="0000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a:solidFill>
                <a:srgbClr val="FF0000"/>
              </a:solidFill>
            </a:endParaRPr>
          </a:p>
        </p:txBody>
      </p:sp>
      <p:sp>
        <p:nvSpPr>
          <p:cNvPr id="6151" name="Text Box 9">
            <a:extLst>
              <a:ext uri="{FF2B5EF4-FFF2-40B4-BE49-F238E27FC236}">
                <a16:creationId xmlns:a16="http://schemas.microsoft.com/office/drawing/2014/main" id="{4693AD6F-B98A-417C-8AF4-06A912A2CA29}"/>
              </a:ext>
            </a:extLst>
          </p:cNvPr>
          <p:cNvSpPr txBox="1">
            <a:spLocks noChangeArrowheads="1"/>
          </p:cNvSpPr>
          <p:nvPr/>
        </p:nvSpPr>
        <p:spPr bwMode="auto">
          <a:xfrm>
            <a:off x="2955926" y="3741739"/>
            <a:ext cx="320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3200"/>
              <a:t>1</a:t>
            </a:r>
          </a:p>
        </p:txBody>
      </p:sp>
      <p:grpSp>
        <p:nvGrpSpPr>
          <p:cNvPr id="6152" name="Group 10">
            <a:extLst>
              <a:ext uri="{FF2B5EF4-FFF2-40B4-BE49-F238E27FC236}">
                <a16:creationId xmlns:a16="http://schemas.microsoft.com/office/drawing/2014/main" id="{C9D7AF7A-C0AB-44F3-91E3-A7779EDAA05E}"/>
              </a:ext>
            </a:extLst>
          </p:cNvPr>
          <p:cNvGrpSpPr>
            <a:grpSpLocks/>
          </p:cNvGrpSpPr>
          <p:nvPr/>
        </p:nvGrpSpPr>
        <p:grpSpPr bwMode="auto">
          <a:xfrm flipV="1">
            <a:off x="2743200" y="3787775"/>
            <a:ext cx="381000" cy="381000"/>
            <a:chOff x="1200" y="1776"/>
            <a:chExt cx="288" cy="104"/>
          </a:xfrm>
        </p:grpSpPr>
        <p:sp>
          <p:nvSpPr>
            <p:cNvPr id="6159" name="Freeform 11">
              <a:extLst>
                <a:ext uri="{FF2B5EF4-FFF2-40B4-BE49-F238E27FC236}">
                  <a16:creationId xmlns:a16="http://schemas.microsoft.com/office/drawing/2014/main" id="{9DF105B9-59D8-4747-AD20-3EA4BA552776}"/>
                </a:ext>
              </a:extLst>
            </p:cNvPr>
            <p:cNvSpPr>
              <a:spLocks/>
            </p:cNvSpPr>
            <p:nvPr/>
          </p:nvSpPr>
          <p:spPr bwMode="auto">
            <a:xfrm>
              <a:off x="1200" y="1776"/>
              <a:ext cx="288" cy="104"/>
            </a:xfrm>
            <a:custGeom>
              <a:avLst/>
              <a:gdLst>
                <a:gd name="T0" fmla="*/ 0 w 240"/>
                <a:gd name="T1" fmla="*/ 3638 h 56"/>
                <a:gd name="T2" fmla="*/ 518 w 240"/>
                <a:gd name="T3" fmla="*/ 3638 h 56"/>
                <a:gd name="T4" fmla="*/ 862 w 240"/>
                <a:gd name="T5" fmla="*/ 0 h 56"/>
                <a:gd name="T6" fmla="*/ 0 60000 65536"/>
                <a:gd name="T7" fmla="*/ 0 60000 65536"/>
                <a:gd name="T8" fmla="*/ 0 60000 65536"/>
                <a:gd name="T9" fmla="*/ 0 w 240"/>
                <a:gd name="T10" fmla="*/ 0 h 56"/>
                <a:gd name="T11" fmla="*/ 240 w 240"/>
                <a:gd name="T12" fmla="*/ 56 h 56"/>
              </a:gdLst>
              <a:ahLst/>
              <a:cxnLst>
                <a:cxn ang="T6">
                  <a:pos x="T0" y="T1"/>
                </a:cxn>
                <a:cxn ang="T7">
                  <a:pos x="T2" y="T3"/>
                </a:cxn>
                <a:cxn ang="T8">
                  <a:pos x="T4" y="T5"/>
                </a:cxn>
              </a:cxnLst>
              <a:rect l="T9" t="T10" r="T11" b="T12"/>
              <a:pathLst>
                <a:path w="240" h="56">
                  <a:moveTo>
                    <a:pt x="0" y="48"/>
                  </a:moveTo>
                  <a:cubicBezTo>
                    <a:pt x="52" y="52"/>
                    <a:pt x="104" y="56"/>
                    <a:pt x="144" y="48"/>
                  </a:cubicBezTo>
                  <a:cubicBezTo>
                    <a:pt x="184" y="40"/>
                    <a:pt x="224" y="8"/>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0" name="Line 12">
              <a:extLst>
                <a:ext uri="{FF2B5EF4-FFF2-40B4-BE49-F238E27FC236}">
                  <a16:creationId xmlns:a16="http://schemas.microsoft.com/office/drawing/2014/main" id="{4D2D6A18-2A89-4EA6-A0CC-45E3381000ED}"/>
                </a:ext>
              </a:extLst>
            </p:cNvPr>
            <p:cNvSpPr>
              <a:spLocks noChangeShapeType="1"/>
            </p:cNvSpPr>
            <p:nvPr/>
          </p:nvSpPr>
          <p:spPr bwMode="auto">
            <a:xfrm flipH="1">
              <a:off x="1200" y="1872"/>
              <a:ext cx="192"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153" name="Line 13">
            <a:extLst>
              <a:ext uri="{FF2B5EF4-FFF2-40B4-BE49-F238E27FC236}">
                <a16:creationId xmlns:a16="http://schemas.microsoft.com/office/drawing/2014/main" id="{D36A8AAD-E643-4482-96C8-31DF6F6CEE52}"/>
              </a:ext>
            </a:extLst>
          </p:cNvPr>
          <p:cNvSpPr>
            <a:spLocks noChangeShapeType="1"/>
          </p:cNvSpPr>
          <p:nvPr/>
        </p:nvSpPr>
        <p:spPr bwMode="auto">
          <a:xfrm>
            <a:off x="3810000" y="2263775"/>
            <a:ext cx="0" cy="381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Text Box 14">
            <a:extLst>
              <a:ext uri="{FF2B5EF4-FFF2-40B4-BE49-F238E27FC236}">
                <a16:creationId xmlns:a16="http://schemas.microsoft.com/office/drawing/2014/main" id="{4EB9EB7F-5020-4ED6-8A3C-B1D01485F235}"/>
              </a:ext>
            </a:extLst>
          </p:cNvPr>
          <p:cNvSpPr txBox="1">
            <a:spLocks noChangeArrowheads="1"/>
          </p:cNvSpPr>
          <p:nvPr/>
        </p:nvSpPr>
        <p:spPr bwMode="auto">
          <a:xfrm>
            <a:off x="3781426" y="2087564"/>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3200"/>
              <a:t>2</a:t>
            </a:r>
          </a:p>
        </p:txBody>
      </p:sp>
      <p:sp>
        <p:nvSpPr>
          <p:cNvPr id="6155" name="Text Box 15">
            <a:extLst>
              <a:ext uri="{FF2B5EF4-FFF2-40B4-BE49-F238E27FC236}">
                <a16:creationId xmlns:a16="http://schemas.microsoft.com/office/drawing/2014/main" id="{8D1CC922-3FE1-475B-92EF-2F692A778E6A}"/>
              </a:ext>
            </a:extLst>
          </p:cNvPr>
          <p:cNvSpPr txBox="1">
            <a:spLocks noChangeArrowheads="1"/>
          </p:cNvSpPr>
          <p:nvPr/>
        </p:nvSpPr>
        <p:spPr bwMode="auto">
          <a:xfrm>
            <a:off x="4114801" y="4503739"/>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3200"/>
              <a:t>3</a:t>
            </a:r>
          </a:p>
        </p:txBody>
      </p:sp>
      <p:sp>
        <p:nvSpPr>
          <p:cNvPr id="6156" name="Line 16">
            <a:extLst>
              <a:ext uri="{FF2B5EF4-FFF2-40B4-BE49-F238E27FC236}">
                <a16:creationId xmlns:a16="http://schemas.microsoft.com/office/drawing/2014/main" id="{BA3C7EED-0376-4772-B0DE-EC89E876E9EC}"/>
              </a:ext>
            </a:extLst>
          </p:cNvPr>
          <p:cNvSpPr>
            <a:spLocks noChangeShapeType="1"/>
          </p:cNvSpPr>
          <p:nvPr/>
        </p:nvSpPr>
        <p:spPr bwMode="auto">
          <a:xfrm flipV="1">
            <a:off x="4038600" y="4549775"/>
            <a:ext cx="152400" cy="304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3" name="AutoShape 17">
            <a:extLst>
              <a:ext uri="{FF2B5EF4-FFF2-40B4-BE49-F238E27FC236}">
                <a16:creationId xmlns:a16="http://schemas.microsoft.com/office/drawing/2014/main" id="{7EB06911-9D93-47C1-83DD-A87B9ED20798}"/>
              </a:ext>
            </a:extLst>
          </p:cNvPr>
          <p:cNvSpPr>
            <a:spLocks noChangeArrowheads="1"/>
          </p:cNvSpPr>
          <p:nvPr/>
        </p:nvSpPr>
        <p:spPr bwMode="auto">
          <a:xfrm>
            <a:off x="5257800" y="2057400"/>
            <a:ext cx="4838700" cy="1447800"/>
          </a:xfrm>
          <a:prstGeom prst="horizontalScroll">
            <a:avLst>
              <a:gd name="adj" fmla="val 12500"/>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t>Chữ </a:t>
            </a:r>
            <a:r>
              <a:rPr lang="en-US" altLang="en-US" sz="2800">
                <a:latin typeface="HP001 4 hàng" panose="020B0603050302020204" pitchFamily="34" charset="0"/>
              </a:rPr>
              <a:t>N</a:t>
            </a:r>
            <a:r>
              <a:rPr lang="en-US" altLang="en-US" sz="2800"/>
              <a:t> gồm có mấy nét?</a:t>
            </a:r>
          </a:p>
        </p:txBody>
      </p:sp>
      <p:sp>
        <p:nvSpPr>
          <p:cNvPr id="4114" name="AutoShape 18">
            <a:extLst>
              <a:ext uri="{FF2B5EF4-FFF2-40B4-BE49-F238E27FC236}">
                <a16:creationId xmlns:a16="http://schemas.microsoft.com/office/drawing/2014/main" id="{1799BC19-DE90-44C1-BB0F-38C9F5BE78D9}"/>
              </a:ext>
            </a:extLst>
          </p:cNvPr>
          <p:cNvSpPr>
            <a:spLocks noChangeArrowheads="1"/>
          </p:cNvSpPr>
          <p:nvPr/>
        </p:nvSpPr>
        <p:spPr bwMode="auto">
          <a:xfrm>
            <a:off x="5257800" y="2863850"/>
            <a:ext cx="5334000" cy="1905000"/>
          </a:xfrm>
          <a:prstGeom prst="horizontalScroll">
            <a:avLst>
              <a:gd name="adj" fmla="val 12500"/>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800"/>
              <a:t>Chữ hoa</a:t>
            </a:r>
            <a:r>
              <a:rPr lang="en-US" altLang="en-US" sz="2800">
                <a:latin typeface="HP001 4 hang 1 ô ly" panose="020B0603050302020204" pitchFamily="34" charset="0"/>
              </a:rPr>
              <a:t> </a:t>
            </a:r>
            <a:r>
              <a:rPr lang="en-US" altLang="en-US" sz="2800">
                <a:latin typeface="HP001 4 hàng" panose="020B0603050302020204" pitchFamily="34" charset="0"/>
              </a:rPr>
              <a:t>N </a:t>
            </a:r>
            <a:r>
              <a:rPr lang="en-US" altLang="en-US" sz="2800"/>
              <a:t>có 3 nét: </a:t>
            </a:r>
            <a:r>
              <a:rPr lang="en-US" altLang="en-US" sz="2800">
                <a:solidFill>
                  <a:srgbClr val="FF0000"/>
                </a:solidFill>
              </a:rPr>
              <a:t>nét móc </a:t>
            </a:r>
          </a:p>
          <a:p>
            <a:pPr eaLnBrk="1" hangingPunct="1"/>
            <a:r>
              <a:rPr lang="en-US" altLang="en-US" sz="2800">
                <a:solidFill>
                  <a:srgbClr val="FF0000"/>
                </a:solidFill>
              </a:rPr>
              <a:t> ngược trái, nét thẳng xiên, nét</a:t>
            </a:r>
          </a:p>
          <a:p>
            <a:pPr eaLnBrk="1" hangingPunct="1"/>
            <a:r>
              <a:rPr lang="en-US" altLang="en-US" sz="2800">
                <a:solidFill>
                  <a:srgbClr val="FF0000"/>
                </a:solidFill>
              </a:rPr>
              <a:t> xuôi phải.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animEffect transition="in" filter="slide(fromBottom)">
                                      <p:cBhvr>
                                        <p:cTn id="7" dur="500"/>
                                        <p:tgtEl>
                                          <p:spTgt spid="4113"/>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113"/>
                                        </p:tgtEl>
                                      </p:cBhvr>
                                    </p:animEffect>
                                    <p:set>
                                      <p:cBhvr>
                                        <p:cTn id="12" dur="1" fill="hold">
                                          <p:stCondLst>
                                            <p:cond delay="499"/>
                                          </p:stCondLst>
                                        </p:cTn>
                                        <p:tgtEl>
                                          <p:spTgt spid="411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14"/>
                                        </p:tgtEl>
                                        <p:attrNameLst>
                                          <p:attrName>style.visibility</p:attrName>
                                        </p:attrNameLst>
                                      </p:cBhvr>
                                      <p:to>
                                        <p:strVal val="visible"/>
                                      </p:to>
                                    </p:set>
                                    <p:animEffect transition="in" filter="checkerboard(across)">
                                      <p:cBhvr>
                                        <p:cTn id="17" dur="500"/>
                                        <p:tgtEl>
                                          <p:spTgt spid="41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4114"/>
                                        </p:tgtEl>
                                      </p:cBhvr>
                                    </p:animEffect>
                                    <p:set>
                                      <p:cBhvr>
                                        <p:cTn id="22" dur="1" fill="hold">
                                          <p:stCondLst>
                                            <p:cond delay="499"/>
                                          </p:stCondLst>
                                        </p:cTn>
                                        <p:tgtEl>
                                          <p:spTgt spid="4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P spid="4113" grpId="1" animBg="1"/>
      <p:bldP spid="4114" grpId="0" animBg="1"/>
      <p:bldP spid="41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ảng">
            <a:extLst>
              <a:ext uri="{FF2B5EF4-FFF2-40B4-BE49-F238E27FC236}">
                <a16:creationId xmlns:a16="http://schemas.microsoft.com/office/drawing/2014/main" id="{39C8C8DF-9418-4080-9108-FBB722DDB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A711F6C7-A4FE-4290-9492-614380CD0476}"/>
              </a:ext>
            </a:extLst>
          </p:cNvPr>
          <p:cNvSpPr txBox="1">
            <a:spLocks noChangeArrowheads="1"/>
          </p:cNvSpPr>
          <p:nvPr/>
        </p:nvSpPr>
        <p:spPr bwMode="auto">
          <a:xfrm>
            <a:off x="5241925" y="4668838"/>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3600"/>
          </a:p>
        </p:txBody>
      </p:sp>
      <p:sp>
        <p:nvSpPr>
          <p:cNvPr id="7172" name="Text Box 4">
            <a:extLst>
              <a:ext uri="{FF2B5EF4-FFF2-40B4-BE49-F238E27FC236}">
                <a16:creationId xmlns:a16="http://schemas.microsoft.com/office/drawing/2014/main" id="{1CE6A29D-8334-4FA6-B0F8-E8DF1C2A2191}"/>
              </a:ext>
            </a:extLst>
          </p:cNvPr>
          <p:cNvSpPr txBox="1">
            <a:spLocks noChangeArrowheads="1"/>
          </p:cNvSpPr>
          <p:nvPr/>
        </p:nvSpPr>
        <p:spPr bwMode="auto">
          <a:xfrm>
            <a:off x="4395788" y="51498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3600"/>
          </a:p>
        </p:txBody>
      </p:sp>
      <p:sp>
        <p:nvSpPr>
          <p:cNvPr id="4101" name="Text Box 5">
            <a:extLst>
              <a:ext uri="{FF2B5EF4-FFF2-40B4-BE49-F238E27FC236}">
                <a16:creationId xmlns:a16="http://schemas.microsoft.com/office/drawing/2014/main" id="{AA9CE5CD-0CB0-4116-A101-7E04ACB3A85F}"/>
              </a:ext>
            </a:extLst>
          </p:cNvPr>
          <p:cNvSpPr txBox="1">
            <a:spLocks noChangeArrowheads="1"/>
          </p:cNvSpPr>
          <p:nvPr/>
        </p:nvSpPr>
        <p:spPr bwMode="auto">
          <a:xfrm>
            <a:off x="6172200" y="1828800"/>
            <a:ext cx="411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accent2"/>
                </a:solidFill>
              </a:rPr>
              <a:t>Nét 1: ĐB trên đường kẻ 2, viết nét móc ngược trái từ dưới lên, lượn sang phải, dừng bút ở dòng kẻ 6.</a:t>
            </a:r>
          </a:p>
        </p:txBody>
      </p:sp>
      <p:sp>
        <p:nvSpPr>
          <p:cNvPr id="4102" name="Text Box 6">
            <a:extLst>
              <a:ext uri="{FF2B5EF4-FFF2-40B4-BE49-F238E27FC236}">
                <a16:creationId xmlns:a16="http://schemas.microsoft.com/office/drawing/2014/main" id="{E0992546-D9AD-4097-A311-14FDF892691D}"/>
              </a:ext>
            </a:extLst>
          </p:cNvPr>
          <p:cNvSpPr txBox="1">
            <a:spLocks noChangeArrowheads="1"/>
          </p:cNvSpPr>
          <p:nvPr/>
        </p:nvSpPr>
        <p:spPr bwMode="auto">
          <a:xfrm>
            <a:off x="6096000" y="3352801"/>
            <a:ext cx="426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a:t>Nét 2: Từ điểm dừng bút của nét 1, đổi chiều bút, viết một nét thẳng xiên xuống ĐK 1.</a:t>
            </a:r>
          </a:p>
        </p:txBody>
      </p:sp>
      <p:pic>
        <p:nvPicPr>
          <p:cNvPr id="7175" name="Picture 7">
            <a:extLst>
              <a:ext uri="{FF2B5EF4-FFF2-40B4-BE49-F238E27FC236}">
                <a16:creationId xmlns:a16="http://schemas.microsoft.com/office/drawing/2014/main" id="{2D8EA528-8B72-47B9-9D6F-277C52E22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9800"/>
            <a:ext cx="373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8">
            <a:extLst>
              <a:ext uri="{FF2B5EF4-FFF2-40B4-BE49-F238E27FC236}">
                <a16:creationId xmlns:a16="http://schemas.microsoft.com/office/drawing/2014/main" id="{8105298B-E7F8-46E6-9FB1-23077871494A}"/>
              </a:ext>
            </a:extLst>
          </p:cNvPr>
          <p:cNvSpPr>
            <a:spLocks noChangeArrowheads="1"/>
          </p:cNvSpPr>
          <p:nvPr/>
        </p:nvSpPr>
        <p:spPr bwMode="auto">
          <a:xfrm>
            <a:off x="3276600" y="4495800"/>
            <a:ext cx="228600" cy="228600"/>
          </a:xfrm>
          <a:prstGeom prst="ellipse">
            <a:avLst/>
          </a:prstGeom>
          <a:solidFill>
            <a:srgbClr val="0000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a:solidFill>
                <a:srgbClr val="FF0000"/>
              </a:solidFill>
            </a:endParaRPr>
          </a:p>
        </p:txBody>
      </p:sp>
      <p:sp>
        <p:nvSpPr>
          <p:cNvPr id="7177" name="Text Box 9">
            <a:extLst>
              <a:ext uri="{FF2B5EF4-FFF2-40B4-BE49-F238E27FC236}">
                <a16:creationId xmlns:a16="http://schemas.microsoft.com/office/drawing/2014/main" id="{B46B645B-6973-4125-B273-0F9272A76950}"/>
              </a:ext>
            </a:extLst>
          </p:cNvPr>
          <p:cNvSpPr txBox="1">
            <a:spLocks noChangeArrowheads="1"/>
          </p:cNvSpPr>
          <p:nvPr/>
        </p:nvSpPr>
        <p:spPr bwMode="auto">
          <a:xfrm>
            <a:off x="3352801" y="3733800"/>
            <a:ext cx="32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3200"/>
              <a:t>1</a:t>
            </a:r>
          </a:p>
        </p:txBody>
      </p:sp>
      <p:grpSp>
        <p:nvGrpSpPr>
          <p:cNvPr id="7178" name="Group 10">
            <a:extLst>
              <a:ext uri="{FF2B5EF4-FFF2-40B4-BE49-F238E27FC236}">
                <a16:creationId xmlns:a16="http://schemas.microsoft.com/office/drawing/2014/main" id="{0436E492-A04B-44ED-A60F-B3779A635894}"/>
              </a:ext>
            </a:extLst>
          </p:cNvPr>
          <p:cNvGrpSpPr>
            <a:grpSpLocks/>
          </p:cNvGrpSpPr>
          <p:nvPr/>
        </p:nvGrpSpPr>
        <p:grpSpPr bwMode="auto">
          <a:xfrm flipV="1">
            <a:off x="3124200" y="3962400"/>
            <a:ext cx="381000" cy="381000"/>
            <a:chOff x="1200" y="1776"/>
            <a:chExt cx="288" cy="104"/>
          </a:xfrm>
        </p:grpSpPr>
        <p:sp>
          <p:nvSpPr>
            <p:cNvPr id="7184" name="Freeform 11">
              <a:extLst>
                <a:ext uri="{FF2B5EF4-FFF2-40B4-BE49-F238E27FC236}">
                  <a16:creationId xmlns:a16="http://schemas.microsoft.com/office/drawing/2014/main" id="{4ACD9627-25DF-4EC9-A56E-52FB64E8C30C}"/>
                </a:ext>
              </a:extLst>
            </p:cNvPr>
            <p:cNvSpPr>
              <a:spLocks/>
            </p:cNvSpPr>
            <p:nvPr/>
          </p:nvSpPr>
          <p:spPr bwMode="auto">
            <a:xfrm>
              <a:off x="1200" y="1776"/>
              <a:ext cx="288" cy="104"/>
            </a:xfrm>
            <a:custGeom>
              <a:avLst/>
              <a:gdLst>
                <a:gd name="T0" fmla="*/ 0 w 240"/>
                <a:gd name="T1" fmla="*/ 3638 h 56"/>
                <a:gd name="T2" fmla="*/ 518 w 240"/>
                <a:gd name="T3" fmla="*/ 3638 h 56"/>
                <a:gd name="T4" fmla="*/ 862 w 240"/>
                <a:gd name="T5" fmla="*/ 0 h 56"/>
                <a:gd name="T6" fmla="*/ 0 60000 65536"/>
                <a:gd name="T7" fmla="*/ 0 60000 65536"/>
                <a:gd name="T8" fmla="*/ 0 60000 65536"/>
                <a:gd name="T9" fmla="*/ 0 w 240"/>
                <a:gd name="T10" fmla="*/ 0 h 56"/>
                <a:gd name="T11" fmla="*/ 240 w 240"/>
                <a:gd name="T12" fmla="*/ 56 h 56"/>
              </a:gdLst>
              <a:ahLst/>
              <a:cxnLst>
                <a:cxn ang="T6">
                  <a:pos x="T0" y="T1"/>
                </a:cxn>
                <a:cxn ang="T7">
                  <a:pos x="T2" y="T3"/>
                </a:cxn>
                <a:cxn ang="T8">
                  <a:pos x="T4" y="T5"/>
                </a:cxn>
              </a:cxnLst>
              <a:rect l="T9" t="T10" r="T11" b="T12"/>
              <a:pathLst>
                <a:path w="240" h="56">
                  <a:moveTo>
                    <a:pt x="0" y="48"/>
                  </a:moveTo>
                  <a:cubicBezTo>
                    <a:pt x="52" y="52"/>
                    <a:pt x="104" y="56"/>
                    <a:pt x="144" y="48"/>
                  </a:cubicBezTo>
                  <a:cubicBezTo>
                    <a:pt x="184" y="40"/>
                    <a:pt x="224" y="8"/>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Line 12">
              <a:extLst>
                <a:ext uri="{FF2B5EF4-FFF2-40B4-BE49-F238E27FC236}">
                  <a16:creationId xmlns:a16="http://schemas.microsoft.com/office/drawing/2014/main" id="{07D49EA3-9859-47A0-921F-A02031499ACB}"/>
                </a:ext>
              </a:extLst>
            </p:cNvPr>
            <p:cNvSpPr>
              <a:spLocks noChangeShapeType="1"/>
            </p:cNvSpPr>
            <p:nvPr/>
          </p:nvSpPr>
          <p:spPr bwMode="auto">
            <a:xfrm flipH="1">
              <a:off x="1200" y="1872"/>
              <a:ext cx="192"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79" name="Line 13">
            <a:extLst>
              <a:ext uri="{FF2B5EF4-FFF2-40B4-BE49-F238E27FC236}">
                <a16:creationId xmlns:a16="http://schemas.microsoft.com/office/drawing/2014/main" id="{0B9DBD87-C5D4-4C22-8341-6BBFDBB5B635}"/>
              </a:ext>
            </a:extLst>
          </p:cNvPr>
          <p:cNvSpPr>
            <a:spLocks noChangeShapeType="1"/>
          </p:cNvSpPr>
          <p:nvPr/>
        </p:nvSpPr>
        <p:spPr bwMode="auto">
          <a:xfrm>
            <a:off x="4191000" y="2263775"/>
            <a:ext cx="0" cy="381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0" name="Text Box 14">
            <a:extLst>
              <a:ext uri="{FF2B5EF4-FFF2-40B4-BE49-F238E27FC236}">
                <a16:creationId xmlns:a16="http://schemas.microsoft.com/office/drawing/2014/main" id="{BC31BFAD-7251-467A-8114-5095695D1F87}"/>
              </a:ext>
            </a:extLst>
          </p:cNvPr>
          <p:cNvSpPr txBox="1">
            <a:spLocks noChangeArrowheads="1"/>
          </p:cNvSpPr>
          <p:nvPr/>
        </p:nvSpPr>
        <p:spPr bwMode="auto">
          <a:xfrm>
            <a:off x="4162426" y="2087564"/>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3200"/>
              <a:t>2</a:t>
            </a:r>
          </a:p>
        </p:txBody>
      </p:sp>
      <p:sp>
        <p:nvSpPr>
          <p:cNvPr id="7181" name="Text Box 15">
            <a:extLst>
              <a:ext uri="{FF2B5EF4-FFF2-40B4-BE49-F238E27FC236}">
                <a16:creationId xmlns:a16="http://schemas.microsoft.com/office/drawing/2014/main" id="{489F89CB-B694-43B5-836A-FA4029297E4D}"/>
              </a:ext>
            </a:extLst>
          </p:cNvPr>
          <p:cNvSpPr txBox="1">
            <a:spLocks noChangeArrowheads="1"/>
          </p:cNvSpPr>
          <p:nvPr/>
        </p:nvSpPr>
        <p:spPr bwMode="auto">
          <a:xfrm>
            <a:off x="4495801" y="4503739"/>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3200"/>
              <a:t>3</a:t>
            </a:r>
          </a:p>
        </p:txBody>
      </p:sp>
      <p:sp>
        <p:nvSpPr>
          <p:cNvPr id="7182" name="Line 16">
            <a:extLst>
              <a:ext uri="{FF2B5EF4-FFF2-40B4-BE49-F238E27FC236}">
                <a16:creationId xmlns:a16="http://schemas.microsoft.com/office/drawing/2014/main" id="{AEEB3A0D-2CFB-4578-A1B4-6EFF5C2CAB38}"/>
              </a:ext>
            </a:extLst>
          </p:cNvPr>
          <p:cNvSpPr>
            <a:spLocks noChangeShapeType="1"/>
          </p:cNvSpPr>
          <p:nvPr/>
        </p:nvSpPr>
        <p:spPr bwMode="auto">
          <a:xfrm flipV="1">
            <a:off x="4419600" y="4549775"/>
            <a:ext cx="152400" cy="304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5" name="Text Box 19">
            <a:extLst>
              <a:ext uri="{FF2B5EF4-FFF2-40B4-BE49-F238E27FC236}">
                <a16:creationId xmlns:a16="http://schemas.microsoft.com/office/drawing/2014/main" id="{3C780D92-2239-495D-AE3E-948D688576C2}"/>
              </a:ext>
            </a:extLst>
          </p:cNvPr>
          <p:cNvSpPr txBox="1">
            <a:spLocks noChangeArrowheads="1"/>
          </p:cNvSpPr>
          <p:nvPr/>
        </p:nvSpPr>
        <p:spPr bwMode="auto">
          <a:xfrm>
            <a:off x="6096000" y="4572000"/>
            <a:ext cx="411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accent2"/>
                </a:solidFill>
              </a:rPr>
              <a:t>Nét 3: từ điểm dừng bút của nét 2, đổi chiều bút viết một nét móc xuôi phải lên ĐK 6, rồi uốn cong xuống ĐK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ox(in)">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checkerboard(across)">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15"/>
                                        </p:tgtEl>
                                        <p:attrNameLst>
                                          <p:attrName>style.visibility</p:attrName>
                                        </p:attrNameLst>
                                      </p:cBhvr>
                                      <p:to>
                                        <p:strVal val="visible"/>
                                      </p:to>
                                    </p:set>
                                    <p:animEffect transition="in" filter="checkerboard(across)">
                                      <p:cBhvr>
                                        <p:cTn id="17"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a:extLst>
              <a:ext uri="{FF2B5EF4-FFF2-40B4-BE49-F238E27FC236}">
                <a16:creationId xmlns:a16="http://schemas.microsoft.com/office/drawing/2014/main" id="{AC332D5B-8D0F-4431-A8EC-D8CC37DA7653}"/>
              </a:ext>
            </a:extLst>
          </p:cNvPr>
          <p:cNvSpPr txBox="1">
            <a:spLocks noChangeArrowheads="1"/>
          </p:cNvSpPr>
          <p:nvPr/>
        </p:nvSpPr>
        <p:spPr bwMode="auto">
          <a:xfrm>
            <a:off x="1828800" y="1676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1. LUYỆN VIẾT CHỮ HOA:</a:t>
            </a:r>
          </a:p>
        </p:txBody>
      </p:sp>
      <p:sp>
        <p:nvSpPr>
          <p:cNvPr id="8195" name="Text Box 8">
            <a:extLst>
              <a:ext uri="{FF2B5EF4-FFF2-40B4-BE49-F238E27FC236}">
                <a16:creationId xmlns:a16="http://schemas.microsoft.com/office/drawing/2014/main" id="{34ABD669-DFF0-4FD3-801D-4D84B3A8F2F5}"/>
              </a:ext>
            </a:extLst>
          </p:cNvPr>
          <p:cNvSpPr txBox="1">
            <a:spLocks noChangeArrowheads="1"/>
          </p:cNvSpPr>
          <p:nvPr/>
        </p:nvSpPr>
        <p:spPr bwMode="auto">
          <a:xfrm>
            <a:off x="1905000" y="2057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Quan sát và nhận xét chữ hoa </a:t>
            </a:r>
            <a:r>
              <a:rPr lang="en-US" altLang="en-US" b="1">
                <a:solidFill>
                  <a:srgbClr val="FF0000"/>
                </a:solidFill>
                <a:latin typeface="HP001 4 hàng" panose="020B0603050302020204" pitchFamily="34" charset="0"/>
              </a:rPr>
              <a:t>N</a:t>
            </a:r>
          </a:p>
        </p:txBody>
      </p:sp>
      <p:sp>
        <p:nvSpPr>
          <p:cNvPr id="8196" name="Text Box 9">
            <a:extLst>
              <a:ext uri="{FF2B5EF4-FFF2-40B4-BE49-F238E27FC236}">
                <a16:creationId xmlns:a16="http://schemas.microsoft.com/office/drawing/2014/main" id="{D004CC65-9BFE-43FC-8EDD-69CC09CBFD4B}"/>
              </a:ext>
            </a:extLst>
          </p:cNvPr>
          <p:cNvSpPr txBox="1">
            <a:spLocks noChangeArrowheads="1"/>
          </p:cNvSpPr>
          <p:nvPr/>
        </p:nvSpPr>
        <p:spPr bwMode="auto">
          <a:xfrm>
            <a:off x="1981200" y="2514601"/>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Viết Mẫu chữ </a:t>
            </a:r>
            <a:r>
              <a:rPr lang="en-US" altLang="en-US" b="1">
                <a:latin typeface="HP001 4 hàng" panose="020B0603050302020204" pitchFamily="34" charset="0"/>
              </a:rPr>
              <a:t>N</a:t>
            </a:r>
            <a:r>
              <a:rPr lang="en-US" altLang="en-US"/>
              <a:t> hoa cỡ nhỏ:</a:t>
            </a:r>
          </a:p>
        </p:txBody>
      </p:sp>
      <p:sp>
        <p:nvSpPr>
          <p:cNvPr id="8197" name="Text Box 10">
            <a:extLst>
              <a:ext uri="{FF2B5EF4-FFF2-40B4-BE49-F238E27FC236}">
                <a16:creationId xmlns:a16="http://schemas.microsoft.com/office/drawing/2014/main" id="{4715A076-3236-4EF1-87CE-FA6DEB985A5C}"/>
              </a:ext>
            </a:extLst>
          </p:cNvPr>
          <p:cNvSpPr txBox="1">
            <a:spLocks noChangeArrowheads="1"/>
          </p:cNvSpPr>
          <p:nvPr/>
        </p:nvSpPr>
        <p:spPr bwMode="auto">
          <a:xfrm>
            <a:off x="1981200" y="2971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FF0000"/>
                </a:solidFill>
              </a:rPr>
              <a:t>+ Cao 2 ô li rưỡi, </a:t>
            </a:r>
            <a:r>
              <a:rPr lang="en-US" altLang="en-US"/>
              <a:t>nét 1 và nét 3 có biến điệu.</a:t>
            </a:r>
          </a:p>
        </p:txBody>
      </p:sp>
      <p:sp>
        <p:nvSpPr>
          <p:cNvPr id="5132" name="Text Box 12">
            <a:extLst>
              <a:ext uri="{FF2B5EF4-FFF2-40B4-BE49-F238E27FC236}">
                <a16:creationId xmlns:a16="http://schemas.microsoft.com/office/drawing/2014/main" id="{5C1D7709-DDEF-40AD-B651-767DCA25E851}"/>
              </a:ext>
            </a:extLst>
          </p:cNvPr>
          <p:cNvSpPr txBox="1">
            <a:spLocks noChangeArrowheads="1"/>
          </p:cNvSpPr>
          <p:nvPr/>
        </p:nvSpPr>
        <p:spPr bwMode="auto">
          <a:xfrm>
            <a:off x="2438400" y="3505201"/>
            <a:ext cx="83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a:latin typeface="HP001 5 hàng 1 ô ly" panose="020B0603050302020204" pitchFamily="34" charset="0"/>
              </a:rPr>
              <a:t>N  </a:t>
            </a:r>
          </a:p>
        </p:txBody>
      </p:sp>
      <p:sp>
        <p:nvSpPr>
          <p:cNvPr id="5133" name="AutoShape 13">
            <a:extLst>
              <a:ext uri="{FF2B5EF4-FFF2-40B4-BE49-F238E27FC236}">
                <a16:creationId xmlns:a16="http://schemas.microsoft.com/office/drawing/2014/main" id="{C3B7F28C-3080-4C4C-AA48-F2D98D53B8D2}"/>
              </a:ext>
            </a:extLst>
          </p:cNvPr>
          <p:cNvSpPr>
            <a:spLocks noChangeArrowheads="1"/>
          </p:cNvSpPr>
          <p:nvPr/>
        </p:nvSpPr>
        <p:spPr bwMode="auto">
          <a:xfrm>
            <a:off x="5257800" y="3962400"/>
            <a:ext cx="3657600" cy="1905000"/>
          </a:xfrm>
          <a:prstGeom prst="star24">
            <a:avLst>
              <a:gd name="adj" fmla="val 375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0000"/>
                </a:solidFill>
              </a:rPr>
              <a:t>VIẾT BẢNG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checkerboard(across)">
                                      <p:cBhvr>
                                        <p:cTn id="7" dur="500"/>
                                        <p:tgtEl>
                                          <p:spTgt spid="5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checkerboard(across)">
                                      <p:cBhvr>
                                        <p:cTn id="12"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F5A1BD8A-F7A0-422A-8720-82B03A927631}"/>
              </a:ext>
            </a:extLst>
          </p:cNvPr>
          <p:cNvSpPr txBox="1">
            <a:spLocks noChangeArrowheads="1"/>
          </p:cNvSpPr>
          <p:nvPr/>
        </p:nvSpPr>
        <p:spPr bwMode="auto">
          <a:xfrm>
            <a:off x="1828800" y="1676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3333FF"/>
                </a:solidFill>
              </a:rPr>
              <a:t>1. LUYỆN VIẾT CHỮ HOA:</a:t>
            </a:r>
          </a:p>
        </p:txBody>
      </p:sp>
      <p:sp>
        <p:nvSpPr>
          <p:cNvPr id="9219" name="Text Box 6">
            <a:extLst>
              <a:ext uri="{FF2B5EF4-FFF2-40B4-BE49-F238E27FC236}">
                <a16:creationId xmlns:a16="http://schemas.microsoft.com/office/drawing/2014/main" id="{3C93CE52-CE8F-4867-9EB9-9BE7BC11093E}"/>
              </a:ext>
            </a:extLst>
          </p:cNvPr>
          <p:cNvSpPr txBox="1">
            <a:spLocks noChangeArrowheads="1"/>
          </p:cNvSpPr>
          <p:nvPr/>
        </p:nvSpPr>
        <p:spPr bwMode="auto">
          <a:xfrm>
            <a:off x="1905000" y="2209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Quan sát và nhận xét chữ hoa </a:t>
            </a:r>
            <a:r>
              <a:rPr lang="en-US" altLang="en-US" b="1">
                <a:solidFill>
                  <a:srgbClr val="FF0000"/>
                </a:solidFill>
                <a:latin typeface="HP001 4 hàng" panose="020B0603050302020204" pitchFamily="34" charset="0"/>
              </a:rPr>
              <a:t>Q</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A80AAFB2-E694-438E-B33C-65E78129B89A}"/>
              </a:ext>
            </a:extLst>
          </p:cNvPr>
          <p:cNvSpPr txBox="1">
            <a:spLocks noChangeArrowheads="1"/>
          </p:cNvSpPr>
          <p:nvPr/>
        </p:nvSpPr>
        <p:spPr bwMode="auto">
          <a:xfrm>
            <a:off x="2590800" y="5105401"/>
            <a:ext cx="7391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6600CC"/>
                </a:solidFill>
                <a:latin typeface="Times New Roman" panose="02020603050405020304" pitchFamily="18" charset="0"/>
              </a:rPr>
              <a:t>Chữ hoa </a:t>
            </a:r>
            <a:r>
              <a:rPr lang="en-US" altLang="en-US" sz="3600" b="1">
                <a:solidFill>
                  <a:srgbClr val="6600CC"/>
                </a:solidFill>
                <a:latin typeface="HP001 4 hàng" panose="020B0603050302020204" pitchFamily="34" charset="0"/>
              </a:rPr>
              <a:t>Q</a:t>
            </a:r>
            <a:r>
              <a:rPr lang="en-US" altLang="en-US" sz="3200">
                <a:solidFill>
                  <a:srgbClr val="6600CC"/>
                </a:solidFill>
                <a:latin typeface="Times New Roman" panose="02020603050405020304" pitchFamily="18" charset="0"/>
              </a:rPr>
              <a:t> viết hoa cỡ vừa cao mấy ô li, gồm mấy đường kẻ ngang?</a:t>
            </a:r>
          </a:p>
        </p:txBody>
      </p:sp>
      <p:sp>
        <p:nvSpPr>
          <p:cNvPr id="10243" name="AutoShape 5">
            <a:extLst>
              <a:ext uri="{FF2B5EF4-FFF2-40B4-BE49-F238E27FC236}">
                <a16:creationId xmlns:a16="http://schemas.microsoft.com/office/drawing/2014/main" id="{725F9FDE-CA71-4A9B-AE0A-8CEF8696B4A1}"/>
              </a:ext>
            </a:extLst>
          </p:cNvPr>
          <p:cNvSpPr>
            <a:spLocks/>
          </p:cNvSpPr>
          <p:nvPr/>
        </p:nvSpPr>
        <p:spPr bwMode="auto">
          <a:xfrm>
            <a:off x="6400800" y="1447800"/>
            <a:ext cx="381000" cy="3276600"/>
          </a:xfrm>
          <a:prstGeom prst="leftBrace">
            <a:avLst>
              <a:gd name="adj1" fmla="val 71667"/>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6" name="Text Box 6">
            <a:extLst>
              <a:ext uri="{FF2B5EF4-FFF2-40B4-BE49-F238E27FC236}">
                <a16:creationId xmlns:a16="http://schemas.microsoft.com/office/drawing/2014/main" id="{42D31DC5-3E0B-493B-A87A-2C6A7099AD29}"/>
              </a:ext>
            </a:extLst>
          </p:cNvPr>
          <p:cNvSpPr txBox="1">
            <a:spLocks noChangeArrowheads="1"/>
          </p:cNvSpPr>
          <p:nvPr/>
        </p:nvSpPr>
        <p:spPr bwMode="auto">
          <a:xfrm>
            <a:off x="5919788" y="28749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a:solidFill>
                  <a:srgbClr val="0070C0"/>
                </a:solidFill>
              </a:rPr>
              <a:t>5 li</a:t>
            </a:r>
          </a:p>
        </p:txBody>
      </p:sp>
      <p:grpSp>
        <p:nvGrpSpPr>
          <p:cNvPr id="10245" name="Group 6">
            <a:extLst>
              <a:ext uri="{FF2B5EF4-FFF2-40B4-BE49-F238E27FC236}">
                <a16:creationId xmlns:a16="http://schemas.microsoft.com/office/drawing/2014/main" id="{66440C94-5888-4860-8A7A-D0145EE6F12E}"/>
              </a:ext>
            </a:extLst>
          </p:cNvPr>
          <p:cNvGrpSpPr>
            <a:grpSpLocks/>
          </p:cNvGrpSpPr>
          <p:nvPr/>
        </p:nvGrpSpPr>
        <p:grpSpPr bwMode="auto">
          <a:xfrm>
            <a:off x="4343401" y="2362201"/>
            <a:ext cx="2087563" cy="396875"/>
            <a:chOff x="2819400" y="2362200"/>
            <a:chExt cx="2087563" cy="396875"/>
          </a:xfrm>
        </p:grpSpPr>
        <p:sp>
          <p:nvSpPr>
            <p:cNvPr id="10311" name="Line 8">
              <a:extLst>
                <a:ext uri="{FF2B5EF4-FFF2-40B4-BE49-F238E27FC236}">
                  <a16:creationId xmlns:a16="http://schemas.microsoft.com/office/drawing/2014/main" id="{085558AC-3B90-4A70-9FAD-9CFB82A21E53}"/>
                </a:ext>
              </a:extLst>
            </p:cNvPr>
            <p:cNvSpPr>
              <a:spLocks noChangeShapeType="1"/>
            </p:cNvSpPr>
            <p:nvPr/>
          </p:nvSpPr>
          <p:spPr bwMode="auto">
            <a:xfrm>
              <a:off x="2849563" y="2755900"/>
              <a:ext cx="1981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12" name="Text Box 9">
              <a:extLst>
                <a:ext uri="{FF2B5EF4-FFF2-40B4-BE49-F238E27FC236}">
                  <a16:creationId xmlns:a16="http://schemas.microsoft.com/office/drawing/2014/main" id="{C53FA004-D95A-4D09-8853-DE94DFE51E2D}"/>
                </a:ext>
              </a:extLst>
            </p:cNvPr>
            <p:cNvSpPr txBox="1">
              <a:spLocks noChangeArrowheads="1"/>
            </p:cNvSpPr>
            <p:nvPr/>
          </p:nvSpPr>
          <p:spPr bwMode="auto">
            <a:xfrm>
              <a:off x="2819400" y="2362200"/>
              <a:ext cx="208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66"/>
                  </a:solidFill>
                  <a:latin typeface="Times New Roman" panose="02020603050405020304" pitchFamily="18" charset="0"/>
                </a:rPr>
                <a:t>Đường kẻ ngang 4</a:t>
              </a:r>
            </a:p>
          </p:txBody>
        </p:sp>
      </p:grpSp>
      <p:grpSp>
        <p:nvGrpSpPr>
          <p:cNvPr id="10246" name="Group 5">
            <a:extLst>
              <a:ext uri="{FF2B5EF4-FFF2-40B4-BE49-F238E27FC236}">
                <a16:creationId xmlns:a16="http://schemas.microsoft.com/office/drawing/2014/main" id="{196181A8-B1D6-46E6-BDD7-0A181E86EA49}"/>
              </a:ext>
            </a:extLst>
          </p:cNvPr>
          <p:cNvGrpSpPr>
            <a:grpSpLocks/>
          </p:cNvGrpSpPr>
          <p:nvPr/>
        </p:nvGrpSpPr>
        <p:grpSpPr bwMode="auto">
          <a:xfrm>
            <a:off x="4343400" y="3733801"/>
            <a:ext cx="2133600" cy="396875"/>
            <a:chOff x="2819400" y="3733800"/>
            <a:chExt cx="2133600" cy="396875"/>
          </a:xfrm>
        </p:grpSpPr>
        <p:sp>
          <p:nvSpPr>
            <p:cNvPr id="10309" name="Text Box 11">
              <a:extLst>
                <a:ext uri="{FF2B5EF4-FFF2-40B4-BE49-F238E27FC236}">
                  <a16:creationId xmlns:a16="http://schemas.microsoft.com/office/drawing/2014/main" id="{51043872-5D97-42C5-97AD-A05CF3772900}"/>
                </a:ext>
              </a:extLst>
            </p:cNvPr>
            <p:cNvSpPr txBox="1">
              <a:spLocks noChangeArrowheads="1"/>
            </p:cNvSpPr>
            <p:nvPr/>
          </p:nvSpPr>
          <p:spPr bwMode="auto">
            <a:xfrm>
              <a:off x="2819400" y="37338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66"/>
                  </a:solidFill>
                  <a:latin typeface="Times New Roman" panose="02020603050405020304" pitchFamily="18" charset="0"/>
                </a:rPr>
                <a:t>Đường kẻ ngang 2</a:t>
              </a:r>
            </a:p>
          </p:txBody>
        </p:sp>
        <p:sp>
          <p:nvSpPr>
            <p:cNvPr id="10310" name="Line 12">
              <a:extLst>
                <a:ext uri="{FF2B5EF4-FFF2-40B4-BE49-F238E27FC236}">
                  <a16:creationId xmlns:a16="http://schemas.microsoft.com/office/drawing/2014/main" id="{82F5E2E3-905C-44A5-9BA6-7215A996F0C5}"/>
                </a:ext>
              </a:extLst>
            </p:cNvPr>
            <p:cNvSpPr>
              <a:spLocks noChangeShapeType="1"/>
            </p:cNvSpPr>
            <p:nvPr/>
          </p:nvSpPr>
          <p:spPr bwMode="auto">
            <a:xfrm>
              <a:off x="2819400" y="4114800"/>
              <a:ext cx="1981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247" name="Group 4">
            <a:extLst>
              <a:ext uri="{FF2B5EF4-FFF2-40B4-BE49-F238E27FC236}">
                <a16:creationId xmlns:a16="http://schemas.microsoft.com/office/drawing/2014/main" id="{353C1370-BE33-4D9D-BFCC-5268370232A3}"/>
              </a:ext>
            </a:extLst>
          </p:cNvPr>
          <p:cNvGrpSpPr>
            <a:grpSpLocks/>
          </p:cNvGrpSpPr>
          <p:nvPr/>
        </p:nvGrpSpPr>
        <p:grpSpPr bwMode="auto">
          <a:xfrm>
            <a:off x="4343400" y="1752601"/>
            <a:ext cx="2209800" cy="396875"/>
            <a:chOff x="2819400" y="1752600"/>
            <a:chExt cx="2209800" cy="396875"/>
          </a:xfrm>
        </p:grpSpPr>
        <p:sp>
          <p:nvSpPr>
            <p:cNvPr id="10307" name="Text Box 14">
              <a:extLst>
                <a:ext uri="{FF2B5EF4-FFF2-40B4-BE49-F238E27FC236}">
                  <a16:creationId xmlns:a16="http://schemas.microsoft.com/office/drawing/2014/main" id="{17C574EA-F1A3-4066-875C-C4BDE33B1C26}"/>
                </a:ext>
              </a:extLst>
            </p:cNvPr>
            <p:cNvSpPr txBox="1">
              <a:spLocks noChangeArrowheads="1"/>
            </p:cNvSpPr>
            <p:nvPr/>
          </p:nvSpPr>
          <p:spPr bwMode="auto">
            <a:xfrm>
              <a:off x="2819400" y="17526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66"/>
                  </a:solidFill>
                  <a:latin typeface="Times New Roman" panose="02020603050405020304" pitchFamily="18" charset="0"/>
                </a:rPr>
                <a:t>Đường kẻ ngang 5</a:t>
              </a:r>
            </a:p>
          </p:txBody>
        </p:sp>
        <p:sp>
          <p:nvSpPr>
            <p:cNvPr id="10308" name="Line 15">
              <a:extLst>
                <a:ext uri="{FF2B5EF4-FFF2-40B4-BE49-F238E27FC236}">
                  <a16:creationId xmlns:a16="http://schemas.microsoft.com/office/drawing/2014/main" id="{B1A5BCC2-62C4-4B4B-881C-E0FDC096F91E}"/>
                </a:ext>
              </a:extLst>
            </p:cNvPr>
            <p:cNvSpPr>
              <a:spLocks noChangeShapeType="1"/>
            </p:cNvSpPr>
            <p:nvPr/>
          </p:nvSpPr>
          <p:spPr bwMode="auto">
            <a:xfrm>
              <a:off x="2895600" y="2133600"/>
              <a:ext cx="1981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248" name="Group 3">
            <a:extLst>
              <a:ext uri="{FF2B5EF4-FFF2-40B4-BE49-F238E27FC236}">
                <a16:creationId xmlns:a16="http://schemas.microsoft.com/office/drawing/2014/main" id="{684369B8-E044-47C9-9415-B47B2182399B}"/>
              </a:ext>
            </a:extLst>
          </p:cNvPr>
          <p:cNvGrpSpPr>
            <a:grpSpLocks/>
          </p:cNvGrpSpPr>
          <p:nvPr/>
        </p:nvGrpSpPr>
        <p:grpSpPr bwMode="auto">
          <a:xfrm>
            <a:off x="4343400" y="3086101"/>
            <a:ext cx="2211388" cy="396875"/>
            <a:chOff x="1217613" y="3063875"/>
            <a:chExt cx="2211387" cy="396875"/>
          </a:xfrm>
        </p:grpSpPr>
        <p:sp>
          <p:nvSpPr>
            <p:cNvPr id="10305" name="Text Box 17">
              <a:extLst>
                <a:ext uri="{FF2B5EF4-FFF2-40B4-BE49-F238E27FC236}">
                  <a16:creationId xmlns:a16="http://schemas.microsoft.com/office/drawing/2014/main" id="{E9D056EE-D4AE-4339-83FC-12106A71DB49}"/>
                </a:ext>
              </a:extLst>
            </p:cNvPr>
            <p:cNvSpPr txBox="1">
              <a:spLocks noChangeArrowheads="1"/>
            </p:cNvSpPr>
            <p:nvPr/>
          </p:nvSpPr>
          <p:spPr bwMode="auto">
            <a:xfrm>
              <a:off x="1219200" y="3063875"/>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66"/>
                  </a:solidFill>
                  <a:latin typeface="Times New Roman" panose="02020603050405020304" pitchFamily="18" charset="0"/>
                </a:rPr>
                <a:t>Đường kẻ ngang 3</a:t>
              </a:r>
            </a:p>
          </p:txBody>
        </p:sp>
        <p:sp>
          <p:nvSpPr>
            <p:cNvPr id="10306" name="Line 18">
              <a:extLst>
                <a:ext uri="{FF2B5EF4-FFF2-40B4-BE49-F238E27FC236}">
                  <a16:creationId xmlns:a16="http://schemas.microsoft.com/office/drawing/2014/main" id="{9B6C265C-6E64-4997-A977-EE678D91F5B8}"/>
                </a:ext>
              </a:extLst>
            </p:cNvPr>
            <p:cNvSpPr>
              <a:spLocks noChangeShapeType="1"/>
            </p:cNvSpPr>
            <p:nvPr/>
          </p:nvSpPr>
          <p:spPr bwMode="auto">
            <a:xfrm>
              <a:off x="1217613" y="3454400"/>
              <a:ext cx="1981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249" name="Group 2">
            <a:extLst>
              <a:ext uri="{FF2B5EF4-FFF2-40B4-BE49-F238E27FC236}">
                <a16:creationId xmlns:a16="http://schemas.microsoft.com/office/drawing/2014/main" id="{D72F963F-CBE0-4448-8A56-B52E66F5DA93}"/>
              </a:ext>
            </a:extLst>
          </p:cNvPr>
          <p:cNvGrpSpPr>
            <a:grpSpLocks/>
          </p:cNvGrpSpPr>
          <p:nvPr/>
        </p:nvGrpSpPr>
        <p:grpSpPr bwMode="auto">
          <a:xfrm>
            <a:off x="4343400" y="4370389"/>
            <a:ext cx="2209800" cy="396875"/>
            <a:chOff x="2819400" y="4371110"/>
            <a:chExt cx="2209800" cy="396875"/>
          </a:xfrm>
        </p:grpSpPr>
        <p:sp>
          <p:nvSpPr>
            <p:cNvPr id="10303" name="Text Box 20">
              <a:extLst>
                <a:ext uri="{FF2B5EF4-FFF2-40B4-BE49-F238E27FC236}">
                  <a16:creationId xmlns:a16="http://schemas.microsoft.com/office/drawing/2014/main" id="{A4410118-D36D-448E-AB9B-5B2249B41627}"/>
                </a:ext>
              </a:extLst>
            </p:cNvPr>
            <p:cNvSpPr txBox="1">
              <a:spLocks noChangeArrowheads="1"/>
            </p:cNvSpPr>
            <p:nvPr/>
          </p:nvSpPr>
          <p:spPr bwMode="auto">
            <a:xfrm>
              <a:off x="2819400" y="437111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66"/>
                  </a:solidFill>
                  <a:latin typeface="Times New Roman" panose="02020603050405020304" pitchFamily="18" charset="0"/>
                </a:rPr>
                <a:t>Đường kẻ ngang 1</a:t>
              </a:r>
            </a:p>
          </p:txBody>
        </p:sp>
        <p:sp>
          <p:nvSpPr>
            <p:cNvPr id="10304" name="Line 21">
              <a:extLst>
                <a:ext uri="{FF2B5EF4-FFF2-40B4-BE49-F238E27FC236}">
                  <a16:creationId xmlns:a16="http://schemas.microsoft.com/office/drawing/2014/main" id="{39D0CA72-8018-454C-9262-DE2683CD453B}"/>
                </a:ext>
              </a:extLst>
            </p:cNvPr>
            <p:cNvSpPr>
              <a:spLocks noChangeShapeType="1"/>
            </p:cNvSpPr>
            <p:nvPr/>
          </p:nvSpPr>
          <p:spPr bwMode="auto">
            <a:xfrm>
              <a:off x="2898775" y="4753698"/>
              <a:ext cx="1981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0250" name="Picture 22" descr="DECOR033">
            <a:extLst>
              <a:ext uri="{FF2B5EF4-FFF2-40B4-BE49-F238E27FC236}">
                <a16:creationId xmlns:a16="http://schemas.microsoft.com/office/drawing/2014/main" id="{7E131CA0-0A07-453F-BDC7-4F8996B377E0}"/>
              </a:ext>
            </a:extLst>
          </p:cNvPr>
          <p:cNvPicPr>
            <a:picLocks noChangeAspect="1" noChangeArrowheads="1"/>
          </p:cNvPicPr>
          <p:nvPr/>
        </p:nvPicPr>
        <p:blipFill>
          <a:blip r:embed="rId2">
            <a:lum bright="68000" contrast="34000"/>
            <a:extLst>
              <a:ext uri="{28A0092B-C50C-407E-A947-70E740481C1C}">
                <a14:useLocalDpi xmlns:a14="http://schemas.microsoft.com/office/drawing/2010/main" val="0"/>
              </a:ext>
            </a:extLst>
          </a:blip>
          <a:srcRect/>
          <a:stretch>
            <a:fillRect/>
          </a:stretch>
        </p:blipFill>
        <p:spPr bwMode="auto">
          <a:xfrm rot="18382452" flipV="1">
            <a:off x="1385888" y="5338763"/>
            <a:ext cx="12954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3" descr="DECOR033">
            <a:extLst>
              <a:ext uri="{FF2B5EF4-FFF2-40B4-BE49-F238E27FC236}">
                <a16:creationId xmlns:a16="http://schemas.microsoft.com/office/drawing/2014/main" id="{EC40D96B-52A7-4140-AC0E-72F437C2DFAF}"/>
              </a:ext>
            </a:extLst>
          </p:cNvPr>
          <p:cNvPicPr>
            <a:picLocks noChangeAspect="1" noChangeArrowheads="1"/>
          </p:cNvPicPr>
          <p:nvPr/>
        </p:nvPicPr>
        <p:blipFill>
          <a:blip r:embed="rId2">
            <a:lum bright="68000" contrast="34000"/>
            <a:extLst>
              <a:ext uri="{28A0092B-C50C-407E-A947-70E740481C1C}">
                <a14:useLocalDpi xmlns:a14="http://schemas.microsoft.com/office/drawing/2010/main" val="0"/>
              </a:ext>
            </a:extLst>
          </a:blip>
          <a:srcRect/>
          <a:stretch>
            <a:fillRect/>
          </a:stretch>
        </p:blipFill>
        <p:spPr bwMode="auto">
          <a:xfrm rot="14469338">
            <a:off x="9394032" y="5330032"/>
            <a:ext cx="150653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2" name="Group 25">
            <a:extLst>
              <a:ext uri="{FF2B5EF4-FFF2-40B4-BE49-F238E27FC236}">
                <a16:creationId xmlns:a16="http://schemas.microsoft.com/office/drawing/2014/main" id="{A912E82D-C6ED-4BEA-A17E-F2C4214C8FD5}"/>
              </a:ext>
            </a:extLst>
          </p:cNvPr>
          <p:cNvGrpSpPr>
            <a:grpSpLocks/>
          </p:cNvGrpSpPr>
          <p:nvPr/>
        </p:nvGrpSpPr>
        <p:grpSpPr bwMode="auto">
          <a:xfrm>
            <a:off x="6848476" y="1175301"/>
            <a:ext cx="3209925" cy="4185906"/>
            <a:chOff x="3450" y="818"/>
            <a:chExt cx="2022" cy="3998"/>
          </a:xfrm>
        </p:grpSpPr>
        <p:sp>
          <p:nvSpPr>
            <p:cNvPr id="10294" name="Rectangle 26">
              <a:extLst>
                <a:ext uri="{FF2B5EF4-FFF2-40B4-BE49-F238E27FC236}">
                  <a16:creationId xmlns:a16="http://schemas.microsoft.com/office/drawing/2014/main" id="{42C5CD1F-207D-44A6-9C92-5C08F2849EA4}"/>
                </a:ext>
              </a:extLst>
            </p:cNvPr>
            <p:cNvSpPr>
              <a:spLocks noChangeArrowheads="1"/>
            </p:cNvSpPr>
            <p:nvPr/>
          </p:nvSpPr>
          <p:spPr bwMode="auto">
            <a:xfrm>
              <a:off x="3504" y="818"/>
              <a:ext cx="1968" cy="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6600" b="1">
                  <a:solidFill>
                    <a:schemeClr val="accent2"/>
                  </a:solidFill>
                  <a:latin typeface="HP001 4 hàng" panose="020B0603050302020204" pitchFamily="34" charset="0"/>
                </a:rPr>
                <a:t>Q</a:t>
              </a:r>
            </a:p>
          </p:txBody>
        </p:sp>
        <p:grpSp>
          <p:nvGrpSpPr>
            <p:cNvPr id="10295" name="Group 27">
              <a:extLst>
                <a:ext uri="{FF2B5EF4-FFF2-40B4-BE49-F238E27FC236}">
                  <a16:creationId xmlns:a16="http://schemas.microsoft.com/office/drawing/2014/main" id="{4E771A03-F805-4454-8288-21759A4635B4}"/>
                </a:ext>
              </a:extLst>
            </p:cNvPr>
            <p:cNvGrpSpPr>
              <a:grpSpLocks/>
            </p:cNvGrpSpPr>
            <p:nvPr/>
          </p:nvGrpSpPr>
          <p:grpSpPr bwMode="auto">
            <a:xfrm>
              <a:off x="4224" y="2400"/>
              <a:ext cx="432" cy="576"/>
              <a:chOff x="4224" y="2400"/>
              <a:chExt cx="432" cy="576"/>
            </a:xfrm>
          </p:grpSpPr>
          <p:sp>
            <p:nvSpPr>
              <p:cNvPr id="10301" name="Freeform 28">
                <a:extLst>
                  <a:ext uri="{FF2B5EF4-FFF2-40B4-BE49-F238E27FC236}">
                    <a16:creationId xmlns:a16="http://schemas.microsoft.com/office/drawing/2014/main" id="{B0D13407-56A5-4EB6-894D-7D746E84FECA}"/>
                  </a:ext>
                </a:extLst>
              </p:cNvPr>
              <p:cNvSpPr>
                <a:spLocks/>
              </p:cNvSpPr>
              <p:nvPr/>
            </p:nvSpPr>
            <p:spPr bwMode="auto">
              <a:xfrm rot="2986051">
                <a:off x="4224" y="2544"/>
                <a:ext cx="480" cy="384"/>
              </a:xfrm>
              <a:custGeom>
                <a:avLst/>
                <a:gdLst>
                  <a:gd name="T0" fmla="*/ 480 w 480"/>
                  <a:gd name="T1" fmla="*/ 0 h 384"/>
                  <a:gd name="T2" fmla="*/ 192 w 480"/>
                  <a:gd name="T3" fmla="*/ 144 h 384"/>
                  <a:gd name="T4" fmla="*/ 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480" y="0"/>
                    </a:moveTo>
                    <a:cubicBezTo>
                      <a:pt x="376" y="40"/>
                      <a:pt x="272" y="80"/>
                      <a:pt x="192" y="144"/>
                    </a:cubicBezTo>
                    <a:cubicBezTo>
                      <a:pt x="112" y="208"/>
                      <a:pt x="56" y="296"/>
                      <a:pt x="0" y="384"/>
                    </a:cubicBezTo>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2" name="Text Box 29">
                <a:extLst>
                  <a:ext uri="{FF2B5EF4-FFF2-40B4-BE49-F238E27FC236}">
                    <a16:creationId xmlns:a16="http://schemas.microsoft.com/office/drawing/2014/main" id="{7727140B-7B32-4E1F-9195-FC72088B997C}"/>
                  </a:ext>
                </a:extLst>
              </p:cNvPr>
              <p:cNvSpPr txBox="1">
                <a:spLocks noChangeArrowheads="1"/>
              </p:cNvSpPr>
              <p:nvPr/>
            </p:nvSpPr>
            <p:spPr bwMode="auto">
              <a:xfrm>
                <a:off x="4224" y="2400"/>
                <a:ext cx="192"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rPr>
                  <a:t>2</a:t>
                </a:r>
              </a:p>
            </p:txBody>
          </p:sp>
        </p:grpSp>
        <p:grpSp>
          <p:nvGrpSpPr>
            <p:cNvPr id="10296" name="Group 30">
              <a:extLst>
                <a:ext uri="{FF2B5EF4-FFF2-40B4-BE49-F238E27FC236}">
                  <a16:creationId xmlns:a16="http://schemas.microsoft.com/office/drawing/2014/main" id="{C6F97373-C043-4A84-805A-2FA507F83E09}"/>
                </a:ext>
              </a:extLst>
            </p:cNvPr>
            <p:cNvGrpSpPr>
              <a:grpSpLocks/>
            </p:cNvGrpSpPr>
            <p:nvPr/>
          </p:nvGrpSpPr>
          <p:grpSpPr bwMode="auto">
            <a:xfrm rot="-553250">
              <a:off x="3450" y="884"/>
              <a:ext cx="480" cy="700"/>
              <a:chOff x="1008" y="1220"/>
              <a:chExt cx="480" cy="700"/>
            </a:xfrm>
          </p:grpSpPr>
          <p:sp>
            <p:nvSpPr>
              <p:cNvPr id="10299" name="Freeform 31">
                <a:extLst>
                  <a:ext uri="{FF2B5EF4-FFF2-40B4-BE49-F238E27FC236}">
                    <a16:creationId xmlns:a16="http://schemas.microsoft.com/office/drawing/2014/main" id="{69AD9F3E-E6E8-41E7-BE4D-2F212BC97C28}"/>
                  </a:ext>
                </a:extLst>
              </p:cNvPr>
              <p:cNvSpPr>
                <a:spLocks/>
              </p:cNvSpPr>
              <p:nvPr/>
            </p:nvSpPr>
            <p:spPr bwMode="auto">
              <a:xfrm rot="-520690">
                <a:off x="1008" y="1536"/>
                <a:ext cx="480" cy="384"/>
              </a:xfrm>
              <a:custGeom>
                <a:avLst/>
                <a:gdLst>
                  <a:gd name="T0" fmla="*/ 480 w 480"/>
                  <a:gd name="T1" fmla="*/ 0 h 384"/>
                  <a:gd name="T2" fmla="*/ 192 w 480"/>
                  <a:gd name="T3" fmla="*/ 144 h 384"/>
                  <a:gd name="T4" fmla="*/ 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480" y="0"/>
                    </a:moveTo>
                    <a:cubicBezTo>
                      <a:pt x="376" y="40"/>
                      <a:pt x="272" y="80"/>
                      <a:pt x="192" y="144"/>
                    </a:cubicBezTo>
                    <a:cubicBezTo>
                      <a:pt x="112" y="208"/>
                      <a:pt x="56" y="296"/>
                      <a:pt x="0" y="38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0" name="Text Box 32">
                <a:extLst>
                  <a:ext uri="{FF2B5EF4-FFF2-40B4-BE49-F238E27FC236}">
                    <a16:creationId xmlns:a16="http://schemas.microsoft.com/office/drawing/2014/main" id="{81198A5D-2960-46E0-A06E-E406934CE2C6}"/>
                  </a:ext>
                </a:extLst>
              </p:cNvPr>
              <p:cNvSpPr txBox="1">
                <a:spLocks noChangeArrowheads="1"/>
              </p:cNvSpPr>
              <p:nvPr/>
            </p:nvSpPr>
            <p:spPr bwMode="auto">
              <a:xfrm>
                <a:off x="1296" y="1220"/>
                <a:ext cx="192"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rPr>
                  <a:t>1</a:t>
                </a:r>
              </a:p>
            </p:txBody>
          </p:sp>
        </p:grpSp>
        <p:sp>
          <p:nvSpPr>
            <p:cNvPr id="10297" name="Freeform 33">
              <a:extLst>
                <a:ext uri="{FF2B5EF4-FFF2-40B4-BE49-F238E27FC236}">
                  <a16:creationId xmlns:a16="http://schemas.microsoft.com/office/drawing/2014/main" id="{12F973FE-2B16-4FB0-8D47-E7C646EE42B1}"/>
                </a:ext>
              </a:extLst>
            </p:cNvPr>
            <p:cNvSpPr>
              <a:spLocks/>
            </p:cNvSpPr>
            <p:nvPr/>
          </p:nvSpPr>
          <p:spPr bwMode="auto">
            <a:xfrm rot="-1398543">
              <a:off x="4365" y="1477"/>
              <a:ext cx="410" cy="194"/>
            </a:xfrm>
            <a:custGeom>
              <a:avLst/>
              <a:gdLst>
                <a:gd name="T0" fmla="*/ 0 w 480"/>
                <a:gd name="T1" fmla="*/ 0 h 216"/>
                <a:gd name="T2" fmla="*/ 48 w 480"/>
                <a:gd name="T3" fmla="*/ 90 h 216"/>
                <a:gd name="T4" fmla="*/ 159 w 480"/>
                <a:gd name="T5" fmla="*/ 67 h 216"/>
                <a:gd name="T6" fmla="*/ 0 60000 65536"/>
                <a:gd name="T7" fmla="*/ 0 60000 65536"/>
                <a:gd name="T8" fmla="*/ 0 60000 65536"/>
                <a:gd name="T9" fmla="*/ 0 w 480"/>
                <a:gd name="T10" fmla="*/ 0 h 216"/>
                <a:gd name="T11" fmla="*/ 480 w 480"/>
                <a:gd name="T12" fmla="*/ 216 h 216"/>
              </a:gdLst>
              <a:ahLst/>
              <a:cxnLst>
                <a:cxn ang="T6">
                  <a:pos x="T0" y="T1"/>
                </a:cxn>
                <a:cxn ang="T7">
                  <a:pos x="T2" y="T3"/>
                </a:cxn>
                <a:cxn ang="T8">
                  <a:pos x="T4" y="T5"/>
                </a:cxn>
              </a:cxnLst>
              <a:rect l="T9" t="T10" r="T11" b="T12"/>
              <a:pathLst>
                <a:path w="480" h="216">
                  <a:moveTo>
                    <a:pt x="0" y="0"/>
                  </a:moveTo>
                  <a:cubicBezTo>
                    <a:pt x="32" y="84"/>
                    <a:pt x="64" y="168"/>
                    <a:pt x="144" y="192"/>
                  </a:cubicBezTo>
                  <a:cubicBezTo>
                    <a:pt x="224" y="216"/>
                    <a:pt x="432" y="152"/>
                    <a:pt x="480" y="14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8" name="Freeform 34">
              <a:extLst>
                <a:ext uri="{FF2B5EF4-FFF2-40B4-BE49-F238E27FC236}">
                  <a16:creationId xmlns:a16="http://schemas.microsoft.com/office/drawing/2014/main" id="{CDB69C3B-5DF8-44F7-B1A6-6A8F6A69B9F7}"/>
                </a:ext>
              </a:extLst>
            </p:cNvPr>
            <p:cNvSpPr>
              <a:spLocks/>
            </p:cNvSpPr>
            <p:nvPr/>
          </p:nvSpPr>
          <p:spPr bwMode="auto">
            <a:xfrm>
              <a:off x="5088" y="2808"/>
              <a:ext cx="288" cy="168"/>
            </a:xfrm>
            <a:custGeom>
              <a:avLst/>
              <a:gdLst>
                <a:gd name="T0" fmla="*/ 0 w 288"/>
                <a:gd name="T1" fmla="*/ 144 h 168"/>
                <a:gd name="T2" fmla="*/ 144 w 288"/>
                <a:gd name="T3" fmla="*/ 144 h 168"/>
                <a:gd name="T4" fmla="*/ 288 w 288"/>
                <a:gd name="T5" fmla="*/ 0 h 168"/>
                <a:gd name="T6" fmla="*/ 0 60000 65536"/>
                <a:gd name="T7" fmla="*/ 0 60000 65536"/>
                <a:gd name="T8" fmla="*/ 0 60000 65536"/>
                <a:gd name="T9" fmla="*/ 0 w 288"/>
                <a:gd name="T10" fmla="*/ 0 h 168"/>
                <a:gd name="T11" fmla="*/ 288 w 288"/>
                <a:gd name="T12" fmla="*/ 168 h 168"/>
              </a:gdLst>
              <a:ahLst/>
              <a:cxnLst>
                <a:cxn ang="T6">
                  <a:pos x="T0" y="T1"/>
                </a:cxn>
                <a:cxn ang="T7">
                  <a:pos x="T2" y="T3"/>
                </a:cxn>
                <a:cxn ang="T8">
                  <a:pos x="T4" y="T5"/>
                </a:cxn>
              </a:cxnLst>
              <a:rect l="T9" t="T10" r="T11" b="T12"/>
              <a:pathLst>
                <a:path w="288" h="168">
                  <a:moveTo>
                    <a:pt x="0" y="144"/>
                  </a:moveTo>
                  <a:cubicBezTo>
                    <a:pt x="48" y="156"/>
                    <a:pt x="96" y="168"/>
                    <a:pt x="144" y="144"/>
                  </a:cubicBezTo>
                  <a:cubicBezTo>
                    <a:pt x="192" y="120"/>
                    <a:pt x="264" y="24"/>
                    <a:pt x="288"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253" name="Group 1">
            <a:extLst>
              <a:ext uri="{FF2B5EF4-FFF2-40B4-BE49-F238E27FC236}">
                <a16:creationId xmlns:a16="http://schemas.microsoft.com/office/drawing/2014/main" id="{2CAB7DEB-D7BE-4EE7-981A-798C6CC445BC}"/>
              </a:ext>
            </a:extLst>
          </p:cNvPr>
          <p:cNvGrpSpPr>
            <a:grpSpLocks/>
          </p:cNvGrpSpPr>
          <p:nvPr/>
        </p:nvGrpSpPr>
        <p:grpSpPr bwMode="auto">
          <a:xfrm>
            <a:off x="4343400" y="990601"/>
            <a:ext cx="2209800" cy="396875"/>
            <a:chOff x="2819400" y="990600"/>
            <a:chExt cx="2209800" cy="396875"/>
          </a:xfrm>
        </p:grpSpPr>
        <p:sp>
          <p:nvSpPr>
            <p:cNvPr id="10292" name="Text Box 36">
              <a:extLst>
                <a:ext uri="{FF2B5EF4-FFF2-40B4-BE49-F238E27FC236}">
                  <a16:creationId xmlns:a16="http://schemas.microsoft.com/office/drawing/2014/main" id="{47FDA329-0BA5-442C-AE9C-C37C5D07752B}"/>
                </a:ext>
              </a:extLst>
            </p:cNvPr>
            <p:cNvSpPr txBox="1">
              <a:spLocks noChangeArrowheads="1"/>
            </p:cNvSpPr>
            <p:nvPr/>
          </p:nvSpPr>
          <p:spPr bwMode="auto">
            <a:xfrm>
              <a:off x="2819400" y="9906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66"/>
                  </a:solidFill>
                  <a:latin typeface="Times New Roman" panose="02020603050405020304" pitchFamily="18" charset="0"/>
                </a:rPr>
                <a:t>Đường kẻ ngang 6</a:t>
              </a:r>
            </a:p>
          </p:txBody>
        </p:sp>
        <p:sp>
          <p:nvSpPr>
            <p:cNvPr id="10293" name="Line 37">
              <a:extLst>
                <a:ext uri="{FF2B5EF4-FFF2-40B4-BE49-F238E27FC236}">
                  <a16:creationId xmlns:a16="http://schemas.microsoft.com/office/drawing/2014/main" id="{35349B47-FEA9-4AEE-BC75-E80B114F7F60}"/>
                </a:ext>
              </a:extLst>
            </p:cNvPr>
            <p:cNvSpPr>
              <a:spLocks noChangeShapeType="1"/>
            </p:cNvSpPr>
            <p:nvPr/>
          </p:nvSpPr>
          <p:spPr bwMode="auto">
            <a:xfrm>
              <a:off x="2895600" y="1371600"/>
              <a:ext cx="1981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25639" name="Group 39">
            <a:extLst>
              <a:ext uri="{FF2B5EF4-FFF2-40B4-BE49-F238E27FC236}">
                <a16:creationId xmlns:a16="http://schemas.microsoft.com/office/drawing/2014/main" id="{E3C6B8FD-7DFC-413A-9FE9-7AD93D82A0FB}"/>
              </a:ext>
            </a:extLst>
          </p:cNvPr>
          <p:cNvGraphicFramePr>
            <a:graphicFrameLocks noGrp="1"/>
          </p:cNvGraphicFramePr>
          <p:nvPr/>
        </p:nvGraphicFramePr>
        <p:xfrm>
          <a:off x="6934200" y="1371600"/>
          <a:ext cx="3429000" cy="3398838"/>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751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9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5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7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ox(in)">
                                      <p:cBhvr>
                                        <p:cTn id="12" dur="500"/>
                                        <p:tgtEl>
                                          <p:spTgt spid="25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5603"/>
                                        </p:tgtEl>
                                      </p:cBhvr>
                                    </p:animEffect>
                                    <p:set>
                                      <p:cBhvr>
                                        <p:cTn id="17" dur="1" fill="hold">
                                          <p:stCondLst>
                                            <p:cond delay="499"/>
                                          </p:stCondLst>
                                        </p:cTn>
                                        <p:tgtEl>
                                          <p:spTgt spid="25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3" grpId="1"/>
      <p:bldP spid="2560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Widescreen</PresentationFormat>
  <Paragraphs>150</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HP001 4 hàng</vt:lpstr>
      <vt:lpstr>HP001 4 hang 1 ô ly</vt:lpstr>
      <vt:lpstr>HP001 4 hàng 2 ô ly</vt:lpstr>
      <vt:lpstr>HP001 5 hàng 1 ô ly</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2020-12-22T14:14:54Z</dcterms:created>
  <dcterms:modified xsi:type="dcterms:W3CDTF">2020-12-22T14:15:11Z</dcterms:modified>
</cp:coreProperties>
</file>