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CBF20-3D11-42E7-A376-8876D71E6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2F82B-E513-46A7-AE8E-4C2F82A96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E4F8E-D645-44E1-B569-D39D79AD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4CBFC-B487-4DE8-990D-0EF765CC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07005-B2FF-451A-B125-2AFF4EC71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9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70B9-B2CF-47B8-9DE3-35530395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313BB5-9764-4418-AB2D-C65A76FFF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3FE40-C4FD-490B-8269-9371A8B46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C3BC2-1DF0-4F93-A30C-6D0D147E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40BFD-2F30-4BC9-BF91-B862A8EA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6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AF862C-6B2B-42AA-A2CA-1B703CEDB7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A5D22-2240-443E-BC22-B22940300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C47F8-CE37-4AB0-AAFB-FB4C7F19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7899B-F2F6-4248-8790-77E109C57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96828-FD56-4BEA-B3FD-6CAF2B09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5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167" y="228601"/>
            <a:ext cx="1134745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168" y="1676401"/>
            <a:ext cx="5592233" cy="44227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1" y="1676400"/>
            <a:ext cx="5592233" cy="2135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1" y="3963989"/>
            <a:ext cx="5592233" cy="2135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064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3048000" cy="476250"/>
          </a:xfrm>
        </p:spPr>
        <p:txBody>
          <a:bodyPr/>
          <a:lstStyle>
            <a:lvl1pPr>
              <a:defRPr/>
            </a:lvl1pPr>
          </a:lstStyle>
          <a:p>
            <a:fld id="{2C5B75B3-EDD5-44BD-9B06-CDB43CAAE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85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18A31-EE56-44C8-8C73-84668EC2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6D9CD-E621-4BB9-A0D4-DB7621326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D07D5-73D4-4DC7-9D11-2ADC950E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74C83-DB19-4496-A9C7-2B24FDF84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D45F8-6B84-4971-9F50-3A73670B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21F07-6B2E-480B-ACBA-83CAC04A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CAE1F-25D6-46AF-BFBA-D771243C8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BD415-98AC-4684-81DF-5ED4DD6C8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72F7-CA10-41B9-83BC-8C670D450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6B75D-645D-4309-AD49-967D11A3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1E802-B817-42B8-BFC5-14B792274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DF79F-9CBF-4A87-913A-3615773E17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D91BC-D1DB-45AF-BD02-E94E27CC3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C74AB-8F98-46A5-BA38-04D889DA1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8E4BA-002B-4D6C-8DF8-3F02A257B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4C0FA-7888-4FBF-8FA2-3637B1542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FA035-657C-4CAF-A1A4-FCEA318ED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3596F-E7E3-40D5-B2B7-37D5F57B1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B9835-94BE-472B-980D-70F0101F7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1C091-0ED7-41A1-925A-A8A4EC78B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D474A-A3F6-4B1A-AAB8-8B141B7A2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E94A24-D557-49B0-A288-1D6316E0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5F8D0B-BEA3-4F9F-B703-8C12AEE9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D115D-3CD7-4067-939C-47E15F88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4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023F5-B7F9-4B4F-8E1D-978909E7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97059-4BBD-429D-847E-8D680C8E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CBB019-3080-454C-946A-7BB1805C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D79D2-F4B2-4B6C-BB6E-964E1DA1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1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63924D-47F6-4811-9136-944DFB14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74A6F-1B32-4498-B4A2-24765106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E1D79-3C44-44C0-9E86-557D1D80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7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0597-04F7-4B78-ABB9-B33946849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F9D0D-E1DD-41C5-9689-C7A1252BC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00E7D-6682-4417-8E62-9DF36915F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D8D41-2BD6-4402-AE6D-4A78FFCD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BA224-1AE5-4485-A92D-04D40A9B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B8093-8A9E-42A3-B754-B0860A39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4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7109F-723D-4980-A098-0478E4E69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ED86A2-5EE0-431C-AB06-B51A9FAEE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1742BC-D8B2-4338-BD86-E527808A8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9CCE9-B042-4450-A58C-A092845BB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9B232-AAF4-48E8-BF15-37CD3974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8F736-3786-45FA-8461-A3EAB654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2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4800C2-596A-49EA-8AE2-9D11C2FE6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31551-4770-4A37-B1FD-D63C9B6B7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AE5-090C-4629-BD4F-88D4E73C8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457F8-2AA2-4470-908A-A1E72A40A2CB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759E7-4562-4417-ACC8-1BF7AD045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6F31C-DFA6-4204-9339-6F528E0BD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CBD91-A64B-40DA-8C4E-06CAFCE19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5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2642" name="Picture 2" descr="286658_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ffectLst>
            <a:outerShdw dist="56796" dir="3806097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2643" name="Text Box 3"/>
          <p:cNvSpPr txBox="1">
            <a:spLocks noChangeArrowheads="1"/>
          </p:cNvSpPr>
          <p:nvPr/>
        </p:nvSpPr>
        <p:spPr bwMode="auto">
          <a:xfrm>
            <a:off x="1905000" y="1600200"/>
            <a:ext cx="8382000" cy="1189038"/>
          </a:xfrm>
          <a:prstGeom prst="rect">
            <a:avLst/>
          </a:prstGeom>
          <a:noFill/>
          <a:ln>
            <a:noFill/>
          </a:ln>
          <a:effectLst>
            <a:outerShdw dist="35921" dir="135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endParaRPr lang="en-US" altLang="en-US" sz="4400" b="1" i="1">
              <a:solidFill>
                <a:srgbClr val="6600CC"/>
              </a:solidFill>
              <a:latin typeface=".VnTime" pitchFamily="34" charset="0"/>
            </a:endParaRPr>
          </a:p>
          <a:p>
            <a:pPr eaLnBrk="1" hangingPunct="1"/>
            <a:endParaRPr lang="en-US" altLang="en-US" sz="2800" b="1" i="1">
              <a:solidFill>
                <a:srgbClr val="000066"/>
              </a:solidFill>
              <a:latin typeface=".VnTime" pitchFamily="34" charset="0"/>
            </a:endParaRPr>
          </a:p>
        </p:txBody>
      </p:sp>
      <p:graphicFrame>
        <p:nvGraphicFramePr>
          <p:cNvPr id="752644" name="Object 4"/>
          <p:cNvGraphicFramePr>
            <a:graphicFrameLocks noChangeAspect="1"/>
          </p:cNvGraphicFramePr>
          <p:nvPr/>
        </p:nvGraphicFramePr>
        <p:xfrm>
          <a:off x="-76200" y="2128230"/>
          <a:ext cx="2743200" cy="472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3535680" imgH="4450080" progId="">
                  <p:embed/>
                </p:oleObj>
              </mc:Choice>
              <mc:Fallback>
                <p:oleObj name="Clip" r:id="rId3" imgW="3535680" imgH="4450080" progId="">
                  <p:embed/>
                  <p:pic>
                    <p:nvPicPr>
                      <p:cNvPr id="7526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2128230"/>
                        <a:ext cx="2743200" cy="4729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2646" name="WordArt 6"/>
          <p:cNvSpPr>
            <a:spLocks noChangeArrowheads="1" noChangeShapeType="1" noTextEdit="1"/>
          </p:cNvSpPr>
          <p:nvPr/>
        </p:nvSpPr>
        <p:spPr bwMode="auto">
          <a:xfrm>
            <a:off x="3429000" y="1447800"/>
            <a:ext cx="5369859" cy="137160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-LỚP 3</a:t>
            </a:r>
          </a:p>
        </p:txBody>
      </p:sp>
      <p:sp>
        <p:nvSpPr>
          <p:cNvPr id="752647" name="WordArt 7"/>
          <p:cNvSpPr>
            <a:spLocks noChangeArrowheads="1" noChangeShapeType="1" noTextEdit="1"/>
          </p:cNvSpPr>
          <p:nvPr/>
        </p:nvSpPr>
        <p:spPr bwMode="auto">
          <a:xfrm>
            <a:off x="1828800" y="2895599"/>
            <a:ext cx="7920318" cy="23039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BIỂU THỨC</a:t>
            </a:r>
          </a:p>
        </p:txBody>
      </p:sp>
    </p:spTree>
    <p:extLst>
      <p:ext uri="{BB962C8B-B14F-4D97-AF65-F5344CB8AC3E}">
        <p14:creationId xmlns:p14="http://schemas.microsoft.com/office/powerpoint/2010/main" val="1509117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75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5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/>
      <p:bldP spid="752646" grpId="0"/>
      <p:bldP spid="7526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22" name="WordArt 6"/>
          <p:cNvSpPr>
            <a:spLocks noChangeArrowheads="1" noChangeShapeType="1" noTextEdit="1"/>
          </p:cNvSpPr>
          <p:nvPr/>
        </p:nvSpPr>
        <p:spPr bwMode="auto">
          <a:xfrm>
            <a:off x="0" y="179293"/>
            <a:ext cx="12192000" cy="4101353"/>
          </a:xfrm>
          <a:prstGeom prst="rect">
            <a:avLst/>
          </a:prstGeom>
        </p:spPr>
        <p:txBody>
          <a:bodyPr wrap="none" fromWordArt="1" anchor="b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18334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Text Box 89"/>
          <p:cNvSpPr txBox="1">
            <a:spLocks noChangeArrowheads="1"/>
          </p:cNvSpPr>
          <p:nvPr/>
        </p:nvSpPr>
        <p:spPr bwMode="auto">
          <a:xfrm>
            <a:off x="172570" y="-49905"/>
            <a:ext cx="1201943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        Một cửa hàng có 36 máy bơm, người ta đã bán 1/9 số máy bơm đó. Hỏi cửa hàng còn lại bao nhiêu máy bơm ?</a:t>
            </a:r>
          </a:p>
        </p:txBody>
      </p:sp>
      <p:sp>
        <p:nvSpPr>
          <p:cNvPr id="83037" name="Text Box 93"/>
          <p:cNvSpPr txBox="1">
            <a:spLocks noChangeArrowheads="1"/>
          </p:cNvSpPr>
          <p:nvPr/>
        </p:nvSpPr>
        <p:spPr bwMode="auto">
          <a:xfrm>
            <a:off x="4110318" y="2283014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u="sng">
                <a:solidFill>
                  <a:srgbClr val="0066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83038" name="Text Box 94"/>
          <p:cNvSpPr txBox="1">
            <a:spLocks noChangeArrowheads="1"/>
          </p:cNvSpPr>
          <p:nvPr/>
        </p:nvSpPr>
        <p:spPr bwMode="auto">
          <a:xfrm>
            <a:off x="2464547" y="2988679"/>
            <a:ext cx="1277470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Số máy bơm đã bán là</a:t>
            </a:r>
          </a:p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36 : 9 = 4 (máy bơm)</a:t>
            </a:r>
          </a:p>
        </p:txBody>
      </p:sp>
      <p:sp>
        <p:nvSpPr>
          <p:cNvPr id="83039" name="Text Box 95"/>
          <p:cNvSpPr txBox="1">
            <a:spLocks noChangeArrowheads="1"/>
          </p:cNvSpPr>
          <p:nvPr/>
        </p:nvSpPr>
        <p:spPr bwMode="auto">
          <a:xfrm>
            <a:off x="2464547" y="4312118"/>
            <a:ext cx="1233319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Số máy bơm còn lại là</a:t>
            </a:r>
          </a:p>
          <a:p>
            <a:pPr algn="l"/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36 – 4 = 32 (máy bơm)</a:t>
            </a:r>
          </a:p>
        </p:txBody>
      </p:sp>
      <p:sp>
        <p:nvSpPr>
          <p:cNvPr id="83040" name="Text Box 96"/>
          <p:cNvSpPr txBox="1">
            <a:spLocks noChangeArrowheads="1"/>
          </p:cNvSpPr>
          <p:nvPr/>
        </p:nvSpPr>
        <p:spPr bwMode="auto">
          <a:xfrm>
            <a:off x="3549277" y="5484437"/>
            <a:ext cx="493208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</a:rPr>
              <a:t> : 32 máy bơm</a:t>
            </a:r>
          </a:p>
        </p:txBody>
      </p:sp>
    </p:spTree>
    <p:extLst>
      <p:ext uri="{BB962C8B-B14F-4D97-AF65-F5344CB8AC3E}">
        <p14:creationId xmlns:p14="http://schemas.microsoft.com/office/powerpoint/2010/main" val="20634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37" grpId="0"/>
      <p:bldP spid="83038" grpId="0"/>
      <p:bldP spid="83039" grpId="0"/>
      <p:bldP spid="830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194982" y="1370438"/>
            <a:ext cx="5257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vi-VN" altLang="en-US" sz="4000" b="1" i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về biểu thức:</a:t>
            </a:r>
            <a:endParaRPr lang="en-US" altLang="en-US" sz="4000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9333" name="Text Box 5"/>
          <p:cNvSpPr txBox="1">
            <a:spLocks noChangeArrowheads="1"/>
          </p:cNvSpPr>
          <p:nvPr/>
        </p:nvSpPr>
        <p:spPr bwMode="auto">
          <a:xfrm>
            <a:off x="1905000" y="211772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>
                <a:latin typeface="VNI-Coronet" pitchFamily="2" charset="0"/>
              </a:rPr>
              <a:t>126 + 51</a:t>
            </a:r>
            <a:r>
              <a:rPr lang="en-US" altLang="en-US" sz="3600" b="1">
                <a:solidFill>
                  <a:srgbClr val="003399"/>
                </a:solidFill>
                <a:latin typeface="VNI-Coronet" pitchFamily="2" charset="0"/>
              </a:rPr>
              <a:t>;</a:t>
            </a:r>
          </a:p>
        </p:txBody>
      </p:sp>
      <p:sp>
        <p:nvSpPr>
          <p:cNvPr id="739334" name="Text Box 6"/>
          <p:cNvSpPr txBox="1">
            <a:spLocks noChangeArrowheads="1"/>
          </p:cNvSpPr>
          <p:nvPr/>
        </p:nvSpPr>
        <p:spPr bwMode="auto">
          <a:xfrm>
            <a:off x="4038600" y="21336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Coronet" pitchFamily="2" charset="0"/>
              </a:rPr>
              <a:t>62 -11</a:t>
            </a:r>
            <a:r>
              <a:rPr lang="en-US" altLang="en-US" sz="3600" b="1" dirty="0">
                <a:solidFill>
                  <a:srgbClr val="003399"/>
                </a:solidFill>
                <a:latin typeface="VNI-Coronet" pitchFamily="2" charset="0"/>
              </a:rPr>
              <a:t>;</a:t>
            </a:r>
          </a:p>
        </p:txBody>
      </p:sp>
      <p:sp>
        <p:nvSpPr>
          <p:cNvPr id="739335" name="Text Box 7"/>
          <p:cNvSpPr txBox="1">
            <a:spLocks noChangeArrowheads="1"/>
          </p:cNvSpPr>
          <p:nvPr/>
        </p:nvSpPr>
        <p:spPr bwMode="auto">
          <a:xfrm>
            <a:off x="5486400" y="2133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Coronet" pitchFamily="2" charset="0"/>
              </a:rPr>
              <a:t>13 x 3</a:t>
            </a:r>
            <a:r>
              <a:rPr lang="en-US" altLang="en-US" sz="3600" b="1" dirty="0">
                <a:solidFill>
                  <a:srgbClr val="003399"/>
                </a:solidFill>
                <a:latin typeface="VNI-Coronet" pitchFamily="2" charset="0"/>
              </a:rPr>
              <a:t>;</a:t>
            </a:r>
          </a:p>
        </p:txBody>
      </p:sp>
      <p:sp>
        <p:nvSpPr>
          <p:cNvPr id="739336" name="Text Box 8"/>
          <p:cNvSpPr txBox="1">
            <a:spLocks noChangeArrowheads="1"/>
          </p:cNvSpPr>
          <p:nvPr/>
        </p:nvSpPr>
        <p:spPr bwMode="auto">
          <a:xfrm>
            <a:off x="6934200" y="2133600"/>
            <a:ext cx="1828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latin typeface="VNI-Coronet" pitchFamily="2" charset="0"/>
              </a:rPr>
              <a:t>84 : 4</a:t>
            </a:r>
            <a:r>
              <a:rPr lang="en-US" altLang="en-US" sz="3600" b="1" dirty="0">
                <a:solidFill>
                  <a:srgbClr val="003399"/>
                </a:solidFill>
                <a:latin typeface="VNI-Coronet" pitchFamily="2" charset="0"/>
              </a:rPr>
              <a:t>;</a:t>
            </a:r>
          </a:p>
        </p:txBody>
      </p:sp>
      <p:sp>
        <p:nvSpPr>
          <p:cNvPr id="739337" name="Text Box 9"/>
          <p:cNvSpPr txBox="1">
            <a:spLocks noChangeArrowheads="1"/>
          </p:cNvSpPr>
          <p:nvPr/>
        </p:nvSpPr>
        <p:spPr bwMode="auto">
          <a:xfrm>
            <a:off x="1981200" y="2743200"/>
            <a:ext cx="2743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VNI-Coronet" pitchFamily="2" charset="0"/>
              </a:rPr>
              <a:t>125 + </a:t>
            </a:r>
            <a:r>
              <a:rPr lang="en-US" altLang="en-US" sz="3600" b="1">
                <a:solidFill>
                  <a:srgbClr val="FF0000"/>
                </a:solidFill>
                <a:latin typeface="VNI-Coronet" pitchFamily="2" charset="0"/>
              </a:rPr>
              <a:t>10 - 4</a:t>
            </a:r>
            <a:r>
              <a:rPr lang="en-US" altLang="en-US" sz="3600" b="1" dirty="0">
                <a:solidFill>
                  <a:srgbClr val="003399"/>
                </a:solidFill>
                <a:latin typeface="VNI-Coronet" pitchFamily="2" charset="0"/>
              </a:rPr>
              <a:t>;</a:t>
            </a:r>
          </a:p>
        </p:txBody>
      </p:sp>
      <p:sp>
        <p:nvSpPr>
          <p:cNvPr id="739338" name="Text Box 10"/>
          <p:cNvSpPr txBox="1">
            <a:spLocks noChangeArrowheads="1"/>
          </p:cNvSpPr>
          <p:nvPr/>
        </p:nvSpPr>
        <p:spPr bwMode="auto">
          <a:xfrm>
            <a:off x="4724400" y="2743200"/>
            <a:ext cx="243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VNI-Coronet" pitchFamily="2" charset="0"/>
              </a:rPr>
              <a:t>45 : 5 + 7</a:t>
            </a:r>
          </a:p>
        </p:txBody>
      </p:sp>
      <p:sp>
        <p:nvSpPr>
          <p:cNvPr id="739339" name="Text Box 11"/>
          <p:cNvSpPr txBox="1">
            <a:spLocks noChangeArrowheads="1"/>
          </p:cNvSpPr>
          <p:nvPr/>
        </p:nvSpPr>
        <p:spPr bwMode="auto">
          <a:xfrm>
            <a:off x="6629400" y="2707882"/>
            <a:ext cx="58180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vi-VN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các biểu thức</a:t>
            </a:r>
            <a:endParaRPr lang="en-US" altLang="en-US" sz="400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9352" name="Text Box 24"/>
          <p:cNvSpPr txBox="1">
            <a:spLocks noChangeArrowheads="1"/>
          </p:cNvSpPr>
          <p:nvPr/>
        </p:nvSpPr>
        <p:spPr bwMode="auto">
          <a:xfrm>
            <a:off x="59391" y="3071810"/>
            <a:ext cx="1199701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39356" name="Text Box 28"/>
          <p:cNvSpPr txBox="1">
            <a:spLocks noChangeArrowheads="1"/>
          </p:cNvSpPr>
          <p:nvPr/>
        </p:nvSpPr>
        <p:spPr bwMode="auto">
          <a:xfrm>
            <a:off x="2779059" y="582864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biểu thức</a:t>
            </a:r>
          </a:p>
        </p:txBody>
      </p:sp>
      <p:sp>
        <p:nvSpPr>
          <p:cNvPr id="2" name="Text Box 93">
            <a:extLst>
              <a:ext uri="{FF2B5EF4-FFF2-40B4-BE49-F238E27FC236}">
                <a16:creationId xmlns:a16="http://schemas.microsoft.com/office/drawing/2014/main" id="{BF5D7BA7-65BB-D144-8983-993EADB78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9530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4000" b="1" u="sng">
                <a:solidFill>
                  <a:srgbClr val="006600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b="1" u="sng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2" descr="Book-09-june">
            <a:extLst>
              <a:ext uri="{FF2B5EF4-FFF2-40B4-BE49-F238E27FC236}">
                <a16:creationId xmlns:a16="http://schemas.microsoft.com/office/drawing/2014/main" id="{98C6C417-AD5C-724B-9669-9F3ED36814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847" y="457200"/>
            <a:ext cx="2362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58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9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9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39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Line 2"/>
          <p:cNvSpPr>
            <a:spLocks noChangeShapeType="1"/>
          </p:cNvSpPr>
          <p:nvPr/>
        </p:nvSpPr>
        <p:spPr bwMode="auto">
          <a:xfrm flipV="1">
            <a:off x="-246529" y="0"/>
            <a:ext cx="12595411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79" name="Line 3"/>
          <p:cNvSpPr>
            <a:spLocks noChangeShapeType="1"/>
          </p:cNvSpPr>
          <p:nvPr/>
        </p:nvSpPr>
        <p:spPr bwMode="auto">
          <a:xfrm>
            <a:off x="0" y="6858000"/>
            <a:ext cx="12348882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0" name="Line 4"/>
          <p:cNvSpPr>
            <a:spLocks noChangeShapeType="1"/>
          </p:cNvSpPr>
          <p:nvPr/>
        </p:nvSpPr>
        <p:spPr bwMode="auto">
          <a:xfrm flipH="1" flipV="1">
            <a:off x="0" y="-1098176"/>
            <a:ext cx="0" cy="8057687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1" name="Line 5"/>
          <p:cNvSpPr>
            <a:spLocks noChangeShapeType="1"/>
          </p:cNvSpPr>
          <p:nvPr/>
        </p:nvSpPr>
        <p:spPr bwMode="auto">
          <a:xfrm flipH="1" flipV="1">
            <a:off x="12192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741383" name="Text Box 7"/>
          <p:cNvSpPr txBox="1">
            <a:spLocks noChangeArrowheads="1"/>
          </p:cNvSpPr>
          <p:nvPr/>
        </p:nvSpPr>
        <p:spPr bwMode="auto">
          <a:xfrm>
            <a:off x="246530" y="13705"/>
            <a:ext cx="8915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vi-VN" altLang="en-US" sz="4000" b="1" u="sng">
                <a:solidFill>
                  <a:srgbClr val="B53F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trị của biểu thức </a:t>
            </a:r>
            <a:endParaRPr lang="en-US" altLang="en-US" sz="4000" i="1">
              <a:solidFill>
                <a:srgbClr val="B53F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1219200" y="820014"/>
            <a:ext cx="853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latin typeface="VNI-Coronet" pitchFamily="2" charset="0"/>
              </a:rPr>
              <a:t>13 x 3 =</a:t>
            </a:r>
          </a:p>
        </p:txBody>
      </p:sp>
      <p:sp>
        <p:nvSpPr>
          <p:cNvPr id="741386" name="Text Box 10"/>
          <p:cNvSpPr txBox="1">
            <a:spLocks noChangeArrowheads="1"/>
          </p:cNvSpPr>
          <p:nvPr/>
        </p:nvSpPr>
        <p:spPr bwMode="auto">
          <a:xfrm>
            <a:off x="627530" y="1785214"/>
            <a:ext cx="815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13 x 3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1390" name="Text Box 14"/>
          <p:cNvSpPr txBox="1">
            <a:spLocks noChangeArrowheads="1"/>
          </p:cNvSpPr>
          <p:nvPr/>
        </p:nvSpPr>
        <p:spPr bwMode="auto">
          <a:xfrm>
            <a:off x="1127126" y="2765891"/>
            <a:ext cx="47402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latin typeface="VNI-Coronet" pitchFamily="2" charset="0"/>
              </a:rPr>
              <a:t>45 : 5 + 7 =</a:t>
            </a:r>
          </a:p>
        </p:txBody>
      </p:sp>
      <p:sp>
        <p:nvSpPr>
          <p:cNvPr id="741391" name="Text Box 15"/>
          <p:cNvSpPr txBox="1">
            <a:spLocks noChangeArrowheads="1"/>
          </p:cNvSpPr>
          <p:nvPr/>
        </p:nvSpPr>
        <p:spPr bwMode="auto">
          <a:xfrm>
            <a:off x="876300" y="3839007"/>
            <a:ext cx="107822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45 : 5 + 7 </a:t>
            </a:r>
            <a:r>
              <a:rPr lang="vi-VN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1392" name="Text Box 16"/>
          <p:cNvSpPr txBox="1">
            <a:spLocks noChangeArrowheads="1"/>
          </p:cNvSpPr>
          <p:nvPr/>
        </p:nvSpPr>
        <p:spPr bwMode="auto">
          <a:xfrm>
            <a:off x="3030071" y="833718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39</a:t>
            </a:r>
            <a:endParaRPr lang="en-US" altLang="en-US" sz="4000" b="1">
              <a:latin typeface="VNI-Coronet" pitchFamily="2" charset="0"/>
            </a:endParaRPr>
          </a:p>
        </p:txBody>
      </p:sp>
      <p:sp>
        <p:nvSpPr>
          <p:cNvPr id="741395" name="Text Box 19"/>
          <p:cNvSpPr txBox="1">
            <a:spLocks noChangeArrowheads="1"/>
          </p:cNvSpPr>
          <p:nvPr/>
        </p:nvSpPr>
        <p:spPr bwMode="auto">
          <a:xfrm>
            <a:off x="3527240" y="2765171"/>
            <a:ext cx="990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16</a:t>
            </a:r>
            <a:endParaRPr lang="en-US" altLang="en-US" sz="4000" b="1">
              <a:latin typeface="VNI-Coronet" pitchFamily="2" charset="0"/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962224B6-BC5E-0F44-9B1E-DF2C4E06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31" y="4473598"/>
            <a:ext cx="1178858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4000" b="1" u="sng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en-US" sz="4000" b="1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22" descr="Book-09-june">
            <a:extLst>
              <a:ext uri="{FF2B5EF4-FFF2-40B4-BE49-F238E27FC236}">
                <a16:creationId xmlns:a16="http://schemas.microsoft.com/office/drawing/2014/main" id="{1A1893AA-1BE1-D34F-A059-7DFDB7EF6D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9847" y="457200"/>
            <a:ext cx="2362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1096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413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41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1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1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4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41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1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3" grpId="0"/>
      <p:bldP spid="741384" grpId="0" build="allAtOnce"/>
      <p:bldP spid="741390" grpId="0" build="allAtOnce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6" name="Text Box 6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696330" name="Text Box 10"/>
          <p:cNvSpPr txBox="1">
            <a:spLocks noChangeArrowheads="1"/>
          </p:cNvSpPr>
          <p:nvPr/>
        </p:nvSpPr>
        <p:spPr bwMode="auto">
          <a:xfrm>
            <a:off x="248771" y="2473708"/>
            <a:ext cx="3276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a) 125 + 18 =</a:t>
            </a:r>
          </a:p>
        </p:txBody>
      </p:sp>
      <p:sp>
        <p:nvSpPr>
          <p:cNvPr id="696333" name="Text Box 13"/>
          <p:cNvSpPr txBox="1">
            <a:spLocks noChangeArrowheads="1"/>
          </p:cNvSpPr>
          <p:nvPr/>
        </p:nvSpPr>
        <p:spPr bwMode="auto">
          <a:xfrm>
            <a:off x="75733" y="4154224"/>
            <a:ext cx="3449638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b) 161 – 150 =   </a:t>
            </a:r>
          </a:p>
        </p:txBody>
      </p:sp>
      <p:sp>
        <p:nvSpPr>
          <p:cNvPr id="696335" name="Text Box 15"/>
          <p:cNvSpPr txBox="1">
            <a:spLocks noChangeArrowheads="1"/>
          </p:cNvSpPr>
          <p:nvPr/>
        </p:nvSpPr>
        <p:spPr bwMode="auto">
          <a:xfrm>
            <a:off x="7239000" y="2451556"/>
            <a:ext cx="391757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c) 21 x 4 = </a:t>
            </a:r>
          </a:p>
        </p:txBody>
      </p:sp>
      <p:sp>
        <p:nvSpPr>
          <p:cNvPr id="696336" name="Text Box 16"/>
          <p:cNvSpPr txBox="1">
            <a:spLocks noChangeArrowheads="1"/>
          </p:cNvSpPr>
          <p:nvPr/>
        </p:nvSpPr>
        <p:spPr bwMode="auto">
          <a:xfrm>
            <a:off x="6884894" y="4330388"/>
            <a:ext cx="5396753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cs typeface="Arial" panose="020B0604020202020204" pitchFamily="34" charset="0"/>
              </a:rPr>
              <a:t>d) 48 : 2 = </a:t>
            </a:r>
          </a:p>
        </p:txBody>
      </p:sp>
      <p:sp>
        <p:nvSpPr>
          <p:cNvPr id="696350" name="Text Box 30"/>
          <p:cNvSpPr txBox="1">
            <a:spLocks noChangeArrowheads="1"/>
          </p:cNvSpPr>
          <p:nvPr/>
        </p:nvSpPr>
        <p:spPr bwMode="auto">
          <a:xfrm>
            <a:off x="0" y="27453"/>
            <a:ext cx="124833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vi-VN" altLang="en-US" sz="40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giá trị của mỗi biểu thức sau (theo mẫu)</a:t>
            </a:r>
            <a:endParaRPr lang="en-US" altLang="en-US" sz="4000" b="1" i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51" name="Text Box 31"/>
          <p:cNvSpPr txBox="1">
            <a:spLocks noChangeArrowheads="1"/>
          </p:cNvSpPr>
          <p:nvPr/>
        </p:nvSpPr>
        <p:spPr bwMode="auto">
          <a:xfrm>
            <a:off x="515471" y="917901"/>
            <a:ext cx="137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3500" b="1">
                <a:solidFill>
                  <a:srgbClr val="B53F2B"/>
                </a:solidFill>
                <a:latin typeface=".VnTime" pitchFamily="34" charset="0"/>
              </a:rPr>
              <a:t>Mẫu:</a:t>
            </a:r>
            <a:r>
              <a:rPr lang="en-US" altLang="en-US" sz="3600" b="1">
                <a:solidFill>
                  <a:srgbClr val="000099"/>
                </a:solidFill>
                <a:latin typeface=".VnTime" pitchFamily="34" charset="0"/>
              </a:rPr>
              <a:t> </a:t>
            </a:r>
            <a:endParaRPr lang="en-US" altLang="en-US" sz="3600">
              <a:solidFill>
                <a:srgbClr val="000099"/>
              </a:solidFill>
              <a:latin typeface=".VnTime" pitchFamily="34" charset="0"/>
            </a:endParaRPr>
          </a:p>
        </p:txBody>
      </p:sp>
      <p:sp>
        <p:nvSpPr>
          <p:cNvPr id="696352" name="Rectangle 32"/>
          <p:cNvSpPr>
            <a:spLocks noChangeArrowheads="1"/>
          </p:cNvSpPr>
          <p:nvPr/>
        </p:nvSpPr>
        <p:spPr bwMode="auto">
          <a:xfrm>
            <a:off x="1887071" y="928959"/>
            <a:ext cx="7696200" cy="800893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96353" name="Text Box 33"/>
          <p:cNvSpPr txBox="1">
            <a:spLocks noChangeArrowheads="1"/>
          </p:cNvSpPr>
          <p:nvPr/>
        </p:nvSpPr>
        <p:spPr bwMode="auto">
          <a:xfrm>
            <a:off x="2438400" y="1038968"/>
            <a:ext cx="23622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latin typeface="VNI-Coronet" pitchFamily="2" charset="0"/>
              </a:rPr>
              <a:t>284 + 10 =</a:t>
            </a:r>
          </a:p>
        </p:txBody>
      </p:sp>
      <p:sp>
        <p:nvSpPr>
          <p:cNvPr id="696354" name="Text Box 34"/>
          <p:cNvSpPr txBox="1">
            <a:spLocks noChangeArrowheads="1"/>
          </p:cNvSpPr>
          <p:nvPr/>
        </p:nvSpPr>
        <p:spPr bwMode="auto">
          <a:xfrm>
            <a:off x="4722159" y="1059957"/>
            <a:ext cx="990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700" b="1">
                <a:solidFill>
                  <a:srgbClr val="FF0000"/>
                </a:solidFill>
                <a:latin typeface="VNI-Coronet" pitchFamily="2" charset="0"/>
              </a:rPr>
              <a:t>294</a:t>
            </a:r>
            <a:endParaRPr lang="en-US" altLang="en-US" sz="3700" b="1">
              <a:latin typeface="VNI-Coronet" pitchFamily="2" charset="0"/>
            </a:endParaRPr>
          </a:p>
        </p:txBody>
      </p:sp>
      <p:sp>
        <p:nvSpPr>
          <p:cNvPr id="696355" name="Text Box 35"/>
          <p:cNvSpPr txBox="1">
            <a:spLocks noChangeArrowheads="1"/>
          </p:cNvSpPr>
          <p:nvPr/>
        </p:nvSpPr>
        <p:spPr bwMode="auto">
          <a:xfrm>
            <a:off x="1335741" y="1824083"/>
            <a:ext cx="8754036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anose="05000000000000000000" pitchFamily="2" charset="2"/>
              <a:buNone/>
            </a:pPr>
            <a:r>
              <a:rPr lang="en-US" altLang="en-US" sz="3700" b="1" i="1" dirty="0">
                <a:solidFill>
                  <a:srgbClr val="000099"/>
                </a:solidFill>
                <a:latin typeface="VNI-Times" pitchFamily="2" charset="0"/>
              </a:rPr>
              <a:t> </a:t>
            </a:r>
            <a:r>
              <a:rPr lang="vi-VN" altLang="en-US" sz="37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37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b="1" dirty="0">
                <a:latin typeface="Times New Roman" pitchFamily="18" charset="0"/>
                <a:cs typeface="Times New Roman" pitchFamily="18" charset="0"/>
              </a:rPr>
              <a:t>284 </a:t>
            </a:r>
            <a:r>
              <a:rPr lang="en-US" altLang="en-US" sz="3700" b="1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7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294</a:t>
            </a:r>
            <a:r>
              <a:rPr lang="en-US" altLang="en-US" sz="3700" b="1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37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7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75" name="Text Box 55"/>
          <p:cNvSpPr txBox="1">
            <a:spLocks noChangeArrowheads="1"/>
          </p:cNvSpPr>
          <p:nvPr/>
        </p:nvSpPr>
        <p:spPr bwMode="auto">
          <a:xfrm>
            <a:off x="3030071" y="2466260"/>
            <a:ext cx="9906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143</a:t>
            </a:r>
          </a:p>
        </p:txBody>
      </p:sp>
      <p:sp>
        <p:nvSpPr>
          <p:cNvPr id="696376" name="Text Box 56"/>
          <p:cNvSpPr txBox="1">
            <a:spLocks noChangeArrowheads="1"/>
          </p:cNvSpPr>
          <p:nvPr/>
        </p:nvSpPr>
        <p:spPr bwMode="auto">
          <a:xfrm>
            <a:off x="3030071" y="4084750"/>
            <a:ext cx="7620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11</a:t>
            </a:r>
          </a:p>
        </p:txBody>
      </p:sp>
      <p:sp>
        <p:nvSpPr>
          <p:cNvPr id="696377" name="Text Box 57"/>
          <p:cNvSpPr txBox="1">
            <a:spLocks noChangeArrowheads="1"/>
          </p:cNvSpPr>
          <p:nvPr/>
        </p:nvSpPr>
        <p:spPr bwMode="auto">
          <a:xfrm>
            <a:off x="9428630" y="2508566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84</a:t>
            </a:r>
          </a:p>
        </p:txBody>
      </p:sp>
      <p:sp>
        <p:nvSpPr>
          <p:cNvPr id="696378" name="Text Box 58"/>
          <p:cNvSpPr txBox="1">
            <a:spLocks noChangeArrowheads="1"/>
          </p:cNvSpPr>
          <p:nvPr/>
        </p:nvSpPr>
        <p:spPr bwMode="auto">
          <a:xfrm>
            <a:off x="9009530" y="4353151"/>
            <a:ext cx="838200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700" b="1">
                <a:solidFill>
                  <a:srgbClr val="CC0066"/>
                </a:solidFill>
                <a:cs typeface="Arial" panose="020B0604020202020204" pitchFamily="34" charset="0"/>
              </a:rPr>
              <a:t>24</a:t>
            </a:r>
          </a:p>
        </p:txBody>
      </p:sp>
      <p:sp>
        <p:nvSpPr>
          <p:cNvPr id="696379" name="Text Box 59"/>
          <p:cNvSpPr txBox="1">
            <a:spLocks noChangeArrowheads="1"/>
          </p:cNvSpPr>
          <p:nvPr/>
        </p:nvSpPr>
        <p:spPr bwMode="auto">
          <a:xfrm>
            <a:off x="495299" y="3002910"/>
            <a:ext cx="309282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125 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143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0" name="Text Box 60"/>
          <p:cNvSpPr txBox="1">
            <a:spLocks noChangeArrowheads="1"/>
          </p:cNvSpPr>
          <p:nvPr/>
        </p:nvSpPr>
        <p:spPr bwMode="auto">
          <a:xfrm>
            <a:off x="363071" y="4824135"/>
            <a:ext cx="316678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161-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150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1" name="Text Box 61"/>
          <p:cNvSpPr txBox="1">
            <a:spLocks noChangeArrowheads="1"/>
          </p:cNvSpPr>
          <p:nvPr/>
        </p:nvSpPr>
        <p:spPr bwMode="auto">
          <a:xfrm>
            <a:off x="7239000" y="3172235"/>
            <a:ext cx="3200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21 x 4 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96382" name="Text Box 62"/>
          <p:cNvSpPr txBox="1">
            <a:spLocks noChangeArrowheads="1"/>
          </p:cNvSpPr>
          <p:nvPr/>
        </p:nvSpPr>
        <p:spPr bwMode="auto">
          <a:xfrm>
            <a:off x="7066430" y="5055125"/>
            <a:ext cx="3200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vi-VN" altLang="en-US" sz="26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 trị của biểu thức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48 : 2 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altLang="en-US" sz="26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49581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96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696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96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696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96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696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96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696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6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696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96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696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30" grpId="0"/>
      <p:bldP spid="696333" grpId="0"/>
      <p:bldP spid="696335" grpId="0"/>
      <p:bldP spid="696336" grpId="0"/>
      <p:bldP spid="696350" grpId="0"/>
      <p:bldP spid="696351" grpId="0"/>
      <p:bldP spid="696352" grpId="0" animBg="1"/>
      <p:bldP spid="696353" grpId="0"/>
      <p:bldP spid="696354" grpId="0"/>
      <p:bldP spid="696355" grpId="0"/>
      <p:bldP spid="696375" grpId="0"/>
      <p:bldP spid="696376" grpId="0"/>
      <p:bldP spid="696377" grpId="0"/>
      <p:bldP spid="696378" grpId="0"/>
      <p:bldP spid="696379" grpId="0"/>
      <p:bldP spid="696380" grpId="0"/>
      <p:bldP spid="696381" grpId="0"/>
      <p:bldP spid="6963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8" name="Text Box 8"/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altLang="en-US"/>
          </a:p>
        </p:txBody>
      </p:sp>
      <p:sp>
        <p:nvSpPr>
          <p:cNvPr id="706569" name="Text Box 9"/>
          <p:cNvSpPr txBox="1">
            <a:spLocks noChangeArrowheads="1"/>
          </p:cNvSpPr>
          <p:nvPr/>
        </p:nvSpPr>
        <p:spPr bwMode="auto">
          <a:xfrm>
            <a:off x="114300" y="-26552"/>
            <a:ext cx="123018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eaLnBrk="1" hangingPunct="1"/>
            <a:r>
              <a:rPr lang="en-US" altLang="en-US" sz="40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alt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 biểu thức sau là giá trị của số nào?</a:t>
            </a:r>
            <a:endParaRPr lang="en-US" alt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3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52 + 23</a:t>
            </a:r>
          </a:p>
        </p:txBody>
      </p:sp>
      <p:sp>
        <p:nvSpPr>
          <p:cNvPr id="706573" name="Oval 13"/>
          <p:cNvSpPr>
            <a:spLocks noChangeArrowheads="1"/>
          </p:cNvSpPr>
          <p:nvPr/>
        </p:nvSpPr>
        <p:spPr bwMode="auto">
          <a:xfrm>
            <a:off x="9296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360</a:t>
            </a:r>
          </a:p>
        </p:txBody>
      </p:sp>
      <p:sp>
        <p:nvSpPr>
          <p:cNvPr id="706574" name="Rectangle 14"/>
          <p:cNvSpPr>
            <a:spLocks noChangeArrowheads="1"/>
          </p:cNvSpPr>
          <p:nvPr/>
        </p:nvSpPr>
        <p:spPr bwMode="auto">
          <a:xfrm>
            <a:off x="4953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84 - 32</a:t>
            </a:r>
          </a:p>
        </p:txBody>
      </p:sp>
      <p:sp>
        <p:nvSpPr>
          <p:cNvPr id="706575" name="Rectangle 15"/>
          <p:cNvSpPr>
            <a:spLocks noChangeArrowheads="1"/>
          </p:cNvSpPr>
          <p:nvPr/>
        </p:nvSpPr>
        <p:spPr bwMode="auto">
          <a:xfrm>
            <a:off x="7848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169 - 20 + 1</a:t>
            </a: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2133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86 : 2</a:t>
            </a:r>
          </a:p>
        </p:txBody>
      </p:sp>
      <p:sp>
        <p:nvSpPr>
          <p:cNvPr id="706577" name="Rectangle 17"/>
          <p:cNvSpPr>
            <a:spLocks noChangeArrowheads="1"/>
          </p:cNvSpPr>
          <p:nvPr/>
        </p:nvSpPr>
        <p:spPr bwMode="auto">
          <a:xfrm>
            <a:off x="4953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120 x 3</a:t>
            </a:r>
          </a:p>
        </p:txBody>
      </p:sp>
      <p:sp>
        <p:nvSpPr>
          <p:cNvPr id="706578" name="Oval 18"/>
          <p:cNvSpPr>
            <a:spLocks noChangeArrowheads="1"/>
          </p:cNvSpPr>
          <p:nvPr/>
        </p:nvSpPr>
        <p:spPr bwMode="auto">
          <a:xfrm>
            <a:off x="7848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43</a:t>
            </a:r>
          </a:p>
        </p:txBody>
      </p:sp>
      <p:sp>
        <p:nvSpPr>
          <p:cNvPr id="706579" name="Oval 19"/>
          <p:cNvSpPr>
            <a:spLocks noChangeArrowheads="1"/>
          </p:cNvSpPr>
          <p:nvPr/>
        </p:nvSpPr>
        <p:spPr bwMode="auto">
          <a:xfrm>
            <a:off x="6400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53</a:t>
            </a:r>
          </a:p>
        </p:txBody>
      </p:sp>
      <p:sp>
        <p:nvSpPr>
          <p:cNvPr id="706580" name="Oval 20"/>
          <p:cNvSpPr>
            <a:spLocks noChangeArrowheads="1"/>
          </p:cNvSpPr>
          <p:nvPr/>
        </p:nvSpPr>
        <p:spPr bwMode="auto">
          <a:xfrm>
            <a:off x="4953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52</a:t>
            </a:r>
          </a:p>
        </p:txBody>
      </p:sp>
      <p:sp>
        <p:nvSpPr>
          <p:cNvPr id="706581" name="Oval 21"/>
          <p:cNvSpPr>
            <a:spLocks noChangeArrowheads="1"/>
          </p:cNvSpPr>
          <p:nvPr/>
        </p:nvSpPr>
        <p:spPr bwMode="auto">
          <a:xfrm>
            <a:off x="3505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75</a:t>
            </a:r>
          </a:p>
        </p:txBody>
      </p:sp>
      <p:sp>
        <p:nvSpPr>
          <p:cNvPr id="706582" name="Oval 22"/>
          <p:cNvSpPr>
            <a:spLocks noChangeArrowheads="1"/>
          </p:cNvSpPr>
          <p:nvPr/>
        </p:nvSpPr>
        <p:spPr bwMode="auto">
          <a:xfrm>
            <a:off x="2057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FF0000"/>
                </a:solidFill>
                <a:latin typeface="VNI-Coronet" pitchFamily="2" charset="0"/>
              </a:rPr>
              <a:t>150</a:t>
            </a:r>
          </a:p>
        </p:txBody>
      </p:sp>
      <p:sp>
        <p:nvSpPr>
          <p:cNvPr id="706593" name="Rectangle 33"/>
          <p:cNvSpPr>
            <a:spLocks noChangeArrowheads="1"/>
          </p:cNvSpPr>
          <p:nvPr/>
        </p:nvSpPr>
        <p:spPr bwMode="auto">
          <a:xfrm>
            <a:off x="7848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4000" b="1">
                <a:solidFill>
                  <a:srgbClr val="0000FF"/>
                </a:solidFill>
                <a:latin typeface="VNI-Coronet" pitchFamily="2" charset="0"/>
              </a:rPr>
              <a:t>45 + 5 + 3</a:t>
            </a:r>
          </a:p>
        </p:txBody>
      </p:sp>
      <p:sp>
        <p:nvSpPr>
          <p:cNvPr id="706607" name="Line 47"/>
          <p:cNvSpPr>
            <a:spLocks noChangeShapeType="1"/>
          </p:cNvSpPr>
          <p:nvPr/>
        </p:nvSpPr>
        <p:spPr bwMode="auto">
          <a:xfrm>
            <a:off x="2971800" y="3429000"/>
            <a:ext cx="762000" cy="609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08" name="Line 48"/>
          <p:cNvSpPr>
            <a:spLocks noChangeShapeType="1"/>
          </p:cNvSpPr>
          <p:nvPr/>
        </p:nvSpPr>
        <p:spPr bwMode="auto">
          <a:xfrm flipV="1">
            <a:off x="6858000" y="4419600"/>
            <a:ext cx="2438400" cy="12192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09" name="Line 49"/>
          <p:cNvSpPr>
            <a:spLocks noChangeShapeType="1"/>
          </p:cNvSpPr>
          <p:nvPr/>
        </p:nvSpPr>
        <p:spPr bwMode="auto">
          <a:xfrm flipV="1">
            <a:off x="3962400" y="4495800"/>
            <a:ext cx="3962400" cy="9906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5334000" y="3429000"/>
            <a:ext cx="0" cy="533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3" name="Line 53"/>
          <p:cNvSpPr>
            <a:spLocks noChangeShapeType="1"/>
          </p:cNvSpPr>
          <p:nvPr/>
        </p:nvSpPr>
        <p:spPr bwMode="auto">
          <a:xfrm flipH="1">
            <a:off x="3048000" y="3048000"/>
            <a:ext cx="4800600" cy="12954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14" name="Line 54"/>
          <p:cNvSpPr>
            <a:spLocks noChangeShapeType="1"/>
          </p:cNvSpPr>
          <p:nvPr/>
        </p:nvSpPr>
        <p:spPr bwMode="auto">
          <a:xfrm flipH="1" flipV="1">
            <a:off x="7391400" y="4495800"/>
            <a:ext cx="1066800" cy="762000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2206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06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6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0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0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0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0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6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6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06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06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0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06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06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06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06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69" grpId="0"/>
      <p:bldP spid="706572" grpId="0" animBg="1"/>
      <p:bldP spid="706573" grpId="0" animBg="1"/>
      <p:bldP spid="706574" grpId="0" animBg="1"/>
      <p:bldP spid="706575" grpId="0" animBg="1"/>
      <p:bldP spid="706576" grpId="0" animBg="1"/>
      <p:bldP spid="706577" grpId="0" animBg="1"/>
      <p:bldP spid="706578" grpId="0" animBg="1"/>
      <p:bldP spid="706579" grpId="0" animBg="1"/>
      <p:bldP spid="706580" grpId="0" animBg="1"/>
      <p:bldP spid="706581" grpId="0" animBg="1"/>
      <p:bldP spid="706582" grpId="0" animBg="1"/>
      <p:bldP spid="7065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22" name="Picture 2" descr="nhal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52600"/>
            <a:ext cx="19812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3" name="Picture 3" descr="40083354_76150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676400"/>
            <a:ext cx="19812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4" name="Picture 4" descr="00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057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525" name="Picture 5" descr="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16764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7526" name="Group 6"/>
          <p:cNvGrpSpPr>
            <a:grpSpLocks/>
          </p:cNvGrpSpPr>
          <p:nvPr/>
        </p:nvGrpSpPr>
        <p:grpSpPr bwMode="auto">
          <a:xfrm>
            <a:off x="1752601" y="4772026"/>
            <a:ext cx="1452563" cy="2085975"/>
            <a:chOff x="4800" y="2928"/>
            <a:chExt cx="915" cy="1362"/>
          </a:xfrm>
        </p:grpSpPr>
        <p:pic>
          <p:nvPicPr>
            <p:cNvPr id="747527" name="Picture 7" descr="ANIMALS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28" name="Text Box 8"/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66FFFF"/>
                  </a:solidFill>
                </a:rPr>
                <a:t>150+5</a:t>
              </a:r>
            </a:p>
          </p:txBody>
        </p:sp>
      </p:grpSp>
      <p:grpSp>
        <p:nvGrpSpPr>
          <p:cNvPr id="747529" name="Group 9"/>
          <p:cNvGrpSpPr>
            <a:grpSpLocks/>
          </p:cNvGrpSpPr>
          <p:nvPr/>
        </p:nvGrpSpPr>
        <p:grpSpPr bwMode="auto">
          <a:xfrm>
            <a:off x="8615364" y="5105400"/>
            <a:ext cx="2052637" cy="1244600"/>
            <a:chOff x="3408" y="3536"/>
            <a:chExt cx="1293" cy="784"/>
          </a:xfrm>
        </p:grpSpPr>
        <p:pic>
          <p:nvPicPr>
            <p:cNvPr id="747530" name="Picture 10" descr="Dog-09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1" name="Text Box 11"/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>
                  <a:solidFill>
                    <a:schemeClr val="accent1"/>
                  </a:solidFill>
                </a:rPr>
                <a:t>5x5</a:t>
              </a:r>
            </a:p>
          </p:txBody>
        </p:sp>
      </p:grpSp>
      <p:grpSp>
        <p:nvGrpSpPr>
          <p:cNvPr id="747532" name="Group 12"/>
          <p:cNvGrpSpPr>
            <a:grpSpLocks/>
          </p:cNvGrpSpPr>
          <p:nvPr/>
        </p:nvGrpSpPr>
        <p:grpSpPr bwMode="auto">
          <a:xfrm>
            <a:off x="5943600" y="5181600"/>
            <a:ext cx="2667000" cy="1333500"/>
            <a:chOff x="2544" y="3264"/>
            <a:chExt cx="1344" cy="1023"/>
          </a:xfrm>
        </p:grpSpPr>
        <p:pic>
          <p:nvPicPr>
            <p:cNvPr id="747533" name="Picture 13" descr="Chim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34" name="Text Box 14"/>
            <p:cNvSpPr txBox="1">
              <a:spLocks noChangeArrowheads="1"/>
            </p:cNvSpPr>
            <p:nvPr/>
          </p:nvSpPr>
          <p:spPr bwMode="auto">
            <a:xfrm>
              <a:off x="2832" y="3888"/>
              <a:ext cx="672" cy="3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US" altLang="en-US" sz="2800" b="1"/>
                <a:t>10-5-3</a:t>
              </a:r>
            </a:p>
          </p:txBody>
        </p:sp>
      </p:grpSp>
      <p:pic>
        <p:nvPicPr>
          <p:cNvPr id="747538" name="Picture 18" descr="An067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81429"/>
            <a:ext cx="2247900" cy="169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39" name="Oval 19"/>
          <p:cNvSpPr>
            <a:spLocks noChangeArrowheads="1"/>
          </p:cNvSpPr>
          <p:nvPr/>
        </p:nvSpPr>
        <p:spPr bwMode="auto">
          <a:xfrm>
            <a:off x="2590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1</a:t>
            </a:r>
          </a:p>
        </p:txBody>
      </p:sp>
      <p:sp>
        <p:nvSpPr>
          <p:cNvPr id="747540" name="Oval 20"/>
          <p:cNvSpPr>
            <a:spLocks noChangeArrowheads="1"/>
          </p:cNvSpPr>
          <p:nvPr/>
        </p:nvSpPr>
        <p:spPr bwMode="auto">
          <a:xfrm>
            <a:off x="4572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2</a:t>
            </a:r>
          </a:p>
        </p:txBody>
      </p:sp>
      <p:sp>
        <p:nvSpPr>
          <p:cNvPr id="747541" name="Oval 21"/>
          <p:cNvSpPr>
            <a:spLocks noChangeArrowheads="1"/>
          </p:cNvSpPr>
          <p:nvPr/>
        </p:nvSpPr>
        <p:spPr bwMode="auto">
          <a:xfrm>
            <a:off x="7391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3</a:t>
            </a:r>
          </a:p>
        </p:txBody>
      </p:sp>
      <p:sp>
        <p:nvSpPr>
          <p:cNvPr id="747542" name="Oval 22"/>
          <p:cNvSpPr>
            <a:spLocks noChangeArrowheads="1"/>
          </p:cNvSpPr>
          <p:nvPr/>
        </p:nvSpPr>
        <p:spPr bwMode="auto">
          <a:xfrm>
            <a:off x="8458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2400" b="1"/>
              <a:t>4</a:t>
            </a:r>
          </a:p>
        </p:txBody>
      </p:sp>
      <p:sp>
        <p:nvSpPr>
          <p:cNvPr id="747546" name="Text Box 26"/>
          <p:cNvSpPr txBox="1">
            <a:spLocks noChangeArrowheads="1"/>
          </p:cNvSpPr>
          <p:nvPr/>
        </p:nvSpPr>
        <p:spPr bwMode="auto">
          <a:xfrm>
            <a:off x="90767" y="155557"/>
            <a:ext cx="1185806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vi-VN" altLang="en-US" sz="6000" b="1" i="1" dirty="0">
                <a:solidFill>
                  <a:srgbClr val="0000FF"/>
                </a:solidFill>
                <a:latin typeface="VNI-Times" pitchFamily="2" charset="0"/>
              </a:rPr>
              <a:t>Trò chơi:</a:t>
            </a:r>
            <a:r>
              <a:rPr lang="en-US" altLang="en-US" sz="60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altLang="en-US" sz="60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vi-VN" alt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nhà cho các con vật</a:t>
            </a:r>
            <a:endParaRPr lang="en-US" alt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47" name="AutoShape 27"/>
          <p:cNvSpPr>
            <a:spLocks noChangeArrowheads="1"/>
          </p:cNvSpPr>
          <p:nvPr/>
        </p:nvSpPr>
        <p:spPr bwMode="auto">
          <a:xfrm rot="5400000">
            <a:off x="19812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</a:t>
            </a:r>
            <a:r>
              <a:rPr lang="en-US" altLang="en-US" sz="2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47548" name="AutoShape 28"/>
          <p:cNvSpPr>
            <a:spLocks noChangeArrowheads="1"/>
          </p:cNvSpPr>
          <p:nvPr/>
        </p:nvSpPr>
        <p:spPr bwMode="auto">
          <a:xfrm rot="5400000">
            <a:off x="43434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747549" name="AutoShape 29"/>
          <p:cNvSpPr>
            <a:spLocks noChangeArrowheads="1"/>
          </p:cNvSpPr>
          <p:nvPr/>
        </p:nvSpPr>
        <p:spPr bwMode="auto">
          <a:xfrm rot="5400000">
            <a:off x="6362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747550" name="AutoShape 30"/>
          <p:cNvSpPr>
            <a:spLocks noChangeArrowheads="1"/>
          </p:cNvSpPr>
          <p:nvPr/>
        </p:nvSpPr>
        <p:spPr bwMode="auto">
          <a:xfrm rot="5400000">
            <a:off x="9182100" y="3848100"/>
            <a:ext cx="1219200" cy="9906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eaLnBrk="1" hangingPunct="1"/>
            <a:r>
              <a:rPr lang="en-US" altLang="en-US" sz="2400" b="1">
                <a:solidFill>
                  <a:srgbClr val="0000FF"/>
                </a:solidFill>
              </a:rPr>
              <a:t>155</a:t>
            </a:r>
          </a:p>
        </p:txBody>
      </p:sp>
      <p:grpSp>
        <p:nvGrpSpPr>
          <p:cNvPr id="747556" name="Group 36"/>
          <p:cNvGrpSpPr>
            <a:grpSpLocks/>
          </p:cNvGrpSpPr>
          <p:nvPr/>
        </p:nvGrpSpPr>
        <p:grpSpPr bwMode="auto">
          <a:xfrm>
            <a:off x="3505200" y="4724400"/>
            <a:ext cx="2362200" cy="1600200"/>
            <a:chOff x="-36" y="3312"/>
            <a:chExt cx="1428" cy="1008"/>
          </a:xfrm>
        </p:grpSpPr>
        <p:pic>
          <p:nvPicPr>
            <p:cNvPr id="747557" name="Picture 37" descr="Bao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47558" name="Text Box 38"/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endParaRPr lang="en-US" altLang="en-US" sz="3600" b="1"/>
            </a:p>
          </p:txBody>
        </p:sp>
      </p:grpSp>
      <p:sp>
        <p:nvSpPr>
          <p:cNvPr id="747559" name="Text Box 39"/>
          <p:cNvSpPr txBox="1">
            <a:spLocks noChangeArrowheads="1"/>
          </p:cNvSpPr>
          <p:nvPr/>
        </p:nvSpPr>
        <p:spPr bwMode="auto">
          <a:xfrm>
            <a:off x="4800600" y="5562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/>
              <a:t>40 - 5</a:t>
            </a:r>
          </a:p>
        </p:txBody>
      </p:sp>
    </p:spTree>
    <p:extLst>
      <p:ext uri="{BB962C8B-B14F-4D97-AF65-F5344CB8AC3E}">
        <p14:creationId xmlns:p14="http://schemas.microsoft.com/office/powerpoint/2010/main" val="308386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1" dur="2000" fill="hold"/>
                                        <p:tgtEl>
                                          <p:spTgt spid="7475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13" dur="2000" fill="hold"/>
                                        <p:tgtEl>
                                          <p:spTgt spid="747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47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9103E-6 C -0.06944 -0.00832 -0.13715 -0.01619 -0.20781 -0.02081 C -0.21788 -0.02312 -0.22795 -0.0259 -0.23854 -0.02775 C -0.24843 -0.02937 -0.26024 -0.02775 -0.26892 -0.03099 C -0.27621 -0.03399 -0.27656 -0.04024 -0.28125 -0.04486 C -0.28698 -0.05064 -0.29305 -0.05619 -0.2993 -0.06174 C -0.32621 -0.0858 -0.34774 -0.10268 -0.36041 -0.1302 C -0.37187 -0.19495 -0.35451 -0.26133 -0.37882 -0.3247 C -0.38871 -0.35037 -0.38767 -0.36771 -0.42152 -0.38598 C -0.43958 -0.4172 -0.47448 -0.42738 -0.51892 -0.44426 C -0.5625 -0.46068 -0.52222 -0.43917 -0.54357 -0.4512 " pathEditMode="relative" rAng="0" ptsTypes="ffffffffffA">
                                      <p:cBhvr>
                                        <p:cTn id="18" dur="2000" fill="hold"/>
                                        <p:tgtEl>
                                          <p:spTgt spid="747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32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4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872 C 0.03889 -0.00023 0.08611 -0.01619 0.12552 -0.03399 C 0.13993 -0.05041 0.12361 -0.0363 0.1658 -0.05457 C 0.18593 -0.06289 0.22291 -0.08093 0.22291 -0.0807 C 0.23125 -0.08833 0.23663 -0.09665 0.24705 -0.10405 C 0.25434 -0.10914 0.26441 -0.11353 0.27118 -0.11862 C 0.2868 -0.13156 0.29722 -0.14659 0.3118 -0.15954 C 0.31423 -0.16417 0.3243 -0.16948 0.31944 -0.17411 C 0.30746 -0.18521 0.28038 -0.1933 0.26319 -0.20324 C 0.25902 -0.20578 0.25781 -0.20902 0.25468 -0.2118 C 0.27673 -0.24971 0.26319 -0.3126 0.36857 -0.33734 C 0.37656 -0.33619 0.38489 -0.33341 0.39271 -0.33434 C 0.48472 -0.34567 0.40729 -0.34289 0.46597 -0.35492 C 0.47552 -0.35677 0.48715 -0.35677 0.49809 -0.35769 C 0.53489 -0.36648 0.56875 -0.37133 0.61163 -0.37503 C 0.64253 -0.38636 0.65295 -0.38521 0.69288 -0.38983 C 0.71996 -0.39654 0.71024 -0.39284 0.725 -0.39839 " pathEditMode="relative" rAng="0" ptsTypes="ffffffffffffffffA">
                                      <p:cBhvr>
                                        <p:cTn id="23" dur="2000" fill="hold"/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0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475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8094E-6 C -0.00173 -0.04879 -0.00329 -0.12835 -0.03073 -0.1672 C -0.03298 -0.16628 -0.03541 -0.16235 -0.03732 -0.1642 C -0.04166 -0.16836 -0.04288 -0.17669 -0.046 -0.18247 C -0.05451 -0.19842 -0.04965 -0.19149 -0.06128 -0.20351 C -0.06545 -0.22225 -0.06007 -0.20374 -0.07014 -0.22201 C -0.07274 -0.22687 -0.07378 -0.23265 -0.07656 -0.23728 C -0.08125 -0.24445 -0.08871 -0.24815 -0.09409 -0.25509 C -0.10416 -0.26781 -0.11614 -0.28052 -0.12882 -0.28839 C -0.13628 -0.29278 -0.14548 -0.29371 -0.15312 -0.29764 C -0.17378 -0.30851 -0.17829 -0.31498 -0.20104 -0.31868 C -0.27795 -0.35615 -0.38385 -0.34204 -0.45416 -0.3432 C -0.47569 -0.34805 -0.49652 -0.35731 -0.5177 -0.36424 C -0.51979 -0.36632 -0.5217 -0.36887 -0.52413 -0.37049 C -0.53767 -0.37928 -0.53732 -0.36979 -0.53732 -0.37928 " pathEditMode="relative" rAng="0" ptsTypes="ffffffffffffffA">
                                      <p:cBhvr>
                                        <p:cTn id="28" dur="2000" fill="hold"/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92" y="-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29"/>
                  </p:tgtEl>
                </p:cond>
              </p:nextCondLst>
            </p:seq>
          </p:childTnLst>
        </p:cTn>
      </p:par>
    </p:tnLst>
    <p:bldLst>
      <p:bldP spid="747546" grpId="0"/>
      <p:bldP spid="7475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570" name="Group 3"/>
          <p:cNvGrpSpPr>
            <a:grpSpLocks/>
          </p:cNvGrpSpPr>
          <p:nvPr/>
        </p:nvGrpSpPr>
        <p:grpSpPr bwMode="auto">
          <a:xfrm>
            <a:off x="0" y="-38100"/>
            <a:ext cx="12192000" cy="6934200"/>
            <a:chOff x="0" y="-24"/>
            <a:chExt cx="5760" cy="4368"/>
          </a:xfrm>
        </p:grpSpPr>
        <p:grpSp>
          <p:nvGrpSpPr>
            <p:cNvPr id="749571" name="Group 4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749572" name="Picture 5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3" name="Picture 6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4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5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749576" name="Group 9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749577" name="Picture 10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8" name="Picture 11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79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0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1" name="Picture 14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2" name="Picture 15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3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49584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749585" name="Picture 18" descr="1437547881[2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462338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9590" name="WordArt 22"/>
          <p:cNvSpPr>
            <a:spLocks noChangeArrowheads="1" noChangeShapeType="1" noTextEdit="1"/>
          </p:cNvSpPr>
          <p:nvPr/>
        </p:nvSpPr>
        <p:spPr bwMode="auto">
          <a:xfrm>
            <a:off x="1727200" y="1009650"/>
            <a:ext cx="8737600" cy="42910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CON !</a:t>
            </a:r>
          </a:p>
        </p:txBody>
      </p:sp>
    </p:spTree>
    <p:extLst>
      <p:ext uri="{BB962C8B-B14F-4D97-AF65-F5344CB8AC3E}">
        <p14:creationId xmlns:p14="http://schemas.microsoft.com/office/powerpoint/2010/main" val="1109558264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Widescreen</PresentationFormat>
  <Paragraphs>76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.VnTime</vt:lpstr>
      <vt:lpstr>Arial</vt:lpstr>
      <vt:lpstr>Calibri</vt:lpstr>
      <vt:lpstr>Calibri Light</vt:lpstr>
      <vt:lpstr>Times New Roman</vt:lpstr>
      <vt:lpstr>VNI-Coronet</vt:lpstr>
      <vt:lpstr>VNI-Times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2020-12-20T09:34:50Z</dcterms:created>
  <dcterms:modified xsi:type="dcterms:W3CDTF">2020-12-20T09:35:12Z</dcterms:modified>
</cp:coreProperties>
</file>