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29" r:id="rId2"/>
    <p:sldId id="330" r:id="rId3"/>
    <p:sldId id="331" r:id="rId4"/>
    <p:sldId id="332" r:id="rId5"/>
    <p:sldId id="307" r:id="rId6"/>
    <p:sldId id="334" r:id="rId7"/>
    <p:sldId id="341" r:id="rId8"/>
    <p:sldId id="317" r:id="rId9"/>
    <p:sldId id="345" r:id="rId10"/>
    <p:sldId id="318" r:id="rId11"/>
    <p:sldId id="321" r:id="rId12"/>
    <p:sldId id="335" r:id="rId13"/>
    <p:sldId id="343" r:id="rId14"/>
    <p:sldId id="336" r:id="rId15"/>
    <p:sldId id="344" r:id="rId16"/>
    <p:sldId id="324" r:id="rId17"/>
    <p:sldId id="328" r:id="rId18"/>
    <p:sldId id="273" r:id="rId19"/>
    <p:sldId id="339" r:id="rId20"/>
    <p:sldId id="338" r:id="rId21"/>
    <p:sldId id="34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55" d="100"/>
          <a:sy n="55" d="100"/>
        </p:scale>
        <p:origin x="7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5D4757-7633-4089-938A-B54F41923E05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34A362-D86D-4513-986A-997DE3B89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208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vi-V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D0B51-CE8E-4B72-9CEF-8BFF18574B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4192D9-DB1F-4F9B-9413-E3D2722A50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6BD701-AB73-42E7-A184-70D8A5707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7CEF-48FB-4FF1-954D-3344382CA678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54C4DE-53AC-49C1-A6AA-4B2657CDD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799E24-E9D8-4344-BEFD-C28D29A94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FBBF9-5208-44B4-87FF-ACD108FD9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279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38D7D-66B9-40D7-9856-34433D0BD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800D51-9E38-4CEC-9720-F1304E1CB2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6B8093-48BF-4CA8-902A-5AEA66006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7CEF-48FB-4FF1-954D-3344382CA678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E51A7D-A917-4DE7-B31D-5121D1FA7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5AD519-6B90-41FB-981E-2819535EE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FBBF9-5208-44B4-87FF-ACD108FD9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272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96E631-5102-456A-B9F8-7A029F025E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D8A6A4-830E-4A6D-9D7B-4606E9A277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865E98-B7EF-4FD0-93B6-664844A34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7CEF-48FB-4FF1-954D-3344382CA678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0CE2BC-E161-4F7E-9863-0EFD3852B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DE61C2-6CF3-460F-988E-07A423244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FBBF9-5208-44B4-87FF-ACD108FD9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5638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45124B79-FE07-47D5-90E7-800F90B8F82F}" type="datetimeFigureOut">
              <a:rPr lang="en-US" altLang="vi-VN"/>
              <a:pPr/>
              <a:t>12/20/2020</a:t>
            </a:fld>
            <a:endParaRPr lang="en-US" alt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8FEE8DF2-B45F-4C83-9F8C-F573C299587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081740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D5CF7-765C-45F4-8EEA-36B2F4019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C58449-A352-4690-95BB-5320390243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A386A6-9AA7-4165-99C1-EB10967ED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7CEF-48FB-4FF1-954D-3344382CA678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FAB0A0-5687-420A-ABE5-C8F925BD5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1C760A-8F38-40C3-B79A-B227D47D8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FBBF9-5208-44B4-87FF-ACD108FD9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244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C6959-BE1F-4585-9A86-EC9580F8C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63D885-4853-4D46-AD03-167B7DD6A4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461A56-CAA7-469A-9B5A-F61AE0E80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7CEF-48FB-4FF1-954D-3344382CA678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2DA5E4-8921-48D1-913D-9B9AFE520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FE11A9-C29F-44F0-8A38-0704137B8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FBBF9-5208-44B4-87FF-ACD108FD9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556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17D02-89DB-4F77-8CEA-5748DFC3C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53ED6A-C1CC-46FF-A6DE-3BE2C6CBFC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7D323B-CC66-49C6-AF61-42A4424C5E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93D7B0-D6D3-472A-9864-CB2170F84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7CEF-48FB-4FF1-954D-3344382CA678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A5C3D3-A753-4B76-8D05-416296C5C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CC72E9-6E3F-4FD1-91D0-21B1F90A9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FBBF9-5208-44B4-87FF-ACD108FD9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026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78403-5250-4190-ABFD-4C5A74E67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8FB31C-221A-40D2-8F8D-8F1DD1BA74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7F476C-0693-4E43-9742-E7DE7ABBC7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788717-E0C3-4984-B208-BAB08F9975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6B95B0-0EC8-4BB5-AC38-1CED7D63A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8173E3-51D6-44AB-8F6B-9E58ADDAE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7CEF-48FB-4FF1-954D-3344382CA678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12222C-4DE1-4F6A-B51E-0A83C220B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5C0F08-4E62-4816-9EBC-32397037A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FBBF9-5208-44B4-87FF-ACD108FD9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906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630C5-4B0D-4F18-9D5C-AD255D35F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7FCA73-DB7A-45C1-AE23-B4FBC9D93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7CEF-48FB-4FF1-954D-3344382CA678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23B66A-4E1D-41B2-BB3F-6101F0559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A76935-CF79-4580-A8F9-9BAA41EAC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FBBF9-5208-44B4-87FF-ACD108FD9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532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51EB71-3D9D-42E5-98DC-C1867722A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7CEF-48FB-4FF1-954D-3344382CA678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F0C90E-1008-4C07-A41D-457633D12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21F07B-48E3-4F63-B14A-071EBEEF6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FBBF9-5208-44B4-87FF-ACD108FD9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854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9C3DB-2264-414B-B111-F9079AE9C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4F4B8C-E313-4BD2-9B01-5085C546F3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B15DE0-5814-4036-9D7A-61C38DCDE9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394C3B-7193-4454-9CC1-54B51E27B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7CEF-48FB-4FF1-954D-3344382CA678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D62B53-A22E-41F1-82C6-FF4F8D6DA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098017-FF25-49A0-9388-3DA2BA8C7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FBBF9-5208-44B4-87FF-ACD108FD9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750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3A00F-B3B0-4798-9E5E-40FD7FFAB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1CE282-5885-4799-A349-FD4CB75A5D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1EB57B-21E8-4538-8D93-421E7DF988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FAF9F0-9498-4665-8BDC-FAA4991EC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7CEF-48FB-4FF1-954D-3344382CA678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FF8BB2-6C63-4E42-BF30-0B9414E25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BBA786-CC8B-4292-BA61-C04B1A8DE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FBBF9-5208-44B4-87FF-ACD108FD9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330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6300A4-ABF6-4074-93C8-2DB65BFBC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B4E9F6-FACE-4923-A6AD-36A1A0388A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75D058-BFDE-41C9-9DFB-43F7BE1531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87CEF-48FB-4FF1-954D-3344382CA678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21E387-453D-4860-8AF7-B36B703F43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942A0A-8B77-4566-8F0D-F8197944F4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FBBF9-5208-44B4-87FF-ACD108FD9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022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5" Type="http://schemas.openxmlformats.org/officeDocument/2006/relationships/image" Target="../media/image5.png"/><Relationship Id="rId4" Type="http://schemas.openxmlformats.org/officeDocument/2006/relationships/image" Target="../media/image4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5" Type="http://schemas.openxmlformats.org/officeDocument/2006/relationships/image" Target="../media/image5.png"/><Relationship Id="rId4" Type="http://schemas.openxmlformats.org/officeDocument/2006/relationships/image" Target="../media/image4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5" Type="http://schemas.openxmlformats.org/officeDocument/2006/relationships/image" Target="../media/image5.png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5" Type="http://schemas.openxmlformats.org/officeDocument/2006/relationships/image" Target="../media/image5.png"/><Relationship Id="rId4" Type="http://schemas.openxmlformats.org/officeDocument/2006/relationships/image" Target="../media/image4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G:\DUNG_%20TNXH%20L3\MOV00221.MPG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G:\DUNG_%20TNXH%20L3\MOV00221.MPG" TargetMode="External"/><Relationship Id="rId6" Type="http://schemas.openxmlformats.org/officeDocument/2006/relationships/image" Target="../media/image11.jpe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698" name="Group 2"/>
          <p:cNvGrpSpPr>
            <a:grpSpLocks/>
          </p:cNvGrpSpPr>
          <p:nvPr/>
        </p:nvGrpSpPr>
        <p:grpSpPr bwMode="auto">
          <a:xfrm>
            <a:off x="1524000" y="0"/>
            <a:ext cx="9144000" cy="6858000"/>
            <a:chOff x="0" y="0"/>
            <a:chExt cx="5760" cy="4320"/>
          </a:xfrm>
        </p:grpSpPr>
        <p:pic>
          <p:nvPicPr>
            <p:cNvPr id="157699" name="Picture 3" descr="LIN_00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1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7700" name="Picture 4" descr="LIN_00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176"/>
              <a:ext cx="5760" cy="1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7701" name="Picture 5" descr="LIN_00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003" y="2141"/>
              <a:ext cx="4128" cy="1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7702" name="Picture 6" descr="LIN_00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645" y="2132"/>
              <a:ext cx="4128" cy="1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7703" name="WordArt 9"/>
          <p:cNvSpPr>
            <a:spLocks noChangeArrowheads="1" noChangeShapeType="1" noTextEdit="1"/>
          </p:cNvSpPr>
          <p:nvPr/>
        </p:nvSpPr>
        <p:spPr bwMode="auto">
          <a:xfrm>
            <a:off x="1676400" y="304800"/>
            <a:ext cx="8991600" cy="5576888"/>
          </a:xfrm>
          <a:prstGeom prst="rect">
            <a:avLst/>
          </a:prstGeom>
        </p:spPr>
        <p:txBody>
          <a:bodyPr wrap="none" fromWordArt="1">
            <a:prstTxWarp prst="textArchUpPour">
              <a:avLst>
                <a:gd name="adj1" fmla="val 10732498"/>
                <a:gd name="adj2" fmla="val 77241"/>
              </a:avLst>
            </a:prstTxWarp>
          </a:bodyPr>
          <a:lstStyle/>
          <a:p>
            <a:r>
              <a:rPr lang="vi-VN" sz="3600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Chào mừng quý thầy cô giáo</a:t>
            </a:r>
          </a:p>
        </p:txBody>
      </p:sp>
      <p:sp>
        <p:nvSpPr>
          <p:cNvPr id="157705" name="Text Box 9"/>
          <p:cNvSpPr txBox="1">
            <a:spLocks noChangeArrowheads="1"/>
          </p:cNvSpPr>
          <p:nvPr/>
        </p:nvSpPr>
        <p:spPr bwMode="auto">
          <a:xfrm>
            <a:off x="1524000" y="3352801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4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Môn: Tự nhiên và xã hội</a:t>
            </a:r>
          </a:p>
        </p:txBody>
      </p:sp>
      <p:pic>
        <p:nvPicPr>
          <p:cNvPr id="157706" name="Picture 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1981200" cy="197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7707" name="Picture 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520032" y="4880769"/>
            <a:ext cx="1981200" cy="197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7708" name="Picture 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686800" y="4884738"/>
            <a:ext cx="1981200" cy="197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7709" name="Picture 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06570">
            <a:off x="8686007" y="794"/>
            <a:ext cx="1981200" cy="197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57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57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57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57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03" grpId="0" animBg="1"/>
      <p:bldP spid="15770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6" name="Picture 2" descr="thanhphohatinh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0"/>
            <a:ext cx="4724400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387" name="Picture 3" descr="Nha12tang-"/>
          <p:cNvPicPr>
            <a:picLocks noChangeAspect="1" noChangeArrowheads="1"/>
          </p:cNvPicPr>
          <p:nvPr/>
        </p:nvPicPr>
        <p:blipFill>
          <a:blip r:embed="rId3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4572000" cy="352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4388" name="Picture 4" descr="df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97"/>
          <a:stretch>
            <a:fillRect/>
          </a:stretch>
        </p:blipFill>
        <p:spPr bwMode="auto">
          <a:xfrm>
            <a:off x="1524000" y="3505200"/>
            <a:ext cx="4724400" cy="422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4389" name="Picture 5" descr="Hnhnh00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505200"/>
            <a:ext cx="4572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482" name="Group 2"/>
          <p:cNvGrpSpPr>
            <a:grpSpLocks/>
          </p:cNvGrpSpPr>
          <p:nvPr/>
        </p:nvGrpSpPr>
        <p:grpSpPr bwMode="auto">
          <a:xfrm>
            <a:off x="1524000" y="0"/>
            <a:ext cx="9144000" cy="6858000"/>
            <a:chOff x="0" y="40"/>
            <a:chExt cx="5760" cy="4320"/>
          </a:xfrm>
        </p:grpSpPr>
        <p:grpSp>
          <p:nvGrpSpPr>
            <p:cNvPr id="148483" name="Group 3"/>
            <p:cNvGrpSpPr>
              <a:grpSpLocks/>
            </p:cNvGrpSpPr>
            <p:nvPr/>
          </p:nvGrpSpPr>
          <p:grpSpPr bwMode="auto">
            <a:xfrm>
              <a:off x="0" y="40"/>
              <a:ext cx="5760" cy="4320"/>
              <a:chOff x="0" y="40"/>
              <a:chExt cx="5760" cy="4320"/>
            </a:xfrm>
          </p:grpSpPr>
          <p:pic>
            <p:nvPicPr>
              <p:cNvPr id="148484" name="Picture 4" descr="88_0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40"/>
                <a:ext cx="5760" cy="43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48485" name="Picture 5" descr="88_0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591" t="95277" r="16145" b="-533"/>
              <a:stretch>
                <a:fillRect/>
              </a:stretch>
            </p:blipFill>
            <p:spPr bwMode="auto">
              <a:xfrm>
                <a:off x="1292" y="3974"/>
                <a:ext cx="3356" cy="2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48486" name="Picture 6" descr="88_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144" b="46736"/>
            <a:stretch>
              <a:fillRect/>
            </a:stretch>
          </p:blipFill>
          <p:spPr bwMode="auto">
            <a:xfrm>
              <a:off x="0" y="164"/>
              <a:ext cx="5760" cy="40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48488" name="chim2420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chimes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553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8489" name="chim2436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chimes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553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8490" name="Rectangle 10"/>
          <p:cNvSpPr>
            <a:spLocks noChangeArrowheads="1"/>
          </p:cNvSpPr>
          <p:nvPr/>
        </p:nvSpPr>
        <p:spPr bwMode="auto">
          <a:xfrm>
            <a:off x="3581401" y="320676"/>
            <a:ext cx="4716463" cy="74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altLang="vi-VN" sz="3700" u="sng">
                <a:solidFill>
                  <a:srgbClr val="0000FF"/>
                </a:solidFill>
                <a:latin typeface="Times New Roman" pitchFamily="18" charset="0"/>
              </a:rPr>
              <a:t>Tự nhiên và xã hội</a:t>
            </a:r>
            <a:endParaRPr lang="en-US" altLang="vi-VN" sz="37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48492" name="Rectangle 12"/>
          <p:cNvSpPr>
            <a:spLocks noChangeArrowheads="1"/>
          </p:cNvSpPr>
          <p:nvPr/>
        </p:nvSpPr>
        <p:spPr bwMode="auto">
          <a:xfrm>
            <a:off x="2819401" y="952500"/>
            <a:ext cx="63722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vi-VN" sz="3200" b="1">
                <a:solidFill>
                  <a:srgbClr val="FF6600"/>
                </a:solidFill>
                <a:latin typeface=".VnAvant" pitchFamily="34" charset="0"/>
              </a:rPr>
              <a:t>Bµi 32 : Lµng quª vµ ®« thÞ</a:t>
            </a:r>
          </a:p>
        </p:txBody>
      </p:sp>
      <p:sp>
        <p:nvSpPr>
          <p:cNvPr id="148493" name="Text Box 13"/>
          <p:cNvSpPr txBox="1">
            <a:spLocks noChangeArrowheads="1"/>
          </p:cNvSpPr>
          <p:nvPr/>
        </p:nvSpPr>
        <p:spPr bwMode="auto">
          <a:xfrm>
            <a:off x="1981200" y="1252538"/>
            <a:ext cx="8229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800" b="1" baseline="-25000">
                <a:latin typeface=".VnTime" pitchFamily="34" charset="0"/>
              </a:rPr>
              <a:t>II. </a:t>
            </a:r>
            <a:r>
              <a:rPr lang="en-US" altLang="vi-VN" sz="4800" b="1" baseline="-25000">
                <a:latin typeface="Times New Roman" pitchFamily="18" charset="0"/>
              </a:rPr>
              <a:t>Hoạt  động chủ yếu của người dân sống ở làng quê và đô thị</a:t>
            </a:r>
          </a:p>
        </p:txBody>
      </p:sp>
      <p:sp>
        <p:nvSpPr>
          <p:cNvPr id="148494" name="Text Box 14"/>
          <p:cNvSpPr txBox="1">
            <a:spLocks noChangeArrowheads="1"/>
          </p:cNvSpPr>
          <p:nvPr/>
        </p:nvSpPr>
        <p:spPr bwMode="auto">
          <a:xfrm>
            <a:off x="2057400" y="2895600"/>
            <a:ext cx="7543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altLang="vi-VN" sz="4800" b="1" baseline="-25000">
              <a:latin typeface="Times New Roman" pitchFamily="18" charset="0"/>
            </a:endParaRPr>
          </a:p>
        </p:txBody>
      </p:sp>
      <p:graphicFrame>
        <p:nvGraphicFramePr>
          <p:cNvPr id="148533" name="Group 53"/>
          <p:cNvGraphicFramePr>
            <a:graphicFrameLocks noGrp="1"/>
          </p:cNvGraphicFramePr>
          <p:nvPr/>
        </p:nvGraphicFramePr>
        <p:xfrm>
          <a:off x="1981200" y="2514600"/>
          <a:ext cx="8382000" cy="4267200"/>
        </p:xfrm>
        <a:graphic>
          <a:graphicData uri="http://schemas.openxmlformats.org/drawingml/2006/table">
            <a:tbl>
              <a:tblPr/>
              <a:tblGrid>
                <a:gridCol w="2257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924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321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46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344488" indent="11271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693738" indent="22066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989013" indent="38258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1282700" indent="5461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17399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1971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26543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1115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vi-VN" sz="3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Sự khác biệt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344488" indent="11271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693738" indent="22066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989013" indent="38258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1282700" indent="5461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17399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1971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26543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1115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vi-VN" sz="3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Làng quê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344488" indent="11271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693738" indent="22066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989013" indent="38258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1282700" indent="5461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17399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1971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26543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1115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vi-VN" sz="3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Đô thị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463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344488" indent="11271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693738" indent="22066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989013" indent="38258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1282700" indent="5461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17399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1971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26543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1115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32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Hoạt động chủ yếu của người dân</a:t>
                      </a:r>
                      <a:endParaRPr kumimoji="0" lang="vi-VN" altLang="vi-VN" sz="32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[[¬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344488" indent="11271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693738" indent="22066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989013" indent="38258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1282700" indent="5461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17399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1971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26543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1115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344488" indent="11271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693738" indent="22066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989013" indent="38258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1282700" indent="5461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17399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1971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26543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1115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344488" indent="11271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693738" indent="22066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989013" indent="38258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1282700" indent="5461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17399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1971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26543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1115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9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344488" indent="11271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693738" indent="22066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989013" indent="38258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1282700" indent="5461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17399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1971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26543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1115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344488" indent="11271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693738" indent="22066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989013" indent="38258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1282700" indent="5461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17399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1971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26543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1115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330" name="Text Box 18"/>
          <p:cNvSpPr txBox="1">
            <a:spLocks noChangeArrowheads="1"/>
          </p:cNvSpPr>
          <p:nvPr/>
        </p:nvSpPr>
        <p:spPr bwMode="auto">
          <a:xfrm>
            <a:off x="4191000" y="3124201"/>
            <a:ext cx="3048000" cy="326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200" b="1">
                <a:solidFill>
                  <a:srgbClr val="0000FF"/>
                </a:solidFill>
                <a:latin typeface="Times New Roman" pitchFamily="18" charset="0"/>
              </a:rPr>
              <a:t>- Trồng trọt;</a:t>
            </a:r>
          </a:p>
          <a:p>
            <a:pPr>
              <a:spcBef>
                <a:spcPct val="50000"/>
              </a:spcBef>
            </a:pPr>
            <a:r>
              <a:rPr lang="en-US" altLang="vi-VN" sz="3200" b="1">
                <a:solidFill>
                  <a:srgbClr val="0000FF"/>
                </a:solidFill>
                <a:latin typeface="Times New Roman" pitchFamily="18" charset="0"/>
              </a:rPr>
              <a:t>- Chăn nuôi;</a:t>
            </a:r>
          </a:p>
          <a:p>
            <a:pPr>
              <a:spcBef>
                <a:spcPct val="50000"/>
              </a:spcBef>
            </a:pPr>
            <a:r>
              <a:rPr lang="en-US" altLang="vi-VN" sz="3200" b="1">
                <a:solidFill>
                  <a:srgbClr val="0000FF"/>
                </a:solidFill>
                <a:latin typeface="Times New Roman" pitchFamily="18" charset="0"/>
              </a:rPr>
              <a:t>- Làm ruộng;</a:t>
            </a:r>
          </a:p>
          <a:p>
            <a:pPr>
              <a:spcBef>
                <a:spcPct val="50000"/>
              </a:spcBef>
            </a:pPr>
            <a:r>
              <a:rPr lang="en-US" altLang="vi-VN" sz="3200" b="1">
                <a:solidFill>
                  <a:srgbClr val="0000FF"/>
                </a:solidFill>
                <a:latin typeface="Times New Roman" pitchFamily="18" charset="0"/>
              </a:rPr>
              <a:t>- Nghề thủ công;…</a:t>
            </a:r>
          </a:p>
        </p:txBody>
      </p:sp>
      <p:sp>
        <p:nvSpPr>
          <p:cNvPr id="13331" name="Text Box 19"/>
          <p:cNvSpPr txBox="1">
            <a:spLocks noChangeArrowheads="1"/>
          </p:cNvSpPr>
          <p:nvPr/>
        </p:nvSpPr>
        <p:spPr bwMode="auto">
          <a:xfrm>
            <a:off x="7010400" y="3008314"/>
            <a:ext cx="3352800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 b="1">
                <a:solidFill>
                  <a:srgbClr val="0000FF"/>
                </a:solidFill>
                <a:latin typeface="Times New Roman" pitchFamily="18" charset="0"/>
              </a:rPr>
              <a:t>-</a:t>
            </a:r>
            <a:r>
              <a:rPr lang="en-US" altLang="vi-VN" sz="3200" b="1">
                <a:solidFill>
                  <a:srgbClr val="0000FF"/>
                </a:solidFill>
                <a:latin typeface="Times New Roman" pitchFamily="18" charset="0"/>
              </a:rPr>
              <a:t>Làm việc trong nhà máy, xí nghiệp;</a:t>
            </a:r>
          </a:p>
          <a:p>
            <a:pPr>
              <a:spcBef>
                <a:spcPct val="50000"/>
              </a:spcBef>
            </a:pPr>
            <a:r>
              <a:rPr lang="en-US" altLang="vi-VN" sz="3200" b="1">
                <a:solidFill>
                  <a:srgbClr val="0000FF"/>
                </a:solidFill>
                <a:latin typeface="Times New Roman" pitchFamily="18" charset="0"/>
              </a:rPr>
              <a:t>-Làm việc trong các công sở , cửa hàng…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2" fill="hold"/>
                                        <p:tgtEl>
                                          <p:spTgt spid="1484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632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632" fill="hold"/>
                                        <p:tgtEl>
                                          <p:spTgt spid="14848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8488"/>
                </p:tgtEl>
              </p:cMediaNode>
            </p:audio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8489"/>
                </p:tgtEl>
              </p:cMediaNode>
            </p:audio>
          </p:childTnLst>
        </p:cTn>
      </p:par>
    </p:tnLst>
    <p:bldLst>
      <p:bldP spid="13330" grpId="0"/>
      <p:bldP spid="133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890" name="Group 2"/>
          <p:cNvGrpSpPr>
            <a:grpSpLocks/>
          </p:cNvGrpSpPr>
          <p:nvPr/>
        </p:nvGrpSpPr>
        <p:grpSpPr bwMode="auto">
          <a:xfrm>
            <a:off x="1524000" y="0"/>
            <a:ext cx="9144000" cy="6858000"/>
            <a:chOff x="0" y="40"/>
            <a:chExt cx="5760" cy="4320"/>
          </a:xfrm>
        </p:grpSpPr>
        <p:grpSp>
          <p:nvGrpSpPr>
            <p:cNvPr id="165891" name="Group 3"/>
            <p:cNvGrpSpPr>
              <a:grpSpLocks/>
            </p:cNvGrpSpPr>
            <p:nvPr/>
          </p:nvGrpSpPr>
          <p:grpSpPr bwMode="auto">
            <a:xfrm>
              <a:off x="0" y="40"/>
              <a:ext cx="5760" cy="4320"/>
              <a:chOff x="0" y="40"/>
              <a:chExt cx="5760" cy="4320"/>
            </a:xfrm>
          </p:grpSpPr>
          <p:pic>
            <p:nvPicPr>
              <p:cNvPr id="165892" name="Picture 4" descr="88_0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40"/>
                <a:ext cx="5760" cy="43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65893" name="Picture 5" descr="88_0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591" t="95277" r="16145" b="-533"/>
              <a:stretch>
                <a:fillRect/>
              </a:stretch>
            </p:blipFill>
            <p:spPr bwMode="auto">
              <a:xfrm>
                <a:off x="1292" y="3974"/>
                <a:ext cx="3356" cy="2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65894" name="Picture 6" descr="88_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144" b="46736"/>
            <a:stretch>
              <a:fillRect/>
            </a:stretch>
          </p:blipFill>
          <p:spPr bwMode="auto">
            <a:xfrm>
              <a:off x="0" y="164"/>
              <a:ext cx="5760" cy="40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65895" name="Picture 7" descr="j023213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5661026"/>
            <a:ext cx="1655763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5896" name="chim2498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chimes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553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5897" name="chim2514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chimes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553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5898" name="Rectangle 10"/>
          <p:cNvSpPr>
            <a:spLocks noChangeArrowheads="1"/>
          </p:cNvSpPr>
          <p:nvPr/>
        </p:nvSpPr>
        <p:spPr bwMode="auto">
          <a:xfrm>
            <a:off x="3581401" y="609601"/>
            <a:ext cx="4716463" cy="74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altLang="vi-VN" sz="3700" u="sng">
                <a:solidFill>
                  <a:srgbClr val="0000FF"/>
                </a:solidFill>
                <a:latin typeface="Times New Roman" pitchFamily="18" charset="0"/>
              </a:rPr>
              <a:t>Tự nhiên và xã hội</a:t>
            </a:r>
            <a:endParaRPr lang="en-US" altLang="vi-VN" sz="37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65899" name="Rectangle 11"/>
          <p:cNvSpPr>
            <a:spLocks noChangeArrowheads="1"/>
          </p:cNvSpPr>
          <p:nvPr/>
        </p:nvSpPr>
        <p:spPr bwMode="auto">
          <a:xfrm>
            <a:off x="2362200" y="0"/>
            <a:ext cx="7861300" cy="61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endParaRPr lang="en-US" altLang="vi-VN" sz="37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65900" name="Rectangle 12"/>
          <p:cNvSpPr>
            <a:spLocks noChangeArrowheads="1"/>
          </p:cNvSpPr>
          <p:nvPr/>
        </p:nvSpPr>
        <p:spPr bwMode="auto">
          <a:xfrm>
            <a:off x="2819401" y="1138239"/>
            <a:ext cx="63722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vi-VN" sz="3200" b="1">
                <a:solidFill>
                  <a:srgbClr val="FF6600"/>
                </a:solidFill>
                <a:latin typeface=".VnAvant" pitchFamily="34" charset="0"/>
              </a:rPr>
              <a:t>Bµi 32 : Lµng quª vµ ®« thÞ</a:t>
            </a:r>
          </a:p>
        </p:txBody>
      </p:sp>
      <p:sp>
        <p:nvSpPr>
          <p:cNvPr id="165901" name="Text Box 13"/>
          <p:cNvSpPr txBox="1">
            <a:spLocks noChangeArrowheads="1"/>
          </p:cNvSpPr>
          <p:nvPr/>
        </p:nvSpPr>
        <p:spPr bwMode="auto">
          <a:xfrm>
            <a:off x="2057400" y="2895600"/>
            <a:ext cx="7543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altLang="vi-VN" sz="4800" b="1" baseline="-25000">
              <a:latin typeface="Times New Roman" pitchFamily="18" charset="0"/>
            </a:endParaRPr>
          </a:p>
        </p:txBody>
      </p:sp>
      <p:sp>
        <p:nvSpPr>
          <p:cNvPr id="165902" name="Rectangle 14"/>
          <p:cNvSpPr>
            <a:spLocks noChangeArrowheads="1"/>
          </p:cNvSpPr>
          <p:nvPr/>
        </p:nvSpPr>
        <p:spPr bwMode="auto">
          <a:xfrm>
            <a:off x="2209800" y="2895601"/>
            <a:ext cx="8077200" cy="295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vi-VN" sz="32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</a:t>
            </a:r>
            <a:r>
              <a:rPr lang="en-US" altLang="vi-VN" sz="3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Ở làng quê, người dân thường sống bằng nghề trồng trọt, chăn nuôi, chài lưới, các nghề thủ công …</a:t>
            </a:r>
          </a:p>
          <a:p>
            <a:r>
              <a:rPr lang="en-US" altLang="vi-VN" sz="3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- Ở đô thị, người dân thường đi làm trong các công sở, cửa hàng, nhà máy …</a:t>
            </a:r>
          </a:p>
          <a:p>
            <a:pPr>
              <a:spcBef>
                <a:spcPct val="20000"/>
              </a:spcBef>
            </a:pPr>
            <a:endParaRPr lang="en-US" altLang="vi-VN" sz="30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5903" name="Text Box 15"/>
          <p:cNvSpPr txBox="1">
            <a:spLocks noChangeArrowheads="1"/>
          </p:cNvSpPr>
          <p:nvPr/>
        </p:nvSpPr>
        <p:spPr bwMode="auto">
          <a:xfrm>
            <a:off x="1828800" y="1693863"/>
            <a:ext cx="8229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800" b="1" baseline="-25000">
                <a:latin typeface=".VnTime" pitchFamily="34" charset="0"/>
              </a:rPr>
              <a:t>II. </a:t>
            </a:r>
            <a:r>
              <a:rPr lang="en-US" altLang="vi-VN" sz="4800" b="1" baseline="-25000">
                <a:latin typeface="Times New Roman" pitchFamily="18" charset="0"/>
              </a:rPr>
              <a:t>Hoạt  động chủ yếu của người dân sống ở làng quê và đô thị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2" fill="hold"/>
                                        <p:tgtEl>
                                          <p:spTgt spid="1658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632" fill="hold"/>
                                        <p:tgtEl>
                                          <p:spTgt spid="1658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65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5896"/>
                </p:tgtEl>
              </p:cMediaNode>
            </p:audio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5897"/>
                </p:tgtEl>
              </p:cMediaNode>
            </p:audio>
          </p:childTnLst>
        </p:cTn>
      </p:par>
    </p:tnLst>
    <p:bldLst>
      <p:bldP spid="16590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1251" name="Picture 3" descr="Vuot-qua-ret-hai-bang-giong-lua-ngan-ngay-19832-1"/>
          <p:cNvPicPr>
            <a:picLocks noChangeAspect="1" noChangeArrowheads="1"/>
          </p:cNvPicPr>
          <p:nvPr/>
        </p:nvPicPr>
        <p:blipFill>
          <a:blip r:embed="rId3">
            <a:lum bright="-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solidFill>
              <a:srgbClr val="FFFF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1252" name="Picture 4" descr="070901-nghe-dan-da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1253" name="Picture 5" descr="Image128'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12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1255" name="Picture 7" descr="BO-STRAI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1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1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81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1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1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81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4" name="Picture 2" descr="Vuot-qua-ret-hai-bang-giong-lua-ngan-ngay-19832-1"/>
          <p:cNvPicPr>
            <a:picLocks noChangeAspect="1" noChangeArrowheads="1"/>
          </p:cNvPicPr>
          <p:nvPr/>
        </p:nvPicPr>
        <p:blipFill>
          <a:blip r:embed="rId2">
            <a:lum bright="-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4648200" cy="3581400"/>
          </a:xfrm>
          <a:prstGeom prst="rect">
            <a:avLst/>
          </a:prstGeom>
          <a:noFill/>
          <a:ln w="9525">
            <a:solidFill>
              <a:srgbClr val="FFFF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6915" name="Picture 3" descr="BO-STRA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505200"/>
            <a:ext cx="4495800" cy="3352800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6916" name="Picture 4" descr="070901-nghe-dan-da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0"/>
            <a:ext cx="4495800" cy="3505200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691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505200"/>
            <a:ext cx="46482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74" name="Picture 2" descr="KLXG1P7PRD_d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2275" name="Picture 3" descr="duyen%20ban%20ha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solidFill>
              <a:srgbClr val="FFFF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2276" name="Picture 4" descr="untitl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067800" cy="6858000"/>
          </a:xfrm>
          <a:prstGeom prst="rect">
            <a:avLst/>
          </a:prstGeom>
          <a:noFill/>
          <a:ln w="9525">
            <a:solidFill>
              <a:srgbClr val="FFFF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2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82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78" name="Picture 2" descr="KLXG1P7PRD_d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4495800" cy="3429000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2579" name="Picture 3" descr="duyen%20ban%20ha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429001"/>
            <a:ext cx="4495800" cy="3490913"/>
          </a:xfrm>
          <a:prstGeom prst="rect">
            <a:avLst/>
          </a:prstGeom>
          <a:noFill/>
          <a:ln w="9525">
            <a:solidFill>
              <a:srgbClr val="FFFF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2580" name="Picture 4" descr="untitl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400426"/>
            <a:ext cx="4572000" cy="3457575"/>
          </a:xfrm>
          <a:prstGeom prst="rect">
            <a:avLst/>
          </a:prstGeom>
          <a:noFill/>
          <a:ln w="9525">
            <a:solidFill>
              <a:srgbClr val="FFFF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2581" name="Picture 14" descr="Ngân hà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0"/>
            <a:ext cx="46482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674" name="Group 2"/>
          <p:cNvGrpSpPr>
            <a:grpSpLocks/>
          </p:cNvGrpSpPr>
          <p:nvPr/>
        </p:nvGrpSpPr>
        <p:grpSpPr bwMode="auto">
          <a:xfrm>
            <a:off x="1524000" y="0"/>
            <a:ext cx="9144000" cy="6858000"/>
            <a:chOff x="0" y="40"/>
            <a:chExt cx="5760" cy="4320"/>
          </a:xfrm>
        </p:grpSpPr>
        <p:grpSp>
          <p:nvGrpSpPr>
            <p:cNvPr id="156675" name="Group 3"/>
            <p:cNvGrpSpPr>
              <a:grpSpLocks/>
            </p:cNvGrpSpPr>
            <p:nvPr/>
          </p:nvGrpSpPr>
          <p:grpSpPr bwMode="auto">
            <a:xfrm>
              <a:off x="0" y="40"/>
              <a:ext cx="5760" cy="4320"/>
              <a:chOff x="0" y="40"/>
              <a:chExt cx="5760" cy="4320"/>
            </a:xfrm>
          </p:grpSpPr>
          <p:pic>
            <p:nvPicPr>
              <p:cNvPr id="156676" name="Picture 4" descr="88_0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40"/>
                <a:ext cx="5760" cy="43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56677" name="Picture 5" descr="88_0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591" t="95277" r="16145" b="-533"/>
              <a:stretch>
                <a:fillRect/>
              </a:stretch>
            </p:blipFill>
            <p:spPr bwMode="auto">
              <a:xfrm>
                <a:off x="1292" y="3974"/>
                <a:ext cx="3356" cy="2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56678" name="Picture 6" descr="88_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144" b="46736"/>
            <a:stretch>
              <a:fillRect/>
            </a:stretch>
          </p:blipFill>
          <p:spPr bwMode="auto">
            <a:xfrm>
              <a:off x="0" y="164"/>
              <a:ext cx="5760" cy="40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56680" name="chim2530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chimes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553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6681" name="chim2545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chimes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553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6682" name="Rectangle 10"/>
          <p:cNvSpPr>
            <a:spLocks noChangeArrowheads="1"/>
          </p:cNvSpPr>
          <p:nvPr/>
        </p:nvSpPr>
        <p:spPr bwMode="auto">
          <a:xfrm>
            <a:off x="3581401" y="609601"/>
            <a:ext cx="4716463" cy="74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altLang="vi-VN" sz="3700" u="sng">
                <a:solidFill>
                  <a:srgbClr val="0000FF"/>
                </a:solidFill>
                <a:latin typeface="Times New Roman" pitchFamily="18" charset="0"/>
              </a:rPr>
              <a:t>Tự nhiên và xã hội</a:t>
            </a:r>
            <a:endParaRPr lang="en-US" altLang="vi-VN" sz="37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56684" name="Rectangle 12"/>
          <p:cNvSpPr>
            <a:spLocks noChangeArrowheads="1"/>
          </p:cNvSpPr>
          <p:nvPr/>
        </p:nvSpPr>
        <p:spPr bwMode="auto">
          <a:xfrm>
            <a:off x="2819401" y="1138239"/>
            <a:ext cx="63722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vi-VN" sz="3200" b="1">
                <a:solidFill>
                  <a:srgbClr val="FF6600"/>
                </a:solidFill>
                <a:latin typeface=".VnAvant" pitchFamily="34" charset="0"/>
              </a:rPr>
              <a:t>Bµi 32 : Lµng quª vµ ®« thÞ</a:t>
            </a:r>
          </a:p>
        </p:txBody>
      </p:sp>
      <p:sp>
        <p:nvSpPr>
          <p:cNvPr id="156685" name="Text Box 13"/>
          <p:cNvSpPr txBox="1">
            <a:spLocks noChangeArrowheads="1"/>
          </p:cNvSpPr>
          <p:nvPr/>
        </p:nvSpPr>
        <p:spPr bwMode="auto">
          <a:xfrm>
            <a:off x="2057400" y="2895600"/>
            <a:ext cx="7543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altLang="vi-VN" sz="4800" b="1" baseline="-25000">
              <a:latin typeface="Times New Roman" pitchFamily="18" charset="0"/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1828800" y="1676400"/>
            <a:ext cx="84582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398463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449263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611188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7747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7747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7747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7747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7747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>
              <a:buFontTx/>
              <a:buChar char="-"/>
            </a:pPr>
            <a:r>
              <a:rPr lang="en-US" altLang="vi-VN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Ở làng quê, người dân thường sống bằng nghề trồng trọt, chăn nuôi, chài lưới, các nghề thủ công …; xung quanh nhà thường có  vườn cây, chuồng trại …; đường làng nhỏ, ít người và xe cộ qua lại. </a:t>
            </a:r>
          </a:p>
          <a:p>
            <a:pPr algn="l">
              <a:buFontTx/>
              <a:buChar char="-"/>
            </a:pPr>
            <a:r>
              <a:rPr lang="en-US" altLang="vi-VN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Ở đô thị, người dân thường đi làm trong các công sở, cửa hàng, nhà máy …; nhà ở tập  trung san sát, đường phố có nhiều người và xe cộ đi lại.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2" fill="hold"/>
                                        <p:tgtEl>
                                          <p:spTgt spid="1566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632" fill="hold"/>
                                        <p:tgtEl>
                                          <p:spTgt spid="1566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6680"/>
                </p:tgtEl>
              </p:cMediaNode>
            </p:audio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6681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3048000" y="0"/>
            <a:ext cx="5943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vi-VN" sz="4000" b="1">
                <a:solidFill>
                  <a:srgbClr val="990000"/>
                </a:solidFill>
                <a:latin typeface="Times New Roman" pitchFamily="18" charset="0"/>
              </a:rPr>
              <a:t>Trò chơi : Đúng, sai</a:t>
            </a:r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1905000" y="838200"/>
            <a:ext cx="7162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 eaLnBrk="0" hangingPunct="0"/>
            <a:r>
              <a:rPr lang="en-US" altLang="vi-VN" sz="3200" b="1">
                <a:solidFill>
                  <a:srgbClr val="0000FF"/>
                </a:solidFill>
                <a:latin typeface="Times New Roman" pitchFamily="18" charset="0"/>
              </a:rPr>
              <a:t>*Ở đô thị, người dân thường đi làm trong </a:t>
            </a:r>
          </a:p>
          <a:p>
            <a:pPr algn="just" eaLnBrk="0" hangingPunct="0"/>
            <a:r>
              <a:rPr lang="en-US" altLang="vi-VN" sz="3200" b="1">
                <a:solidFill>
                  <a:srgbClr val="0000FF"/>
                </a:solidFill>
                <a:latin typeface="Times New Roman" pitchFamily="18" charset="0"/>
              </a:rPr>
              <a:t>các công sở, cửa hàng, nhà máy,...</a:t>
            </a:r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1828800" y="1676400"/>
            <a:ext cx="70866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 eaLnBrk="0" hangingPunct="0"/>
            <a:r>
              <a:rPr lang="en-US" altLang="vi-VN" sz="3200" b="1">
                <a:solidFill>
                  <a:srgbClr val="0000FF"/>
                </a:solidFill>
                <a:latin typeface="Times New Roman" pitchFamily="18" charset="0"/>
              </a:rPr>
              <a:t>*Ở làng quê ít vườn cây, nhà cửa san sát.</a:t>
            </a:r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1828800" y="2895600"/>
            <a:ext cx="716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 altLang="vi-VN" sz="3200" b="1">
                <a:solidFill>
                  <a:srgbClr val="0000FF"/>
                </a:solidFill>
                <a:latin typeface="Times New Roman" pitchFamily="18" charset="0"/>
              </a:rPr>
              <a:t>*Ở làng quê hoạt động chủ yếu là buôn </a:t>
            </a:r>
          </a:p>
          <a:p>
            <a:pPr eaLnBrk="0" hangingPunct="0"/>
            <a:r>
              <a:rPr lang="en-US" altLang="vi-VN" sz="3200" b="1">
                <a:solidFill>
                  <a:srgbClr val="0000FF"/>
                </a:solidFill>
                <a:latin typeface="Times New Roman" pitchFamily="18" charset="0"/>
              </a:rPr>
              <a:t>bán, làm việc tại các nhà máy, công sở,..  </a:t>
            </a:r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1905000" y="4267200"/>
            <a:ext cx="6934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 eaLnBrk="0" hangingPunct="0"/>
            <a:r>
              <a:rPr lang="en-US" altLang="vi-VN" sz="3200" b="1">
                <a:solidFill>
                  <a:srgbClr val="0000FF"/>
                </a:solidFill>
                <a:latin typeface="Times New Roman" pitchFamily="18" charset="0"/>
              </a:rPr>
              <a:t>*Ở làng quê, đường sá nhỏ, ít người và </a:t>
            </a:r>
          </a:p>
          <a:p>
            <a:pPr algn="just" eaLnBrk="0" hangingPunct="0"/>
            <a:r>
              <a:rPr lang="en-US" altLang="vi-VN" sz="3200" b="1">
                <a:solidFill>
                  <a:srgbClr val="0000FF"/>
                </a:solidFill>
                <a:latin typeface="Times New Roman" pitchFamily="18" charset="0"/>
              </a:rPr>
              <a:t>xe cộ qua lại. </a:t>
            </a:r>
          </a:p>
          <a:p>
            <a:pPr algn="just" eaLnBrk="0" hangingPunct="0"/>
            <a:endParaRPr lang="en-US" altLang="vi-VN" sz="3200" b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54279" name="Rectangle 7"/>
          <p:cNvSpPr>
            <a:spLocks noChangeArrowheads="1"/>
          </p:cNvSpPr>
          <p:nvPr/>
        </p:nvSpPr>
        <p:spPr bwMode="auto">
          <a:xfrm>
            <a:off x="9391650" y="838200"/>
            <a:ext cx="1066800" cy="91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54280" name="Rectangle 8"/>
          <p:cNvSpPr>
            <a:spLocks noChangeArrowheads="1"/>
          </p:cNvSpPr>
          <p:nvPr/>
        </p:nvSpPr>
        <p:spPr bwMode="auto">
          <a:xfrm>
            <a:off x="9372600" y="1981200"/>
            <a:ext cx="1066800" cy="91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54281" name="Rectangle 9"/>
          <p:cNvSpPr>
            <a:spLocks noChangeArrowheads="1"/>
          </p:cNvSpPr>
          <p:nvPr/>
        </p:nvSpPr>
        <p:spPr bwMode="auto">
          <a:xfrm>
            <a:off x="9371013" y="3155950"/>
            <a:ext cx="1066800" cy="91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54282" name="Rectangle 10"/>
          <p:cNvSpPr>
            <a:spLocks noChangeArrowheads="1"/>
          </p:cNvSpPr>
          <p:nvPr/>
        </p:nvSpPr>
        <p:spPr bwMode="auto">
          <a:xfrm>
            <a:off x="9378950" y="4343400"/>
            <a:ext cx="1066800" cy="91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54283" name="Rectangle 11"/>
          <p:cNvSpPr>
            <a:spLocks noChangeArrowheads="1"/>
          </p:cNvSpPr>
          <p:nvPr/>
        </p:nvSpPr>
        <p:spPr bwMode="auto">
          <a:xfrm>
            <a:off x="9474200" y="990600"/>
            <a:ext cx="838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vi-VN" sz="4800">
                <a:solidFill>
                  <a:srgbClr val="FF0000"/>
                </a:solidFill>
                <a:latin typeface="Times New Roman" pitchFamily="18" charset="0"/>
              </a:rPr>
              <a:t>Đ</a:t>
            </a:r>
          </a:p>
        </p:txBody>
      </p:sp>
      <p:sp>
        <p:nvSpPr>
          <p:cNvPr id="54284" name="Rectangle 12"/>
          <p:cNvSpPr>
            <a:spLocks noChangeArrowheads="1"/>
          </p:cNvSpPr>
          <p:nvPr/>
        </p:nvSpPr>
        <p:spPr bwMode="auto">
          <a:xfrm>
            <a:off x="9448800" y="2133600"/>
            <a:ext cx="914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vi-VN" sz="4800">
                <a:solidFill>
                  <a:srgbClr val="FF0000"/>
                </a:solidFill>
                <a:latin typeface="Times New Roman" pitchFamily="18" charset="0"/>
              </a:rPr>
              <a:t>S</a:t>
            </a:r>
          </a:p>
        </p:txBody>
      </p:sp>
      <p:sp>
        <p:nvSpPr>
          <p:cNvPr id="54285" name="Rectangle 13"/>
          <p:cNvSpPr>
            <a:spLocks noChangeArrowheads="1"/>
          </p:cNvSpPr>
          <p:nvPr/>
        </p:nvSpPr>
        <p:spPr bwMode="auto">
          <a:xfrm>
            <a:off x="9448800" y="3200400"/>
            <a:ext cx="914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vi-VN" sz="4800">
                <a:solidFill>
                  <a:srgbClr val="FF0000"/>
                </a:solidFill>
                <a:latin typeface="Times New Roman" pitchFamily="18" charset="0"/>
              </a:rPr>
              <a:t>S</a:t>
            </a:r>
          </a:p>
        </p:txBody>
      </p:sp>
      <p:sp>
        <p:nvSpPr>
          <p:cNvPr id="54286" name="Rectangle 14"/>
          <p:cNvSpPr>
            <a:spLocks noChangeArrowheads="1"/>
          </p:cNvSpPr>
          <p:nvPr/>
        </p:nvSpPr>
        <p:spPr bwMode="auto">
          <a:xfrm flipH="1">
            <a:off x="9372600" y="4419600"/>
            <a:ext cx="990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vi-VN" sz="4800">
                <a:solidFill>
                  <a:srgbClr val="FF0000"/>
                </a:solidFill>
                <a:latin typeface="Times New Roman" pitchFamily="18" charset="0"/>
              </a:rPr>
              <a:t>Đ</a:t>
            </a:r>
          </a:p>
        </p:txBody>
      </p:sp>
      <p:pic>
        <p:nvPicPr>
          <p:cNvPr id="54288" name="Picture 16" descr="bunny_thumping_foot_md_clr"/>
          <p:cNvPicPr>
            <a:picLocks noChangeAspect="1" noChangeArrowheads="1" noCrop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981075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89" name="Rectangle 17"/>
          <p:cNvSpPr>
            <a:spLocks noChangeArrowheads="1"/>
          </p:cNvSpPr>
          <p:nvPr/>
        </p:nvSpPr>
        <p:spPr bwMode="auto">
          <a:xfrm>
            <a:off x="1905000" y="5257800"/>
            <a:ext cx="6934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 eaLnBrk="0" hangingPunct="0"/>
            <a:r>
              <a:rPr lang="en-US" altLang="vi-VN" sz="3200" b="1">
                <a:solidFill>
                  <a:srgbClr val="0000FF"/>
                </a:solidFill>
                <a:latin typeface="Times New Roman" pitchFamily="18" charset="0"/>
              </a:rPr>
              <a:t>*Ở đô thị, đường phố có rất nhiều người </a:t>
            </a:r>
          </a:p>
          <a:p>
            <a:pPr algn="just" eaLnBrk="0" hangingPunct="0"/>
            <a:r>
              <a:rPr lang="en-US" altLang="vi-VN" sz="3200" b="1">
                <a:solidFill>
                  <a:srgbClr val="0000FF"/>
                </a:solidFill>
                <a:latin typeface="Times New Roman" pitchFamily="18" charset="0"/>
              </a:rPr>
              <a:t>Và xe cộ đi lại.</a:t>
            </a:r>
          </a:p>
        </p:txBody>
      </p:sp>
      <p:sp>
        <p:nvSpPr>
          <p:cNvPr id="54290" name="Rectangle 18"/>
          <p:cNvSpPr>
            <a:spLocks noChangeArrowheads="1"/>
          </p:cNvSpPr>
          <p:nvPr/>
        </p:nvSpPr>
        <p:spPr bwMode="auto">
          <a:xfrm flipH="1">
            <a:off x="9448800" y="5562600"/>
            <a:ext cx="914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vi-VN" sz="4800">
                <a:solidFill>
                  <a:srgbClr val="FF0000"/>
                </a:solidFill>
                <a:latin typeface="Times New Roman" pitchFamily="18" charset="0"/>
              </a:rPr>
              <a:t>Đ</a:t>
            </a:r>
          </a:p>
        </p:txBody>
      </p:sp>
      <p:sp>
        <p:nvSpPr>
          <p:cNvPr id="54291" name="Rectangle 19"/>
          <p:cNvSpPr>
            <a:spLocks noChangeArrowheads="1"/>
          </p:cNvSpPr>
          <p:nvPr/>
        </p:nvSpPr>
        <p:spPr bwMode="auto">
          <a:xfrm>
            <a:off x="9386888" y="5465763"/>
            <a:ext cx="1066800" cy="91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54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1000"/>
                                        <p:tgtEl>
                                          <p:spTgt spid="54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1000"/>
                                        <p:tgtEl>
                                          <p:spTgt spid="54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4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4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" dur="1000"/>
                                        <p:tgtEl>
                                          <p:spTgt spid="54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4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4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4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4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7" dur="1000"/>
                                        <p:tgtEl>
                                          <p:spTgt spid="54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/>
      <p:bldP spid="54276" grpId="0"/>
      <p:bldP spid="54277" grpId="0"/>
      <p:bldP spid="54278" grpId="0"/>
      <p:bldP spid="54279" grpId="0" animBg="1"/>
      <p:bldP spid="54280" grpId="0" animBg="1"/>
      <p:bldP spid="54281" grpId="0" animBg="1"/>
      <p:bldP spid="54282" grpId="0" animBg="1"/>
      <p:bldP spid="54283" grpId="0"/>
      <p:bldP spid="54284" grpId="0"/>
      <p:bldP spid="54285" grpId="0"/>
      <p:bldP spid="54286" grpId="0"/>
      <p:bldP spid="54289" grpId="0"/>
      <p:bldP spid="54290" grpId="0"/>
      <p:bldP spid="5429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986" name="Group 2"/>
          <p:cNvGrpSpPr>
            <a:grpSpLocks/>
          </p:cNvGrpSpPr>
          <p:nvPr/>
        </p:nvGrpSpPr>
        <p:grpSpPr bwMode="auto">
          <a:xfrm>
            <a:off x="1524000" y="0"/>
            <a:ext cx="9144000" cy="6858000"/>
            <a:chOff x="0" y="40"/>
            <a:chExt cx="5760" cy="4320"/>
          </a:xfrm>
        </p:grpSpPr>
        <p:grpSp>
          <p:nvGrpSpPr>
            <p:cNvPr id="169987" name="Group 3"/>
            <p:cNvGrpSpPr>
              <a:grpSpLocks/>
            </p:cNvGrpSpPr>
            <p:nvPr/>
          </p:nvGrpSpPr>
          <p:grpSpPr bwMode="auto">
            <a:xfrm>
              <a:off x="0" y="40"/>
              <a:ext cx="5760" cy="4320"/>
              <a:chOff x="0" y="40"/>
              <a:chExt cx="5760" cy="4320"/>
            </a:xfrm>
          </p:grpSpPr>
          <p:pic>
            <p:nvPicPr>
              <p:cNvPr id="169988" name="Picture 4" descr="88_0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40"/>
                <a:ext cx="5760" cy="43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69989" name="Picture 5" descr="88_0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591" t="95277" r="16145" b="-533"/>
              <a:stretch>
                <a:fillRect/>
              </a:stretch>
            </p:blipFill>
            <p:spPr bwMode="auto">
              <a:xfrm>
                <a:off x="1292" y="3974"/>
                <a:ext cx="3356" cy="2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69990" name="Picture 6" descr="88_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144" b="46736"/>
            <a:stretch>
              <a:fillRect/>
            </a:stretch>
          </p:blipFill>
          <p:spPr bwMode="auto">
            <a:xfrm>
              <a:off x="0" y="164"/>
              <a:ext cx="5760" cy="40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69991" name="chim2576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chimes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553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9992" name="chim2592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chimes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553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9993" name="Rectangle 9"/>
          <p:cNvSpPr>
            <a:spLocks noChangeArrowheads="1"/>
          </p:cNvSpPr>
          <p:nvPr/>
        </p:nvSpPr>
        <p:spPr bwMode="auto">
          <a:xfrm>
            <a:off x="3581401" y="609601"/>
            <a:ext cx="4716463" cy="74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altLang="vi-VN" sz="3700" u="sng">
                <a:solidFill>
                  <a:srgbClr val="0000FF"/>
                </a:solidFill>
                <a:latin typeface="Times New Roman" pitchFamily="18" charset="0"/>
              </a:rPr>
              <a:t>Tự nhiên và xã hội</a:t>
            </a:r>
            <a:endParaRPr lang="en-US" altLang="vi-VN" sz="37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69995" name="Rectangle 11"/>
          <p:cNvSpPr>
            <a:spLocks noChangeArrowheads="1"/>
          </p:cNvSpPr>
          <p:nvPr/>
        </p:nvSpPr>
        <p:spPr bwMode="auto">
          <a:xfrm>
            <a:off x="2819401" y="1138239"/>
            <a:ext cx="63722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vi-VN" sz="3200" b="1">
                <a:solidFill>
                  <a:srgbClr val="FF6600"/>
                </a:solidFill>
                <a:latin typeface=".VnAvant" pitchFamily="34" charset="0"/>
              </a:rPr>
              <a:t>Bµi 32 : Lµng quª vµ ®« thÞ</a:t>
            </a:r>
          </a:p>
        </p:txBody>
      </p:sp>
      <p:sp>
        <p:nvSpPr>
          <p:cNvPr id="169996" name="Text Box 12"/>
          <p:cNvSpPr txBox="1">
            <a:spLocks noChangeArrowheads="1"/>
          </p:cNvSpPr>
          <p:nvPr/>
        </p:nvSpPr>
        <p:spPr bwMode="auto">
          <a:xfrm>
            <a:off x="2057400" y="2895600"/>
            <a:ext cx="7543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altLang="vi-VN" sz="4800" b="1" baseline="-25000">
              <a:latin typeface="Times New Roman" pitchFamily="18" charset="0"/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1828800" y="1676400"/>
            <a:ext cx="84582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398463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449263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611188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7747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7747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7747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7747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7747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altLang="vi-VN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- Ở làng quê, xung quanh nhà thường có  vườn cây, chuồng trại … Đường làng nhỏ, ít người và xe cộ qua lại. Người dân thường sống bằng nghề trồng trọt, chăn nuôi, chài lưới, các nghề thủ công …</a:t>
            </a:r>
          </a:p>
          <a:p>
            <a:pPr algn="l">
              <a:buFont typeface="Wingdings" pitchFamily="2" charset="2"/>
              <a:buNone/>
            </a:pPr>
            <a:r>
              <a:rPr lang="en-US" altLang="vi-VN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- Ở đô thị, nhà ở tập  trung san sát, đường phố có nhiều người và xe cộ đi lại. Người dân thường đi làm trong các công sở, cửa hàng, nhà máy …</a:t>
            </a:r>
          </a:p>
          <a:p>
            <a:pPr algn="l"/>
            <a:endParaRPr lang="en-US" altLang="vi-VN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2" fill="hold"/>
                                        <p:tgtEl>
                                          <p:spTgt spid="16999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632" fill="hold"/>
                                        <p:tgtEl>
                                          <p:spTgt spid="1699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9991"/>
                </p:tgtEl>
              </p:cMediaNode>
            </p:audio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999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722" name="Group 2"/>
          <p:cNvGrpSpPr>
            <a:grpSpLocks/>
          </p:cNvGrpSpPr>
          <p:nvPr/>
        </p:nvGrpSpPr>
        <p:grpSpPr bwMode="auto">
          <a:xfrm>
            <a:off x="1524000" y="0"/>
            <a:ext cx="9144000" cy="6858000"/>
            <a:chOff x="0" y="40"/>
            <a:chExt cx="5760" cy="4320"/>
          </a:xfrm>
        </p:grpSpPr>
        <p:grpSp>
          <p:nvGrpSpPr>
            <p:cNvPr id="158723" name="Group 3"/>
            <p:cNvGrpSpPr>
              <a:grpSpLocks/>
            </p:cNvGrpSpPr>
            <p:nvPr/>
          </p:nvGrpSpPr>
          <p:grpSpPr bwMode="auto">
            <a:xfrm>
              <a:off x="0" y="40"/>
              <a:ext cx="5760" cy="4320"/>
              <a:chOff x="0" y="40"/>
              <a:chExt cx="5760" cy="4320"/>
            </a:xfrm>
          </p:grpSpPr>
          <p:pic>
            <p:nvPicPr>
              <p:cNvPr id="158724" name="Picture 4" descr="88_0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40"/>
                <a:ext cx="5760" cy="43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58725" name="Picture 5" descr="88_0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591" t="95277" r="16145" b="-533"/>
              <a:stretch>
                <a:fillRect/>
              </a:stretch>
            </p:blipFill>
            <p:spPr bwMode="auto">
              <a:xfrm>
                <a:off x="1292" y="3974"/>
                <a:ext cx="3356" cy="2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58726" name="Picture 6" descr="88_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144" b="46736"/>
            <a:stretch>
              <a:fillRect/>
            </a:stretch>
          </p:blipFill>
          <p:spPr bwMode="auto">
            <a:xfrm>
              <a:off x="0" y="164"/>
              <a:ext cx="5760" cy="40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58727" name="Picture 7" descr="j023213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5661026"/>
            <a:ext cx="1655763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8728" name="chim2295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chimes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553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8729" name="chim2326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chimes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553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8730" name="Rectangle 10"/>
          <p:cNvSpPr>
            <a:spLocks noChangeArrowheads="1"/>
          </p:cNvSpPr>
          <p:nvPr/>
        </p:nvSpPr>
        <p:spPr bwMode="auto">
          <a:xfrm>
            <a:off x="3581401" y="609601"/>
            <a:ext cx="4716463" cy="74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altLang="vi-VN" sz="3700" u="sng">
                <a:solidFill>
                  <a:srgbClr val="0000FF"/>
                </a:solidFill>
                <a:latin typeface="Times New Roman" pitchFamily="18" charset="0"/>
              </a:rPr>
              <a:t>Tự nhiên và xã hội</a:t>
            </a:r>
            <a:endParaRPr lang="en-US" altLang="vi-VN" sz="37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58732" name="Rectangle 12"/>
          <p:cNvSpPr>
            <a:spLocks noChangeArrowheads="1"/>
          </p:cNvSpPr>
          <p:nvPr/>
        </p:nvSpPr>
        <p:spPr bwMode="auto">
          <a:xfrm>
            <a:off x="2819401" y="1447800"/>
            <a:ext cx="63722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vi-VN" sz="3200" b="1">
                <a:solidFill>
                  <a:srgbClr val="FF6600"/>
                </a:solidFill>
                <a:latin typeface=".VnAvant" pitchFamily="34" charset="0"/>
              </a:rPr>
              <a:t>Bµi 32 : Lµng quª vµ ®« thÞ</a:t>
            </a:r>
          </a:p>
        </p:txBody>
      </p:sp>
      <p:sp>
        <p:nvSpPr>
          <p:cNvPr id="158733" name="Text Box 13"/>
          <p:cNvSpPr txBox="1">
            <a:spLocks noChangeArrowheads="1"/>
          </p:cNvSpPr>
          <p:nvPr/>
        </p:nvSpPr>
        <p:spPr bwMode="auto">
          <a:xfrm>
            <a:off x="1981200" y="2057400"/>
            <a:ext cx="6781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800" b="1" baseline="-25000">
                <a:latin typeface=".VnTime" pitchFamily="34" charset="0"/>
              </a:rPr>
              <a:t>I. Sù kh¸c biÖt gi÷a lµng quª vµ ®« thÞ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2" fill="hold"/>
                                        <p:tgtEl>
                                          <p:spTgt spid="1587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632" fill="hold"/>
                                        <p:tgtEl>
                                          <p:spTgt spid="1587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58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58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8728"/>
                </p:tgtEl>
              </p:cMediaNode>
            </p:audio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8729"/>
                </p:tgtEl>
              </p:cMediaNode>
            </p:audio>
          </p:childTnLst>
        </p:cTn>
      </p:par>
    </p:tnLst>
    <p:bldLst>
      <p:bldP spid="158732" grpId="0"/>
      <p:bldP spid="15873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62" name="Picture 2" descr="Anh dep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8963" name="WordArt 3"/>
          <p:cNvSpPr>
            <a:spLocks noChangeArrowheads="1" noChangeShapeType="1" noTextEdit="1"/>
          </p:cNvSpPr>
          <p:nvPr/>
        </p:nvSpPr>
        <p:spPr bwMode="auto">
          <a:xfrm>
            <a:off x="3581400" y="1524000"/>
            <a:ext cx="4648200" cy="15240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vi-VN" sz="3600" b="1" kern="10">
                <a:ln w="635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Dặn dò</a:t>
            </a:r>
          </a:p>
        </p:txBody>
      </p:sp>
      <p:sp>
        <p:nvSpPr>
          <p:cNvPr id="168964" name="Text Box 4"/>
          <p:cNvSpPr txBox="1">
            <a:spLocks noChangeArrowheads="1"/>
          </p:cNvSpPr>
          <p:nvPr/>
        </p:nvSpPr>
        <p:spPr bwMode="auto">
          <a:xfrm>
            <a:off x="3429000" y="2514601"/>
            <a:ext cx="1752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endParaRPr lang="vi-VN" altLang="vi-VN"/>
          </a:p>
        </p:txBody>
      </p:sp>
      <p:sp>
        <p:nvSpPr>
          <p:cNvPr id="168965" name="Text Box 5"/>
          <p:cNvSpPr txBox="1">
            <a:spLocks noChangeArrowheads="1"/>
          </p:cNvSpPr>
          <p:nvPr/>
        </p:nvSpPr>
        <p:spPr bwMode="auto">
          <a:xfrm>
            <a:off x="2819400" y="2971800"/>
            <a:ext cx="6858000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vi-VN" sz="3600">
                <a:latin typeface="Times New Roman" pitchFamily="18" charset="0"/>
              </a:rPr>
              <a:t>Đọc lại nội dung bài: Làng quê và đô thị.</a:t>
            </a:r>
          </a:p>
          <a:p>
            <a:pPr eaLnBrk="0" hangingPunct="0">
              <a:spcBef>
                <a:spcPct val="50000"/>
              </a:spcBef>
            </a:pPr>
            <a:r>
              <a:rPr lang="en-US" altLang="vi-VN" sz="3600">
                <a:latin typeface="Times New Roman" pitchFamily="18" charset="0"/>
              </a:rPr>
              <a:t>Chuẩn bị bài: An toàn khi đi xe đạp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81200" y="609600"/>
            <a:ext cx="8229600" cy="49530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vi-VN">
                <a:latin typeface="Times New Roman" pitchFamily="18" charset="0"/>
              </a:rPr>
              <a:t>Mục tiêu: </a:t>
            </a:r>
          </a:p>
          <a:p>
            <a:pPr>
              <a:buFontTx/>
              <a:buNone/>
            </a:pPr>
            <a:r>
              <a:rPr lang="en-US" altLang="vi-VN">
                <a:latin typeface="Times New Roman" pitchFamily="18" charset="0"/>
              </a:rPr>
              <a:t>	- Biết được một số đặc điểm của làng quê và đô thị.</a:t>
            </a:r>
          </a:p>
          <a:p>
            <a:pPr>
              <a:buFontTx/>
              <a:buNone/>
            </a:pPr>
            <a:r>
              <a:rPr lang="en-US" altLang="vi-VN">
                <a:latin typeface="Times New Roman" pitchFamily="18" charset="0"/>
              </a:rPr>
              <a:t>   - Nêu được một số đặc điểm của làng quê và đô thị.</a:t>
            </a:r>
          </a:p>
          <a:p>
            <a:pPr>
              <a:buFontTx/>
              <a:buNone/>
            </a:pPr>
            <a:r>
              <a:rPr lang="en-US" altLang="vi-VN">
                <a:latin typeface="Times New Roman" pitchFamily="18" charset="0"/>
              </a:rPr>
              <a:t>   -Thêm yêu quý và gắn bó với nơi mình đang sống.</a:t>
            </a:r>
          </a:p>
          <a:p>
            <a:pPr>
              <a:buFontTx/>
              <a:buNone/>
            </a:pPr>
            <a:r>
              <a:rPr lang="en-US" altLang="vi-VN">
                <a:latin typeface="Times New Roman" pitchFamily="18" charset="0"/>
              </a:rPr>
              <a:t>   -GD KNS: Kĩ năng tìm kiếm và xử lí thông tin, tư duy sáng tạo</a:t>
            </a:r>
          </a:p>
          <a:p>
            <a:pPr>
              <a:buFontTx/>
              <a:buNone/>
            </a:pPr>
            <a:endParaRPr lang="en-US" altLang="vi-VN">
              <a:latin typeface="Times New Roman" pitchFamily="18" charset="0"/>
            </a:endParaRPr>
          </a:p>
          <a:p>
            <a:pPr>
              <a:buFontTx/>
              <a:buNone/>
            </a:pPr>
            <a:endParaRPr lang="en-US" altLang="vi-VN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6" name="Picture 2" descr="DSC0015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04800"/>
            <a:ext cx="4648200" cy="2871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9747" name="Oval 3"/>
          <p:cNvSpPr>
            <a:spLocks noChangeArrowheads="1"/>
          </p:cNvSpPr>
          <p:nvPr/>
        </p:nvSpPr>
        <p:spPr bwMode="auto">
          <a:xfrm>
            <a:off x="1811338" y="296863"/>
            <a:ext cx="468312" cy="468312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</a:p>
        </p:txBody>
      </p:sp>
      <p:pic>
        <p:nvPicPr>
          <p:cNvPr id="159748" name="Picture 4" descr="DSC0016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338" y="304800"/>
            <a:ext cx="4411662" cy="2871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9749" name="Oval 5"/>
          <p:cNvSpPr>
            <a:spLocks noChangeArrowheads="1"/>
          </p:cNvSpPr>
          <p:nvPr/>
        </p:nvSpPr>
        <p:spPr bwMode="auto">
          <a:xfrm>
            <a:off x="6132513" y="296864"/>
            <a:ext cx="468312" cy="503237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</a:p>
        </p:txBody>
      </p:sp>
      <p:pic>
        <p:nvPicPr>
          <p:cNvPr id="159750" name="Picture 6" descr="DSC0016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665538"/>
            <a:ext cx="4343400" cy="273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9751" name="Oval 7"/>
          <p:cNvSpPr>
            <a:spLocks noChangeArrowheads="1"/>
          </p:cNvSpPr>
          <p:nvPr/>
        </p:nvSpPr>
        <p:spPr bwMode="auto">
          <a:xfrm>
            <a:off x="4038600" y="3429000"/>
            <a:ext cx="503238" cy="395288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</a:p>
        </p:txBody>
      </p: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1847850" y="3033713"/>
            <a:ext cx="4038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2800" b="1">
                <a:solidFill>
                  <a:schemeClr val="tx2"/>
                </a:solidFill>
                <a:latin typeface="Times New Roman" pitchFamily="18" charset="0"/>
              </a:rPr>
              <a:t>Làng quê đồng bằng</a:t>
            </a:r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4191000" y="6338888"/>
            <a:ext cx="4038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2800" b="1">
                <a:solidFill>
                  <a:schemeClr val="tx2"/>
                </a:solidFill>
                <a:latin typeface="Times New Roman" pitchFamily="18" charset="0"/>
              </a:rPr>
              <a:t>Đường sá ở đô thị</a:t>
            </a:r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6248400" y="3048001"/>
            <a:ext cx="4038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2800" b="1">
                <a:solidFill>
                  <a:schemeClr val="tx2"/>
                </a:solidFill>
                <a:latin typeface="Times New Roman" pitchFamily="18" charset="0"/>
              </a:rPr>
              <a:t>Làng quê miền núi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9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9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59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10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0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0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0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0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10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7" grpId="0" animBg="1"/>
      <p:bldP spid="159749" grpId="0" animBg="1"/>
      <p:bldP spid="15975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770" name="Group 2"/>
          <p:cNvGrpSpPr>
            <a:grpSpLocks/>
          </p:cNvGrpSpPr>
          <p:nvPr/>
        </p:nvGrpSpPr>
        <p:grpSpPr bwMode="auto">
          <a:xfrm>
            <a:off x="1524000" y="0"/>
            <a:ext cx="9144000" cy="6858000"/>
            <a:chOff x="0" y="40"/>
            <a:chExt cx="5760" cy="4320"/>
          </a:xfrm>
        </p:grpSpPr>
        <p:grpSp>
          <p:nvGrpSpPr>
            <p:cNvPr id="160771" name="Group 3"/>
            <p:cNvGrpSpPr>
              <a:grpSpLocks/>
            </p:cNvGrpSpPr>
            <p:nvPr/>
          </p:nvGrpSpPr>
          <p:grpSpPr bwMode="auto">
            <a:xfrm>
              <a:off x="0" y="40"/>
              <a:ext cx="5760" cy="4320"/>
              <a:chOff x="0" y="40"/>
              <a:chExt cx="5760" cy="4320"/>
            </a:xfrm>
          </p:grpSpPr>
          <p:pic>
            <p:nvPicPr>
              <p:cNvPr id="160772" name="Picture 4" descr="88_0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40"/>
                <a:ext cx="5760" cy="43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60773" name="Picture 5" descr="88_0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591" t="95277" r="16145" b="-533"/>
              <a:stretch>
                <a:fillRect/>
              </a:stretch>
            </p:blipFill>
            <p:spPr bwMode="auto">
              <a:xfrm>
                <a:off x="1292" y="3974"/>
                <a:ext cx="3356" cy="2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60774" name="Picture 6" descr="88_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144" b="46736"/>
            <a:stretch>
              <a:fillRect/>
            </a:stretch>
          </p:blipFill>
          <p:spPr bwMode="auto">
            <a:xfrm>
              <a:off x="0" y="164"/>
              <a:ext cx="5760" cy="40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60775" name="Picture 7" descr="j023213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5661026"/>
            <a:ext cx="1655763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0776" name="chim2342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chimes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553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0777" name="chim2358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chimes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553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0778" name="Rectangle 10"/>
          <p:cNvSpPr>
            <a:spLocks noChangeArrowheads="1"/>
          </p:cNvSpPr>
          <p:nvPr/>
        </p:nvSpPr>
        <p:spPr bwMode="auto">
          <a:xfrm>
            <a:off x="3581401" y="609601"/>
            <a:ext cx="4716463" cy="74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altLang="vi-VN" sz="3700" u="sng">
                <a:solidFill>
                  <a:srgbClr val="0000FF"/>
                </a:solidFill>
                <a:latin typeface="Times New Roman" pitchFamily="18" charset="0"/>
              </a:rPr>
              <a:t>Tự nhiên và xã hội</a:t>
            </a:r>
            <a:endParaRPr lang="en-US" altLang="vi-VN" sz="37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60779" name="Rectangle 11"/>
          <p:cNvSpPr>
            <a:spLocks noChangeArrowheads="1"/>
          </p:cNvSpPr>
          <p:nvPr/>
        </p:nvSpPr>
        <p:spPr bwMode="auto">
          <a:xfrm>
            <a:off x="2362200" y="0"/>
            <a:ext cx="7861300" cy="61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endParaRPr lang="en-US" altLang="vi-VN" sz="3700" dirty="0">
              <a:solidFill>
                <a:srgbClr val="0000FF"/>
              </a:solidFill>
              <a:latin typeface="Times New Roman" pitchFamily="18" charset="0"/>
            </a:endParaRPr>
          </a:p>
          <a:p>
            <a:endParaRPr lang="en-US" altLang="vi-VN" sz="37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60780" name="Rectangle 12"/>
          <p:cNvSpPr>
            <a:spLocks noChangeArrowheads="1"/>
          </p:cNvSpPr>
          <p:nvPr/>
        </p:nvSpPr>
        <p:spPr bwMode="auto">
          <a:xfrm>
            <a:off x="2819401" y="1447800"/>
            <a:ext cx="63722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vi-VN" sz="3200" b="1">
                <a:solidFill>
                  <a:srgbClr val="FF6600"/>
                </a:solidFill>
                <a:latin typeface=".VnAvant" pitchFamily="34" charset="0"/>
              </a:rPr>
              <a:t>Bµi 32 : Lµng quª vµ ®« thÞ</a:t>
            </a:r>
          </a:p>
        </p:txBody>
      </p:sp>
      <p:sp>
        <p:nvSpPr>
          <p:cNvPr id="160781" name="Text Box 13"/>
          <p:cNvSpPr txBox="1">
            <a:spLocks noChangeArrowheads="1"/>
          </p:cNvSpPr>
          <p:nvPr/>
        </p:nvSpPr>
        <p:spPr bwMode="auto">
          <a:xfrm>
            <a:off x="1981200" y="2057400"/>
            <a:ext cx="6781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800" b="1" baseline="-25000">
                <a:latin typeface=".VnTime" pitchFamily="34" charset="0"/>
              </a:rPr>
              <a:t>I. Sù kh¸c biÖt gi÷a lµng quª vµ ®« thÞ </a:t>
            </a:r>
          </a:p>
        </p:txBody>
      </p:sp>
      <p:sp>
        <p:nvSpPr>
          <p:cNvPr id="160782" name="Text Box 14"/>
          <p:cNvSpPr txBox="1">
            <a:spLocks noChangeArrowheads="1"/>
          </p:cNvSpPr>
          <p:nvPr/>
        </p:nvSpPr>
        <p:spPr bwMode="auto">
          <a:xfrm>
            <a:off x="2057400" y="2482850"/>
            <a:ext cx="7543800" cy="301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800" b="1" baseline="-25000" dirty="0">
                <a:latin typeface="Times New Roman" pitchFamily="18" charset="0"/>
              </a:rPr>
              <a:t>   </a:t>
            </a:r>
            <a:r>
              <a:rPr lang="en-US" altLang="vi-VN" sz="4800" b="1" baseline="-25000" dirty="0" err="1">
                <a:latin typeface="Times New Roman" pitchFamily="18" charset="0"/>
              </a:rPr>
              <a:t>Thảo</a:t>
            </a:r>
            <a:r>
              <a:rPr lang="en-US" altLang="vi-VN" sz="4800" b="1" baseline="-25000" dirty="0">
                <a:latin typeface="Times New Roman" pitchFamily="18" charset="0"/>
              </a:rPr>
              <a:t> </a:t>
            </a:r>
            <a:r>
              <a:rPr lang="en-US" altLang="vi-VN" sz="4800" b="1" baseline="-25000" dirty="0" err="1">
                <a:latin typeface="Times New Roman" pitchFamily="18" charset="0"/>
              </a:rPr>
              <a:t>luận</a:t>
            </a:r>
            <a:r>
              <a:rPr lang="en-US" altLang="vi-VN" sz="4800" b="1" baseline="-25000" dirty="0">
                <a:latin typeface="Times New Roman" pitchFamily="18" charset="0"/>
              </a:rPr>
              <a:t> </a:t>
            </a:r>
            <a:r>
              <a:rPr lang="en-US" altLang="vi-VN" sz="4800" b="1" baseline="-25000" dirty="0" err="1">
                <a:latin typeface="Times New Roman" pitchFamily="18" charset="0"/>
              </a:rPr>
              <a:t>nhóm</a:t>
            </a:r>
            <a:r>
              <a:rPr lang="en-US" altLang="vi-VN" sz="4800" b="1" baseline="-25000" dirty="0">
                <a:latin typeface="Times New Roman" pitchFamily="18" charset="0"/>
              </a:rPr>
              <a:t> 4, </a:t>
            </a:r>
            <a:r>
              <a:rPr lang="en-US" altLang="vi-VN" sz="4800" b="1" baseline="-25000" dirty="0" err="1">
                <a:latin typeface="Times New Roman" pitchFamily="18" charset="0"/>
              </a:rPr>
              <a:t>quan</a:t>
            </a:r>
            <a:r>
              <a:rPr lang="en-US" altLang="vi-VN" sz="4800" b="1" baseline="-25000" dirty="0">
                <a:latin typeface="Times New Roman" pitchFamily="18" charset="0"/>
              </a:rPr>
              <a:t> </a:t>
            </a:r>
            <a:r>
              <a:rPr lang="en-US" altLang="vi-VN" sz="4800" b="1" baseline="-25000" dirty="0" err="1">
                <a:latin typeface="Times New Roman" pitchFamily="18" charset="0"/>
              </a:rPr>
              <a:t>sát</a:t>
            </a:r>
            <a:r>
              <a:rPr lang="en-US" altLang="vi-VN" sz="4800" b="1" baseline="-25000" dirty="0">
                <a:latin typeface="Times New Roman" pitchFamily="18" charset="0"/>
              </a:rPr>
              <a:t> </a:t>
            </a:r>
            <a:r>
              <a:rPr lang="en-US" altLang="vi-VN" sz="4800" b="1" baseline="-25000" dirty="0" err="1">
                <a:latin typeface="Times New Roman" pitchFamily="18" charset="0"/>
              </a:rPr>
              <a:t>hình</a:t>
            </a:r>
            <a:r>
              <a:rPr lang="en-US" altLang="vi-VN" sz="4800" b="1" baseline="-25000" dirty="0">
                <a:latin typeface="Times New Roman" pitchFamily="18" charset="0"/>
              </a:rPr>
              <a:t> 1, 2, 3 /SGK/ 62,63 </a:t>
            </a:r>
            <a:r>
              <a:rPr lang="en-US" altLang="vi-VN" sz="4800" b="1" baseline="-25000" dirty="0" err="1">
                <a:latin typeface="Times New Roman" pitchFamily="18" charset="0"/>
              </a:rPr>
              <a:t>nêu</a:t>
            </a:r>
            <a:r>
              <a:rPr lang="en-US" altLang="vi-VN" sz="4800" b="1" baseline="-25000" dirty="0">
                <a:latin typeface="Times New Roman" pitchFamily="18" charset="0"/>
              </a:rPr>
              <a:t> </a:t>
            </a:r>
            <a:r>
              <a:rPr lang="en-US" altLang="vi-VN" sz="4800" b="1" baseline="-25000" dirty="0" err="1">
                <a:latin typeface="Times New Roman" pitchFamily="18" charset="0"/>
              </a:rPr>
              <a:t>sự</a:t>
            </a:r>
            <a:r>
              <a:rPr lang="en-US" altLang="vi-VN" sz="4800" b="1" baseline="-25000" dirty="0">
                <a:latin typeface="Times New Roman" pitchFamily="18" charset="0"/>
              </a:rPr>
              <a:t> </a:t>
            </a:r>
            <a:r>
              <a:rPr lang="en-US" altLang="vi-VN" sz="4800" b="1" baseline="-25000" dirty="0" err="1">
                <a:latin typeface="Times New Roman" pitchFamily="18" charset="0"/>
              </a:rPr>
              <a:t>khác</a:t>
            </a:r>
            <a:r>
              <a:rPr lang="en-US" altLang="vi-VN" sz="4800" b="1" baseline="-25000" dirty="0">
                <a:latin typeface="Times New Roman" pitchFamily="18" charset="0"/>
              </a:rPr>
              <a:t> </a:t>
            </a:r>
            <a:r>
              <a:rPr lang="en-US" altLang="vi-VN" sz="4800" b="1" baseline="-25000" dirty="0" err="1">
                <a:latin typeface="Times New Roman" pitchFamily="18" charset="0"/>
              </a:rPr>
              <a:t>biệt</a:t>
            </a:r>
            <a:r>
              <a:rPr lang="en-US" altLang="vi-VN" sz="4800" b="1" baseline="-25000" dirty="0">
                <a:latin typeface="Times New Roman" pitchFamily="18" charset="0"/>
              </a:rPr>
              <a:t> </a:t>
            </a:r>
            <a:r>
              <a:rPr lang="en-US" altLang="vi-VN" sz="4800" b="1" baseline="-25000" dirty="0" err="1">
                <a:latin typeface="Times New Roman" pitchFamily="18" charset="0"/>
              </a:rPr>
              <a:t>giữa</a:t>
            </a:r>
            <a:r>
              <a:rPr lang="en-US" altLang="vi-VN" sz="4800" b="1" baseline="-25000" dirty="0">
                <a:latin typeface="Times New Roman" pitchFamily="18" charset="0"/>
              </a:rPr>
              <a:t> </a:t>
            </a:r>
            <a:r>
              <a:rPr lang="en-US" altLang="vi-VN" sz="4800" b="1" baseline="-25000" dirty="0" err="1">
                <a:latin typeface="Times New Roman" pitchFamily="18" charset="0"/>
              </a:rPr>
              <a:t>làng</a:t>
            </a:r>
            <a:r>
              <a:rPr lang="en-US" altLang="vi-VN" sz="4800" b="1" baseline="-25000" dirty="0">
                <a:latin typeface="Times New Roman" pitchFamily="18" charset="0"/>
              </a:rPr>
              <a:t> </a:t>
            </a:r>
            <a:r>
              <a:rPr lang="en-US" altLang="vi-VN" sz="4800" b="1" baseline="-25000" dirty="0" err="1">
                <a:latin typeface="Times New Roman" pitchFamily="18" charset="0"/>
              </a:rPr>
              <a:t>quê</a:t>
            </a:r>
            <a:r>
              <a:rPr lang="en-US" altLang="vi-VN" sz="4800" b="1" baseline="-25000" dirty="0">
                <a:latin typeface="Times New Roman" pitchFamily="18" charset="0"/>
              </a:rPr>
              <a:t> </a:t>
            </a:r>
            <a:r>
              <a:rPr lang="en-US" altLang="vi-VN" sz="4800" b="1" baseline="-25000" dirty="0" err="1">
                <a:latin typeface="Times New Roman" pitchFamily="18" charset="0"/>
              </a:rPr>
              <a:t>và</a:t>
            </a:r>
            <a:r>
              <a:rPr lang="en-US" altLang="vi-VN" sz="4800" b="1" baseline="-25000" dirty="0">
                <a:latin typeface="Times New Roman" pitchFamily="18" charset="0"/>
              </a:rPr>
              <a:t> </a:t>
            </a:r>
            <a:r>
              <a:rPr lang="en-US" altLang="vi-VN" sz="4800" b="1" baseline="-25000" dirty="0" err="1">
                <a:latin typeface="Times New Roman" pitchFamily="18" charset="0"/>
              </a:rPr>
              <a:t>đô</a:t>
            </a:r>
            <a:r>
              <a:rPr lang="en-US" altLang="vi-VN" sz="4800" b="1" baseline="-25000" dirty="0">
                <a:latin typeface="Times New Roman" pitchFamily="18" charset="0"/>
              </a:rPr>
              <a:t> </a:t>
            </a:r>
            <a:r>
              <a:rPr lang="en-US" altLang="vi-VN" sz="4800" b="1" baseline="-25000" dirty="0" err="1">
                <a:latin typeface="Times New Roman" pitchFamily="18" charset="0"/>
              </a:rPr>
              <a:t>thị</a:t>
            </a:r>
            <a:r>
              <a:rPr lang="en-US" altLang="vi-VN" sz="4800" b="1" baseline="-25000" dirty="0">
                <a:latin typeface="Times New Roman" pitchFamily="18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altLang="vi-VN" sz="4800" b="1" baseline="-25000" dirty="0">
                <a:latin typeface="Times New Roman" pitchFamily="18" charset="0"/>
              </a:rPr>
              <a:t>-</a:t>
            </a:r>
            <a:r>
              <a:rPr lang="en-US" altLang="vi-VN" sz="4800" b="1" baseline="-25000" dirty="0" err="1">
                <a:latin typeface="Times New Roman" pitchFamily="18" charset="0"/>
              </a:rPr>
              <a:t>Phong</a:t>
            </a:r>
            <a:r>
              <a:rPr lang="en-US" altLang="vi-VN" sz="4800" b="1" baseline="-25000" dirty="0">
                <a:latin typeface="Times New Roman" pitchFamily="18" charset="0"/>
              </a:rPr>
              <a:t> </a:t>
            </a:r>
            <a:r>
              <a:rPr lang="en-US" altLang="vi-VN" sz="4800" b="1" baseline="-25000" dirty="0" err="1">
                <a:latin typeface="Times New Roman" pitchFamily="18" charset="0"/>
              </a:rPr>
              <a:t>cảnh</a:t>
            </a:r>
            <a:r>
              <a:rPr lang="en-US" altLang="vi-VN" sz="4800" b="1" baseline="-25000" dirty="0">
                <a:latin typeface="Times New Roman" pitchFamily="18" charset="0"/>
              </a:rPr>
              <a:t>, </a:t>
            </a:r>
            <a:r>
              <a:rPr lang="en-US" altLang="vi-VN" sz="4800" b="1" baseline="-25000" dirty="0" err="1">
                <a:latin typeface="Times New Roman" pitchFamily="18" charset="0"/>
              </a:rPr>
              <a:t>nhà</a:t>
            </a:r>
            <a:r>
              <a:rPr lang="en-US" altLang="vi-VN" sz="4800" b="1" baseline="-25000" dirty="0">
                <a:latin typeface="Times New Roman" pitchFamily="18" charset="0"/>
              </a:rPr>
              <a:t> </a:t>
            </a:r>
            <a:r>
              <a:rPr lang="en-US" altLang="vi-VN" sz="4800" b="1" baseline="-25000" dirty="0" err="1">
                <a:latin typeface="Times New Roman" pitchFamily="18" charset="0"/>
              </a:rPr>
              <a:t>cửa</a:t>
            </a:r>
            <a:endParaRPr lang="en-US" altLang="vi-VN" sz="4800" b="1" baseline="-25000" dirty="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vi-VN" sz="4800" b="1" baseline="-25000" dirty="0">
                <a:latin typeface="Times New Roman" pitchFamily="18" charset="0"/>
              </a:rPr>
              <a:t>-</a:t>
            </a:r>
            <a:r>
              <a:rPr lang="en-US" altLang="vi-VN" sz="4800" b="1" baseline="-25000" dirty="0" err="1">
                <a:latin typeface="Times New Roman" pitchFamily="18" charset="0"/>
              </a:rPr>
              <a:t>Đường</a:t>
            </a:r>
            <a:r>
              <a:rPr lang="en-US" altLang="vi-VN" sz="4800" b="1" baseline="-25000" dirty="0">
                <a:latin typeface="Times New Roman" pitchFamily="18" charset="0"/>
              </a:rPr>
              <a:t> </a:t>
            </a:r>
            <a:r>
              <a:rPr lang="en-US" altLang="vi-VN" sz="4800" b="1" baseline="-25000" dirty="0" err="1">
                <a:latin typeface="Times New Roman" pitchFamily="18" charset="0"/>
              </a:rPr>
              <a:t>sá</a:t>
            </a:r>
            <a:r>
              <a:rPr lang="en-US" altLang="vi-VN" sz="4800" b="1" baseline="-25000" dirty="0">
                <a:latin typeface="Times New Roman" pitchFamily="18" charset="0"/>
              </a:rPr>
              <a:t>, </a:t>
            </a:r>
            <a:r>
              <a:rPr lang="en-US" altLang="vi-VN" sz="4800" b="1" baseline="-25000" dirty="0" err="1">
                <a:latin typeface="Times New Roman" pitchFamily="18" charset="0"/>
              </a:rPr>
              <a:t>hoạt</a:t>
            </a:r>
            <a:r>
              <a:rPr lang="en-US" altLang="vi-VN" sz="4800" b="1" baseline="-25000" dirty="0">
                <a:latin typeface="Times New Roman" pitchFamily="18" charset="0"/>
              </a:rPr>
              <a:t> </a:t>
            </a:r>
            <a:r>
              <a:rPr lang="en-US" altLang="vi-VN" sz="4800" b="1" baseline="-25000" dirty="0" err="1">
                <a:latin typeface="Times New Roman" pitchFamily="18" charset="0"/>
              </a:rPr>
              <a:t>động</a:t>
            </a:r>
            <a:r>
              <a:rPr lang="en-US" altLang="vi-VN" sz="4800" b="1" baseline="-25000" dirty="0">
                <a:latin typeface="Times New Roman" pitchFamily="18" charset="0"/>
              </a:rPr>
              <a:t> </a:t>
            </a:r>
            <a:r>
              <a:rPr lang="en-US" altLang="vi-VN" sz="4800" b="1" baseline="-25000" dirty="0" err="1">
                <a:latin typeface="Times New Roman" pitchFamily="18" charset="0"/>
              </a:rPr>
              <a:t>giao</a:t>
            </a:r>
            <a:r>
              <a:rPr lang="en-US" altLang="vi-VN" sz="4800" b="1" baseline="-25000" dirty="0">
                <a:latin typeface="Times New Roman" pitchFamily="18" charset="0"/>
              </a:rPr>
              <a:t> </a:t>
            </a:r>
            <a:r>
              <a:rPr lang="en-US" altLang="vi-VN" sz="4800" b="1" baseline="-25000" dirty="0" err="1">
                <a:latin typeface="Times New Roman" pitchFamily="18" charset="0"/>
              </a:rPr>
              <a:t>thông</a:t>
            </a:r>
            <a:endParaRPr lang="en-US" altLang="vi-VN" sz="4800" b="1" baseline="-2500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2" fill="hold"/>
                                        <p:tgtEl>
                                          <p:spTgt spid="1607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632" fill="hold"/>
                                        <p:tgtEl>
                                          <p:spTgt spid="1607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0776"/>
                </p:tgtEl>
              </p:cMediaNode>
            </p:audio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077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762" name="Group 2"/>
          <p:cNvGrpSpPr>
            <a:grpSpLocks/>
          </p:cNvGrpSpPr>
          <p:nvPr/>
        </p:nvGrpSpPr>
        <p:grpSpPr bwMode="auto">
          <a:xfrm>
            <a:off x="1524000" y="0"/>
            <a:ext cx="9144000" cy="6858000"/>
            <a:chOff x="0" y="40"/>
            <a:chExt cx="5760" cy="4320"/>
          </a:xfrm>
        </p:grpSpPr>
        <p:grpSp>
          <p:nvGrpSpPr>
            <p:cNvPr id="117763" name="Group 3"/>
            <p:cNvGrpSpPr>
              <a:grpSpLocks/>
            </p:cNvGrpSpPr>
            <p:nvPr/>
          </p:nvGrpSpPr>
          <p:grpSpPr bwMode="auto">
            <a:xfrm>
              <a:off x="0" y="40"/>
              <a:ext cx="5760" cy="4320"/>
              <a:chOff x="0" y="40"/>
              <a:chExt cx="5760" cy="4320"/>
            </a:xfrm>
          </p:grpSpPr>
          <p:pic>
            <p:nvPicPr>
              <p:cNvPr id="117764" name="Picture 4" descr="88_0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40"/>
                <a:ext cx="5760" cy="43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17765" name="Picture 5" descr="88_0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591" t="95277" r="16145" b="-533"/>
              <a:stretch>
                <a:fillRect/>
              </a:stretch>
            </p:blipFill>
            <p:spPr bwMode="auto">
              <a:xfrm>
                <a:off x="1292" y="3974"/>
                <a:ext cx="3356" cy="2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17766" name="Picture 6" descr="88_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144" b="46736"/>
            <a:stretch>
              <a:fillRect/>
            </a:stretch>
          </p:blipFill>
          <p:spPr bwMode="auto">
            <a:xfrm>
              <a:off x="0" y="164"/>
              <a:ext cx="5760" cy="40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17768" name="chim2373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chimes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553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769" name="chim2374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chimes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553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7770" name="Rectangle 10"/>
          <p:cNvSpPr>
            <a:spLocks noChangeArrowheads="1"/>
          </p:cNvSpPr>
          <p:nvPr/>
        </p:nvSpPr>
        <p:spPr bwMode="auto">
          <a:xfrm>
            <a:off x="3581401" y="457201"/>
            <a:ext cx="4716463" cy="74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altLang="vi-VN" sz="3700" u="sng">
                <a:solidFill>
                  <a:srgbClr val="0000FF"/>
                </a:solidFill>
                <a:latin typeface="Times New Roman" pitchFamily="18" charset="0"/>
              </a:rPr>
              <a:t>Tự nhiên và xã hội</a:t>
            </a:r>
            <a:endParaRPr lang="en-US" altLang="vi-VN" sz="37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17771" name="Rectangle 11"/>
          <p:cNvSpPr>
            <a:spLocks noChangeArrowheads="1"/>
          </p:cNvSpPr>
          <p:nvPr/>
        </p:nvSpPr>
        <p:spPr bwMode="auto">
          <a:xfrm>
            <a:off x="2362200" y="0"/>
            <a:ext cx="7861300" cy="61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endParaRPr lang="en-US" altLang="vi-VN" sz="37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17772" name="Rectangle 12"/>
          <p:cNvSpPr>
            <a:spLocks noChangeArrowheads="1"/>
          </p:cNvSpPr>
          <p:nvPr/>
        </p:nvSpPr>
        <p:spPr bwMode="auto">
          <a:xfrm>
            <a:off x="2895601" y="1066800"/>
            <a:ext cx="63722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vi-VN" sz="3200" b="1">
                <a:solidFill>
                  <a:srgbClr val="FF6600"/>
                </a:solidFill>
                <a:latin typeface=".VnAvant" pitchFamily="34" charset="0"/>
              </a:rPr>
              <a:t>Bµi 32 : Lµng quª vµ ®« thÞ</a:t>
            </a:r>
          </a:p>
        </p:txBody>
      </p:sp>
      <p:sp>
        <p:nvSpPr>
          <p:cNvPr id="117773" name="Text Box 13"/>
          <p:cNvSpPr txBox="1">
            <a:spLocks noChangeArrowheads="1"/>
          </p:cNvSpPr>
          <p:nvPr/>
        </p:nvSpPr>
        <p:spPr bwMode="auto">
          <a:xfrm>
            <a:off x="1905000" y="1524000"/>
            <a:ext cx="6781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800" b="1" baseline="-25000">
                <a:latin typeface=".VnTime" pitchFamily="34" charset="0"/>
              </a:rPr>
              <a:t>I. Sù kh¸c biÖt gi÷a lµng quª vµ ®« thÞ </a:t>
            </a:r>
          </a:p>
        </p:txBody>
      </p:sp>
      <p:graphicFrame>
        <p:nvGraphicFramePr>
          <p:cNvPr id="117808" name="Group 48"/>
          <p:cNvGraphicFramePr>
            <a:graphicFrameLocks noGrp="1"/>
          </p:cNvGraphicFramePr>
          <p:nvPr/>
        </p:nvGraphicFramePr>
        <p:xfrm>
          <a:off x="1981200" y="2133601"/>
          <a:ext cx="8229600" cy="4478909"/>
        </p:xfrm>
        <a:graphic>
          <a:graphicData uri="http://schemas.openxmlformats.org/drawingml/2006/table">
            <a:tbl>
              <a:tblPr/>
              <a:tblGrid>
                <a:gridCol w="2278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321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4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344488" indent="11271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693738" indent="22066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989013" indent="38258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1282700" indent="5461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17399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1971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26543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1115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vi-VN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Sự khác biệt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344488" indent="11271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693738" indent="22066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989013" indent="38258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1282700" indent="5461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17399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1971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26543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1115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vi-VN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Làng quê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344488" indent="11271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693738" indent="22066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989013" indent="38258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1282700" indent="5461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17399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1971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26543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1115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vi-VN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Đô thị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9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344488" indent="11271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693738" indent="22066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989013" indent="38258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1282700" indent="5461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17399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1971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26543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1115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vi-VN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Phong cảnh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26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vi-VN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Nhà cửa</a:t>
                      </a:r>
                      <a:endParaRPr kumimoji="0" lang="en-US" altLang="vi-VN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[[¬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344488" indent="11271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693738" indent="22066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989013" indent="38258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1282700" indent="5461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17399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1971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26543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1115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344488" indent="11271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693738" indent="22066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989013" indent="38258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1282700" indent="5461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17399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1971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26543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1115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541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344488" indent="11271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693738" indent="22066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989013" indent="38258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1282700" indent="5461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17399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1971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26543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1115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9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vi-VN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Đường sá</a:t>
                      </a:r>
                      <a:endParaRPr kumimoji="0" lang="en-US" altLang="vi-VN" sz="26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H</a:t>
                      </a:r>
                      <a:r>
                        <a:rPr kumimoji="0" lang="vi-VN" altLang="vi-VN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oạt động giao thông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344488" indent="11271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693738" indent="22066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989013" indent="38258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1282700" indent="5461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17399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1971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26543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1115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344488" indent="11271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693738" indent="22066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989013" indent="382588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1282700" indent="5461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17399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1971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26543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111500" indent="5461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2" fill="hold"/>
                                        <p:tgtEl>
                                          <p:spTgt spid="1177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632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632" fill="hold"/>
                                        <p:tgtEl>
                                          <p:spTgt spid="1177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7768"/>
                </p:tgtEl>
              </p:cMediaNode>
            </p:audio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776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818" name="Group 2"/>
          <p:cNvGrpSpPr>
            <a:grpSpLocks/>
          </p:cNvGrpSpPr>
          <p:nvPr/>
        </p:nvGrpSpPr>
        <p:grpSpPr bwMode="auto">
          <a:xfrm>
            <a:off x="1524000" y="0"/>
            <a:ext cx="9144000" cy="6858000"/>
            <a:chOff x="0" y="40"/>
            <a:chExt cx="5760" cy="4320"/>
          </a:xfrm>
        </p:grpSpPr>
        <p:grpSp>
          <p:nvGrpSpPr>
            <p:cNvPr id="162819" name="Group 3"/>
            <p:cNvGrpSpPr>
              <a:grpSpLocks/>
            </p:cNvGrpSpPr>
            <p:nvPr/>
          </p:nvGrpSpPr>
          <p:grpSpPr bwMode="auto">
            <a:xfrm>
              <a:off x="0" y="40"/>
              <a:ext cx="5760" cy="4320"/>
              <a:chOff x="0" y="40"/>
              <a:chExt cx="5760" cy="4320"/>
            </a:xfrm>
          </p:grpSpPr>
          <p:pic>
            <p:nvPicPr>
              <p:cNvPr id="162820" name="Picture 4" descr="88_0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40"/>
                <a:ext cx="5760" cy="43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62821" name="Picture 5" descr="88_0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591" t="95277" r="16145" b="-533"/>
              <a:stretch>
                <a:fillRect/>
              </a:stretch>
            </p:blipFill>
            <p:spPr bwMode="auto">
              <a:xfrm>
                <a:off x="1292" y="3974"/>
                <a:ext cx="3356" cy="2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62822" name="Picture 6" descr="88_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144" b="46736"/>
            <a:stretch>
              <a:fillRect/>
            </a:stretch>
          </p:blipFill>
          <p:spPr bwMode="auto">
            <a:xfrm>
              <a:off x="0" y="164"/>
              <a:ext cx="5760" cy="40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62823" name="Picture 7" descr="j023213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5661026"/>
            <a:ext cx="1655763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2824" name="chim2389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chimes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553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2825" name="chim2405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chimes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553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2826" name="Rectangle 10"/>
          <p:cNvSpPr>
            <a:spLocks noChangeArrowheads="1"/>
          </p:cNvSpPr>
          <p:nvPr/>
        </p:nvSpPr>
        <p:spPr bwMode="auto">
          <a:xfrm>
            <a:off x="3581401" y="609601"/>
            <a:ext cx="4716463" cy="74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altLang="vi-VN" sz="3700" u="sng">
                <a:solidFill>
                  <a:srgbClr val="0000FF"/>
                </a:solidFill>
                <a:latin typeface="Times New Roman" pitchFamily="18" charset="0"/>
              </a:rPr>
              <a:t>Tự nhiên và xã hội</a:t>
            </a:r>
            <a:endParaRPr lang="en-US" altLang="vi-VN" sz="37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62827" name="Rectangle 11"/>
          <p:cNvSpPr>
            <a:spLocks noChangeArrowheads="1"/>
          </p:cNvSpPr>
          <p:nvPr/>
        </p:nvSpPr>
        <p:spPr bwMode="auto">
          <a:xfrm>
            <a:off x="2362200" y="0"/>
            <a:ext cx="7861300" cy="61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altLang="vi-VN" sz="3700">
                <a:solidFill>
                  <a:srgbClr val="0000FF"/>
                </a:solidFill>
                <a:latin typeface="Times New Roman" pitchFamily="18" charset="0"/>
              </a:rPr>
              <a:t>Thứ sáu ngày 6 tháng 12 năm 2013</a:t>
            </a:r>
          </a:p>
        </p:txBody>
      </p:sp>
      <p:sp>
        <p:nvSpPr>
          <p:cNvPr id="162828" name="Rectangle 12"/>
          <p:cNvSpPr>
            <a:spLocks noChangeArrowheads="1"/>
          </p:cNvSpPr>
          <p:nvPr/>
        </p:nvSpPr>
        <p:spPr bwMode="auto">
          <a:xfrm>
            <a:off x="2819401" y="1447800"/>
            <a:ext cx="63722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vi-VN" sz="3200" b="1">
                <a:solidFill>
                  <a:srgbClr val="FF6600"/>
                </a:solidFill>
                <a:latin typeface=".VnAvant" pitchFamily="34" charset="0"/>
              </a:rPr>
              <a:t>Bµi 32 : Lµng quª vµ ®« thÞ</a:t>
            </a:r>
          </a:p>
        </p:txBody>
      </p:sp>
      <p:sp>
        <p:nvSpPr>
          <p:cNvPr id="162829" name="Text Box 13"/>
          <p:cNvSpPr txBox="1">
            <a:spLocks noChangeArrowheads="1"/>
          </p:cNvSpPr>
          <p:nvPr/>
        </p:nvSpPr>
        <p:spPr bwMode="auto">
          <a:xfrm>
            <a:off x="1981200" y="2057400"/>
            <a:ext cx="6781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800" b="1" baseline="-25000">
                <a:latin typeface=".VnTime" pitchFamily="34" charset="0"/>
              </a:rPr>
              <a:t>I. Sù kh¸c biÖt gi÷a lµng quª vµ ®« thÞ </a:t>
            </a:r>
          </a:p>
        </p:txBody>
      </p:sp>
      <p:sp>
        <p:nvSpPr>
          <p:cNvPr id="162830" name="Text Box 14"/>
          <p:cNvSpPr txBox="1">
            <a:spLocks noChangeArrowheads="1"/>
          </p:cNvSpPr>
          <p:nvPr/>
        </p:nvSpPr>
        <p:spPr bwMode="auto">
          <a:xfrm>
            <a:off x="2057400" y="2895600"/>
            <a:ext cx="7543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altLang="vi-VN" sz="4800" b="1" baseline="-25000">
              <a:latin typeface="Times New Roman" pitchFamily="18" charset="0"/>
            </a:endParaRPr>
          </a:p>
        </p:txBody>
      </p:sp>
      <p:sp>
        <p:nvSpPr>
          <p:cNvPr id="162831" name="Rectangle 15"/>
          <p:cNvSpPr>
            <a:spLocks noChangeArrowheads="1"/>
          </p:cNvSpPr>
          <p:nvPr/>
        </p:nvSpPr>
        <p:spPr bwMode="auto">
          <a:xfrm>
            <a:off x="2209800" y="2895601"/>
            <a:ext cx="8077200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vi-VN" sz="32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Ở làng quê, xung quanh nhà thường có  vườn cây, chuồng trại … ; đường làng nhỏ, ít người và xe cộ qua lại.</a:t>
            </a:r>
          </a:p>
          <a:p>
            <a:r>
              <a:rPr lang="en-US" altLang="vi-VN" sz="32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Ở đô thị, nhà ở tập  trung san sát; đường phố có nhiều người và xe cộ đi lại.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2" fill="hold"/>
                                        <p:tgtEl>
                                          <p:spTgt spid="1628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632" fill="hold"/>
                                        <p:tgtEl>
                                          <p:spTgt spid="1628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62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2824"/>
                </p:tgtEl>
              </p:cMediaNode>
            </p:audio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2825"/>
                </p:tgtEl>
              </p:cMediaNode>
            </p:audio>
          </p:childTnLst>
        </p:cTn>
      </p:par>
    </p:tnLst>
    <p:bldLst>
      <p:bldP spid="1628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202" name="Picture 2" descr="CopyofIMG_00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448800" cy="7467600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9203" name="MOV00221.MPG">
            <a:hlinkClick r:id="" action="ppaction://media"/>
          </p:cNvPr>
          <p:cNvPicPr>
            <a:picLocks noGrp="1" noRot="1" noChangeAspect="1" noChangeArrowheads="1"/>
          </p:cNvPicPr>
          <p:nvPr>
            <p:ph/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9448800" cy="7391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9204" name="Picture 4" descr="17175628_banaue_rice_terraces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448800" cy="739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920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4488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9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9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79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79203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2" name="Picture 2" descr="CopyofIMG_00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4572000" cy="3276600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63" name="MOV00221.MPG">
            <a:hlinkClick r:id="" action="ppaction://media"/>
          </p:cNvPr>
          <p:cNvPicPr>
            <a:picLocks noGrp="1" noRot="1" noChangeAspect="1" noChangeArrowheads="1"/>
          </p:cNvPicPr>
          <p:nvPr>
            <p:ph/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0" y="76200"/>
            <a:ext cx="4572000" cy="32004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36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295650"/>
            <a:ext cx="4572000" cy="356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66" name="Picture 6" descr="17175628_banaue_rice_terraces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276600"/>
            <a:ext cx="45720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913" fill="hold"/>
                                        <p:tgtEl>
                                          <p:spTgt spid="1433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43363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298" name="Picture 2" descr="thanhphohatinh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3299" name="Picture 3" descr="Nha12tang-"/>
          <p:cNvPicPr>
            <a:picLocks noChangeAspect="1" noChangeArrowheads="1"/>
          </p:cNvPicPr>
          <p:nvPr/>
        </p:nvPicPr>
        <p:blipFill>
          <a:blip r:embed="rId3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296400" cy="716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3300" name="Picture 4" descr="df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97"/>
          <a:stretch>
            <a:fillRect/>
          </a:stretch>
        </p:blipFill>
        <p:spPr bwMode="auto">
          <a:xfrm>
            <a:off x="1524000" y="0"/>
            <a:ext cx="9372600" cy="838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3301" name="Picture 5" descr="Hnhnh00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2400"/>
            <a:ext cx="9296400" cy="723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83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3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83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83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810</Words>
  <Application>Microsoft Office PowerPoint</Application>
  <PresentationFormat>Widescreen</PresentationFormat>
  <Paragraphs>89</Paragraphs>
  <Slides>21</Slides>
  <Notes>2</Notes>
  <HiddenSlides>0</HiddenSlides>
  <MMClips>18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.VnAvant</vt:lpstr>
      <vt:lpstr>.VnTime</vt:lpstr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OanhTu</dc:creator>
  <cp:lastModifiedBy>OanhTu</cp:lastModifiedBy>
  <cp:revision>1</cp:revision>
  <dcterms:created xsi:type="dcterms:W3CDTF">2020-12-20T09:33:19Z</dcterms:created>
  <dcterms:modified xsi:type="dcterms:W3CDTF">2020-12-20T09:33:42Z</dcterms:modified>
</cp:coreProperties>
</file>