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62" r:id="rId3"/>
    <p:sldId id="308" r:id="rId4"/>
    <p:sldId id="261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24" r:id="rId14"/>
    <p:sldId id="316" r:id="rId15"/>
    <p:sldId id="325" r:id="rId16"/>
    <p:sldId id="326" r:id="rId17"/>
    <p:sldId id="327" r:id="rId18"/>
    <p:sldId id="328" r:id="rId19"/>
    <p:sldId id="329" r:id="rId20"/>
    <p:sldId id="330" r:id="rId21"/>
    <p:sldId id="317" r:id="rId22"/>
    <p:sldId id="318" r:id="rId23"/>
    <p:sldId id="319" r:id="rId24"/>
    <p:sldId id="320" r:id="rId25"/>
    <p:sldId id="321" r:id="rId26"/>
    <p:sldId id="323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79BE-34CE-4BE1-9E61-FE1BA543B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6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38BE-125B-472D-8684-9E86648E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61F6-76E6-4654-80A1-44793719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D40-0E41-4F76-996B-D2CFF57F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5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4872-A83D-460D-A417-44BC67FA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9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B9D2-1CD6-4E49-8041-77B589B7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0C42B-A690-44C3-A130-DB45F5A9E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4162-5826-48EC-BEAC-A9CB61534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3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6499-D317-4A6A-932C-73201A825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3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D156-6D1B-4F66-A755-6FA1900DE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481-4AAF-457B-80B6-03A5B4F0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BB6FC34-522D-4171-9845-278E390D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7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828800" y="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Chào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mừng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quý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thầy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cô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về</a:t>
            </a:r>
            <a:r>
              <a:rPr lang="en-US" altLang="vi-VN" sz="7200" dirty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US" altLang="vi-VN" sz="7200" dirty="0" err="1">
                <a:solidFill>
                  <a:srgbClr val="009999"/>
                </a:solidFill>
                <a:latin typeface="Times New Roman" pitchFamily="18" charset="0"/>
              </a:rPr>
              <a:t>dự</a:t>
            </a:r>
            <a:endParaRPr lang="en-US" altLang="vi-VN" sz="7200" dirty="0">
              <a:solidFill>
                <a:srgbClr val="009999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6000" dirty="0">
              <a:solidFill>
                <a:srgbClr val="E6DC1A"/>
              </a:solidFill>
              <a:latin typeface="Times New Roman" pitchFamily="18" charset="0"/>
            </a:endParaRPr>
          </a:p>
        </p:txBody>
      </p:sp>
      <p:pic>
        <p:nvPicPr>
          <p:cNvPr id="2051" name="Picture 18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1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2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2743200" y="2362201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MÔN: TỰ NHIÊN VÀ XÃ HỘI</a:t>
            </a:r>
          </a:p>
        </p:txBody>
      </p:sp>
      <p:pic>
        <p:nvPicPr>
          <p:cNvPr id="2057" name="Picture 26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8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9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2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352800" y="58674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Thăm viện bảo tàng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209800" y="57912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</a:rPr>
              <a:t>Thăm gia đình thương binh, liệt sĩ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4600" y="556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Chăm sóc đài tưởng niệm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286000" y="304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>
                <a:solidFill>
                  <a:srgbClr val="E6DC1A"/>
                </a:solidFill>
                <a:latin typeface="Times New Roman" pitchFamily="18" charset="0"/>
              </a:rPr>
              <a:t>LÀM VIỆC CÁ NHÂN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524000" y="1981200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4800">
                <a:solidFill>
                  <a:srgbClr val="FFFFFF"/>
                </a:solidFill>
                <a:latin typeface="Times New Roman" pitchFamily="18" charset="0"/>
              </a:rPr>
              <a:t>Hãy giới thiệu  một số hoạt động ở trường mà em được tham gia?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52600" y="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>
                <a:solidFill>
                  <a:srgbClr val="FF0000"/>
                </a:solidFill>
                <a:latin typeface="Times New Roman" pitchFamily="18" charset="0"/>
              </a:rPr>
              <a:t>MỘT SỐ HOẠT ĐỘNG DIỄN RA Ở TRƯỜNG</a:t>
            </a:r>
          </a:p>
        </p:txBody>
      </p:sp>
      <p:pic>
        <p:nvPicPr>
          <p:cNvPr id="15363" name="Picture 5" descr="IMG_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05800" y="4572001"/>
            <a:ext cx="2362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800">
                <a:solidFill>
                  <a:srgbClr val="00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3076" name="Text Box 17"/>
          <p:cNvSpPr txBox="1">
            <a:spLocks noChangeArrowheads="1"/>
          </p:cNvSpPr>
          <p:nvPr/>
        </p:nvSpPr>
        <p:spPr bwMode="auto">
          <a:xfrm>
            <a:off x="1752600" y="533401"/>
            <a:ext cx="891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077" name="AutoShape 21"/>
          <p:cNvSpPr>
            <a:spLocks noChangeArrowheads="1"/>
          </p:cNvSpPr>
          <p:nvPr/>
        </p:nvSpPr>
        <p:spPr bwMode="auto">
          <a:xfrm>
            <a:off x="1828800" y="381000"/>
            <a:ext cx="8229600" cy="2209800"/>
          </a:xfrm>
          <a:prstGeom prst="cloudCallout">
            <a:avLst>
              <a:gd name="adj1" fmla="val -9028"/>
              <a:gd name="adj2" fmla="val 114153"/>
            </a:avLst>
          </a:prstGeom>
          <a:solidFill>
            <a:srgbClr val="E7B7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2819400" y="914400"/>
            <a:ext cx="6705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600">
                <a:solidFill>
                  <a:srgbClr val="FF3300"/>
                </a:solidFill>
                <a:latin typeface="Times New Roman" pitchFamily="18" charset="0"/>
              </a:rPr>
              <a:t>Kiểm tra bài cũ?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752600" y="4191001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000">
                <a:solidFill>
                  <a:srgbClr val="FFFFFF"/>
                </a:solidFill>
                <a:latin typeface="VNI-Times" pitchFamily="2" charset="0"/>
              </a:rPr>
              <a:t>1) </a:t>
            </a:r>
            <a:r>
              <a:rPr lang="en-US" altLang="vi-VN" sz="4000">
                <a:solidFill>
                  <a:srgbClr val="FFFFFF"/>
                </a:solidFill>
                <a:latin typeface="Times New Roman" pitchFamily="18" charset="0"/>
              </a:rPr>
              <a:t>Hãy kể tên các môn học mà em được học ở trường</a:t>
            </a:r>
            <a:r>
              <a:rPr lang="en-US" altLang="vi-VN" sz="4000">
                <a:solidFill>
                  <a:srgbClr val="FFFFFF"/>
                </a:solidFill>
                <a:latin typeface="VNI-Times" pitchFamily="2" charset="0"/>
              </a:rPr>
              <a:t>?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752600" y="4191001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000">
                <a:solidFill>
                  <a:srgbClr val="FFFFFF"/>
                </a:solidFill>
                <a:latin typeface="VNI-Times" pitchFamily="2" charset="0"/>
              </a:rPr>
              <a:t>2) </a:t>
            </a:r>
            <a:r>
              <a:rPr lang="en-US" altLang="vi-VN" sz="4000">
                <a:solidFill>
                  <a:srgbClr val="FFFFFF"/>
                </a:solidFill>
                <a:latin typeface="Times New Roman" pitchFamily="18" charset="0"/>
              </a:rPr>
              <a:t>Hãy nói tên một môn học mà em thích nhất và giải thích vì sao? 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752600" y="4267201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000">
                <a:solidFill>
                  <a:srgbClr val="FFFFFF"/>
                </a:solidFill>
                <a:latin typeface="VNI-Times" pitchFamily="2" charset="0"/>
              </a:rPr>
              <a:t>3) </a:t>
            </a:r>
            <a:r>
              <a:rPr lang="en-US" altLang="vi-VN" sz="4000">
                <a:solidFill>
                  <a:srgbClr val="FFFFFF"/>
                </a:solidFill>
                <a:latin typeface="Times New Roman" pitchFamily="18" charset="0"/>
              </a:rPr>
              <a:t>Em cần học tập với thái độ như thế nào để đạt được kết quả tốt</a:t>
            </a:r>
            <a:r>
              <a:rPr lang="en-US" altLang="vi-VN" sz="4000">
                <a:solidFill>
                  <a:srgbClr val="FFFFFF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5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143" grpId="1"/>
      <p:bldP spid="5144" grpId="0"/>
      <p:bldP spid="5144" grpId="1"/>
      <p:bldP spid="5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1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IMG_1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1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90800" y="6096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u="sng">
                <a:solidFill>
                  <a:srgbClr val="FFFFFF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524000" y="1371601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800">
                <a:solidFill>
                  <a:srgbClr val="FF0000"/>
                </a:solidFill>
                <a:latin typeface="Times New Roman" pitchFamily="18" charset="0"/>
              </a:rPr>
              <a:t>Một số hoạt động ở trường (tt)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524000" y="2209800"/>
            <a:ext cx="91440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>
                <a:solidFill>
                  <a:srgbClr val="FFFFFF"/>
                </a:solidFill>
                <a:latin typeface="Times New Roman" pitchFamily="18" charset="0"/>
              </a:rPr>
              <a:t>Ngoài hoạt động học tập, chúng ta còn tham gia một số hoạt động do nhà trường tổ chức như: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3600">
                <a:solidFill>
                  <a:srgbClr val="FFFFFF"/>
                </a:solidFill>
                <a:latin typeface="Times New Roman" pitchFamily="18" charset="0"/>
              </a:rPr>
              <a:t>Vui chơi, giải trí, văn nghệ, thể dục thể thao.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3600">
                <a:solidFill>
                  <a:srgbClr val="FFFFFF"/>
                </a:solidFill>
                <a:latin typeface="Times New Roman" pitchFamily="18" charset="0"/>
              </a:rPr>
              <a:t> Làm vệ sinh, trồng cây, tưới cây,…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3600">
                <a:solidFill>
                  <a:srgbClr val="FFFFFF"/>
                </a:solidFill>
                <a:latin typeface="Times New Roman" pitchFamily="18" charset="0"/>
              </a:rPr>
              <a:t> Giúp gia đình thương binh, liệt sĩ; giúp người tàn tật, người già,…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9" descr="X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0"/>
          <p:cNvSpPr txBox="1"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>
                <a:solidFill>
                  <a:srgbClr val="FFFFFF"/>
                </a:solidFill>
                <a:latin typeface="Times New Roman" pitchFamily="18" charset="0"/>
              </a:rPr>
              <a:t>Xin chân thành cảm ơn và hẹn gặp lại!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76400" y="1"/>
            <a:ext cx="899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BÀI TẬP TRẮC NGHIỆM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0" y="1143001"/>
            <a:ext cx="91440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000000"/>
                </a:solidFill>
                <a:latin typeface="Times New Roman" pitchFamily="18" charset="0"/>
              </a:rPr>
              <a:t> Hãy chọn chữ cái trước câu trả lời em cho là đúng nhất: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000000"/>
                </a:solidFill>
                <a:latin typeface="Times New Roman" pitchFamily="18" charset="0"/>
              </a:rPr>
              <a:t> Hoạt động nào sau đây không phải là hoạt động diễn ra trong giờ học ?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000000"/>
                </a:solidFill>
                <a:latin typeface="Times New Roman" pitchFamily="18" charset="0"/>
              </a:rPr>
              <a:t>  a. Thảo luận nhóm.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000000"/>
                </a:solidFill>
                <a:latin typeface="Times New Roman" pitchFamily="18" charset="0"/>
              </a:rPr>
              <a:t>  b. Dọn vệ sinh khu vực.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000000"/>
                </a:solidFill>
                <a:latin typeface="Times New Roman" pitchFamily="18" charset="0"/>
              </a:rPr>
              <a:t>  c. Trình bày sản phẩm.</a:t>
            </a: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1676400" y="4343400"/>
            <a:ext cx="457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90800" y="1219201"/>
            <a:ext cx="693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000" u="sng">
                <a:solidFill>
                  <a:srgbClr val="FFFFFF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0" y="2438401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Một số hoạt động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ở trường (tt)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9144000" cy="297180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None/>
            </a:pPr>
            <a:r>
              <a:rPr lang="en-US" altLang="vi-VN" sz="2400"/>
              <a:t> </a:t>
            </a:r>
            <a:r>
              <a:rPr lang="en-US" altLang="vi-VN" sz="2800">
                <a:latin typeface="Times New Roman" pitchFamily="18" charset="0"/>
              </a:rPr>
              <a:t>Quan sát 6 hình ở sách giáo khoa trang 48-49, thảo luận nhóm và trả lời các câu hỏi sau:</a:t>
            </a:r>
          </a:p>
          <a:p>
            <a:pPr marL="990600" lvl="1" indent="-533400" eaLnBrk="1" hangingPunct="1">
              <a:lnSpc>
                <a:spcPct val="80000"/>
              </a:lnSpc>
              <a:buNone/>
            </a:pPr>
            <a:r>
              <a:rPr lang="en-US" altLang="vi-VN">
                <a:latin typeface="Times New Roman" pitchFamily="18" charset="0"/>
              </a:rPr>
              <a:t> </a:t>
            </a:r>
          </a:p>
          <a:p>
            <a:pPr marL="990600" lvl="1" indent="-533400" eaLnBrk="1" hangingPunct="1">
              <a:lnSpc>
                <a:spcPct val="80000"/>
              </a:lnSpc>
              <a:buNone/>
            </a:pPr>
            <a:r>
              <a:rPr lang="en-US" altLang="vi-VN">
                <a:latin typeface="Times New Roman" pitchFamily="18" charset="0"/>
              </a:rPr>
              <a:t> </a:t>
            </a:r>
            <a:r>
              <a:rPr lang="en-US" altLang="vi-VN">
                <a:solidFill>
                  <a:schemeClr val="accent2"/>
                </a:solidFill>
                <a:latin typeface="Times New Roman" pitchFamily="18" charset="0"/>
              </a:rPr>
              <a:t>- Hình thể hiện hoạt động gì?</a:t>
            </a:r>
          </a:p>
          <a:p>
            <a:pPr marL="990600" lvl="1" indent="-533400" eaLnBrk="1" hangingPunct="1">
              <a:lnSpc>
                <a:spcPct val="80000"/>
              </a:lnSpc>
              <a:buNone/>
            </a:pPr>
            <a:r>
              <a:rPr lang="en-US" altLang="vi-VN">
                <a:solidFill>
                  <a:schemeClr val="accent2"/>
                </a:solidFill>
                <a:latin typeface="Times New Roman" pitchFamily="18" charset="0"/>
              </a:rPr>
              <a:t> - Hoạt động đó diễn ra ở đâu?</a:t>
            </a:r>
          </a:p>
          <a:p>
            <a:pPr marL="990600" lvl="1" indent="-533400" eaLnBrk="1" hangingPunct="1">
              <a:lnSpc>
                <a:spcPct val="80000"/>
              </a:lnSpc>
              <a:buNone/>
            </a:pPr>
            <a:r>
              <a:rPr lang="en-US" altLang="vi-VN">
                <a:solidFill>
                  <a:schemeClr val="accent2"/>
                </a:solidFill>
                <a:latin typeface="Times New Roman" pitchFamily="18" charset="0"/>
              </a:rPr>
              <a:t> - Hoạt động đó có lợi ích gì?</a:t>
            </a:r>
          </a:p>
          <a:p>
            <a:pPr marL="990600" lvl="1" indent="-533400" eaLnBrk="1" hangingPunct="1">
              <a:lnSpc>
                <a:spcPct val="80000"/>
              </a:lnSpc>
              <a:buNone/>
            </a:pPr>
            <a:r>
              <a:rPr lang="en-US" altLang="vi-VN">
                <a:solidFill>
                  <a:schemeClr val="accent2"/>
                </a:solidFill>
                <a:latin typeface="Times New Roman" pitchFamily="18" charset="0"/>
              </a:rPr>
              <a:t> - Thái độ của các bạn trong hình như  thế nào?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vi-VN" sz="28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2667000" y="3810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>
                <a:solidFill>
                  <a:srgbClr val="FF0000"/>
                </a:solidFill>
                <a:latin typeface="Times New Roman" pitchFamily="18" charset="0"/>
              </a:rPr>
              <a:t>QUAN SÁT-THẢO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5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281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2514600" y="24384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410200" y="25146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86106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2362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1816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8839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</a:rPr>
              <a:t>6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962400" y="57912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333399"/>
                </a:solidFill>
                <a:latin typeface="Times New Roman" pitchFamily="18" charset="0"/>
              </a:rPr>
              <a:t>Đồng diễn thể dục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572000" y="5410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276600" y="56388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333399"/>
                </a:solidFill>
                <a:latin typeface="Times New Roman" pitchFamily="18" charset="0"/>
              </a:rPr>
              <a:t>Vui chơi đêm trung thu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657600" y="57912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Biểu diễn văn nghệ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Widescreen</PresentationFormat>
  <Paragraphs>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OanhTu</dc:creator>
  <cp:lastModifiedBy>OanhTu</cp:lastModifiedBy>
  <cp:revision>1</cp:revision>
  <dcterms:created xsi:type="dcterms:W3CDTF">2020-11-26T01:29:31Z</dcterms:created>
  <dcterms:modified xsi:type="dcterms:W3CDTF">2020-11-26T01:30:03Z</dcterms:modified>
</cp:coreProperties>
</file>