
<file path=[Content_Types].xml><?xml version="1.0" encoding="utf-8"?>
<Types xmlns="http://schemas.openxmlformats.org/package/2006/content-types">
  <Default Extension="bin" ContentType="application/vnd.ms-office.activeX"/>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ctiveX/activeX1.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60" r:id="rId4"/>
    <p:sldId id="261" r:id="rId5"/>
    <p:sldId id="262" r:id="rId6"/>
    <p:sldId id="263" r:id="rId7"/>
    <p:sldId id="264" r:id="rId8"/>
    <p:sldId id="265" r:id="rId9"/>
    <p:sldId id="266" r:id="rId10"/>
    <p:sldId id="268"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F79A-48B5-4C3E-A6B5-5CD3F44A1B7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535C671-C0C4-4A54-B152-1A215F6423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AE9D8C-E5C1-45AC-8F28-D419A442DEC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EA417366-F0FF-47C0-9DE1-E61E1957AA4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6899532-0052-49B4-9DC0-C0F7AF4E4036}"/>
              </a:ext>
            </a:extLst>
          </p:cNvPr>
          <p:cNvSpPr>
            <a:spLocks noGrp="1"/>
          </p:cNvSpPr>
          <p:nvPr>
            <p:ph type="sldNum" sz="quarter" idx="12"/>
          </p:nvPr>
        </p:nvSpPr>
        <p:spPr/>
        <p:txBody>
          <a:bodyPr/>
          <a:lstStyle>
            <a:lvl1pPr>
              <a:defRPr/>
            </a:lvl1pPr>
          </a:lstStyle>
          <a:p>
            <a:fld id="{668B6186-F418-46EA-9ACB-AEABCE3A5CED}" type="slidenum">
              <a:rPr lang="en-US" altLang="en-US"/>
              <a:pPr/>
              <a:t>‹#›</a:t>
            </a:fld>
            <a:endParaRPr lang="en-US" altLang="en-US"/>
          </a:p>
        </p:txBody>
      </p:sp>
    </p:spTree>
    <p:extLst>
      <p:ext uri="{BB962C8B-B14F-4D97-AF65-F5344CB8AC3E}">
        <p14:creationId xmlns:p14="http://schemas.microsoft.com/office/powerpoint/2010/main" val="2889033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C30E-4BB0-47C2-B20A-13D9B5AB50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EE28A6-A475-44F0-AFFD-22C0758963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D5407-0988-47FD-AFD4-FD224F34708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509B84D-523D-465D-86FD-2589F5DB0CE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F60A429-E3C5-4E21-8377-D4A5A34AEC4D}"/>
              </a:ext>
            </a:extLst>
          </p:cNvPr>
          <p:cNvSpPr>
            <a:spLocks noGrp="1"/>
          </p:cNvSpPr>
          <p:nvPr>
            <p:ph type="sldNum" sz="quarter" idx="12"/>
          </p:nvPr>
        </p:nvSpPr>
        <p:spPr/>
        <p:txBody>
          <a:bodyPr/>
          <a:lstStyle>
            <a:lvl1pPr>
              <a:defRPr/>
            </a:lvl1pPr>
          </a:lstStyle>
          <a:p>
            <a:fld id="{60C60C2F-2D62-4241-8526-99B1516409CB}" type="slidenum">
              <a:rPr lang="en-US" altLang="en-US"/>
              <a:pPr/>
              <a:t>‹#›</a:t>
            </a:fld>
            <a:endParaRPr lang="en-US" altLang="en-US"/>
          </a:p>
        </p:txBody>
      </p:sp>
    </p:spTree>
    <p:extLst>
      <p:ext uri="{BB962C8B-B14F-4D97-AF65-F5344CB8AC3E}">
        <p14:creationId xmlns:p14="http://schemas.microsoft.com/office/powerpoint/2010/main" val="453127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5AFE46-7BF3-4FA4-87BE-21832EA06CE8}"/>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D91DCE-6FEB-47FA-B33B-89278E1FDEE1}"/>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2032EE-6EE4-4F2C-B679-E2BB304883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BC130B6-600E-4FE1-B200-C29FCE4DE82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A00AF8E-AB72-47A1-8973-98AE33EDB63A}"/>
              </a:ext>
            </a:extLst>
          </p:cNvPr>
          <p:cNvSpPr>
            <a:spLocks noGrp="1"/>
          </p:cNvSpPr>
          <p:nvPr>
            <p:ph type="sldNum" sz="quarter" idx="12"/>
          </p:nvPr>
        </p:nvSpPr>
        <p:spPr/>
        <p:txBody>
          <a:bodyPr/>
          <a:lstStyle>
            <a:lvl1pPr>
              <a:defRPr/>
            </a:lvl1pPr>
          </a:lstStyle>
          <a:p>
            <a:fld id="{832341FD-1B1D-4B33-B9E8-2370389B10D3}" type="slidenum">
              <a:rPr lang="en-US" altLang="en-US"/>
              <a:pPr/>
              <a:t>‹#›</a:t>
            </a:fld>
            <a:endParaRPr lang="en-US" altLang="en-US"/>
          </a:p>
        </p:txBody>
      </p:sp>
    </p:spTree>
    <p:extLst>
      <p:ext uri="{BB962C8B-B14F-4D97-AF65-F5344CB8AC3E}">
        <p14:creationId xmlns:p14="http://schemas.microsoft.com/office/powerpoint/2010/main" val="1726010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7AAA8-1240-4575-8C02-76507D905E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0D187D-74BE-4CA0-A249-9A3B954E96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822C8-744F-4E99-89FE-8FBE276EF57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F45558C-5231-43A5-9043-7C3DBAF1B20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E55B40C-57D8-45B5-9467-F8BDFBF867FB}"/>
              </a:ext>
            </a:extLst>
          </p:cNvPr>
          <p:cNvSpPr>
            <a:spLocks noGrp="1"/>
          </p:cNvSpPr>
          <p:nvPr>
            <p:ph type="sldNum" sz="quarter" idx="12"/>
          </p:nvPr>
        </p:nvSpPr>
        <p:spPr/>
        <p:txBody>
          <a:bodyPr/>
          <a:lstStyle>
            <a:lvl1pPr>
              <a:defRPr/>
            </a:lvl1pPr>
          </a:lstStyle>
          <a:p>
            <a:fld id="{D60BD134-2F7A-4C72-A051-9B09986E096A}" type="slidenum">
              <a:rPr lang="en-US" altLang="en-US"/>
              <a:pPr/>
              <a:t>‹#›</a:t>
            </a:fld>
            <a:endParaRPr lang="en-US" altLang="en-US"/>
          </a:p>
        </p:txBody>
      </p:sp>
    </p:spTree>
    <p:extLst>
      <p:ext uri="{BB962C8B-B14F-4D97-AF65-F5344CB8AC3E}">
        <p14:creationId xmlns:p14="http://schemas.microsoft.com/office/powerpoint/2010/main" val="3783470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35500-1C3A-4223-9E7B-4CDEBCB567D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231C2D-A206-4BE5-BD44-17D90E5684C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A7C39E6E-CAFF-42DE-8740-6E02F978F5D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EEB5A7A-E288-4627-AEFF-39E00821F91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F40E49A-474B-43AF-B221-AC820619B5E9}"/>
              </a:ext>
            </a:extLst>
          </p:cNvPr>
          <p:cNvSpPr>
            <a:spLocks noGrp="1"/>
          </p:cNvSpPr>
          <p:nvPr>
            <p:ph type="sldNum" sz="quarter" idx="12"/>
          </p:nvPr>
        </p:nvSpPr>
        <p:spPr/>
        <p:txBody>
          <a:bodyPr/>
          <a:lstStyle>
            <a:lvl1pPr>
              <a:defRPr/>
            </a:lvl1pPr>
          </a:lstStyle>
          <a:p>
            <a:fld id="{6A8454DD-6D35-4ADC-91AD-8EF7D73BF028}" type="slidenum">
              <a:rPr lang="en-US" altLang="en-US"/>
              <a:pPr/>
              <a:t>‹#›</a:t>
            </a:fld>
            <a:endParaRPr lang="en-US" altLang="en-US"/>
          </a:p>
        </p:txBody>
      </p:sp>
    </p:spTree>
    <p:extLst>
      <p:ext uri="{BB962C8B-B14F-4D97-AF65-F5344CB8AC3E}">
        <p14:creationId xmlns:p14="http://schemas.microsoft.com/office/powerpoint/2010/main" val="297892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49744-AF02-4EC0-992F-2EF2709327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A6B164-8CB4-402E-A503-AAE0E5B6BB26}"/>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4D3303-8D3C-40F1-B581-E2862E3DD862}"/>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8B84867-ADF2-4019-B46B-E7B595E81591}"/>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D230648E-3A02-4656-881B-A2D24B7820DF}"/>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874E007-041D-4DAD-A035-D1969A2F3F36}"/>
              </a:ext>
            </a:extLst>
          </p:cNvPr>
          <p:cNvSpPr>
            <a:spLocks noGrp="1"/>
          </p:cNvSpPr>
          <p:nvPr>
            <p:ph type="sldNum" sz="quarter" idx="12"/>
          </p:nvPr>
        </p:nvSpPr>
        <p:spPr/>
        <p:txBody>
          <a:bodyPr/>
          <a:lstStyle>
            <a:lvl1pPr>
              <a:defRPr/>
            </a:lvl1pPr>
          </a:lstStyle>
          <a:p>
            <a:fld id="{86227BB4-C085-4CA8-8C66-F22AD4077CAB}" type="slidenum">
              <a:rPr lang="en-US" altLang="en-US"/>
              <a:pPr/>
              <a:t>‹#›</a:t>
            </a:fld>
            <a:endParaRPr lang="en-US" altLang="en-US"/>
          </a:p>
        </p:txBody>
      </p:sp>
    </p:spTree>
    <p:extLst>
      <p:ext uri="{BB962C8B-B14F-4D97-AF65-F5344CB8AC3E}">
        <p14:creationId xmlns:p14="http://schemas.microsoft.com/office/powerpoint/2010/main" val="2245129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484B0-D6FA-447D-BADD-7D0129F631F7}"/>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A42AA4-9FE5-4F1A-8EFE-E4EEB7A3DCC0}"/>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09C289-49F0-458E-BBDF-A7AF60E81CC3}"/>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52FA2A-3FB9-42C6-AB93-F641B1EC6995}"/>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773BAE-D988-4F62-9832-B0E242471E3C}"/>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0739E0-FA84-499D-8E13-5D0B63B4746A}"/>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16A672FD-E239-4E35-A9A4-A06E2CC5FCE7}"/>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347074AE-CF02-474D-A60E-F54E8DF5AEE2}"/>
              </a:ext>
            </a:extLst>
          </p:cNvPr>
          <p:cNvSpPr>
            <a:spLocks noGrp="1"/>
          </p:cNvSpPr>
          <p:nvPr>
            <p:ph type="sldNum" sz="quarter" idx="12"/>
          </p:nvPr>
        </p:nvSpPr>
        <p:spPr/>
        <p:txBody>
          <a:bodyPr/>
          <a:lstStyle>
            <a:lvl1pPr>
              <a:defRPr/>
            </a:lvl1pPr>
          </a:lstStyle>
          <a:p>
            <a:fld id="{F14CB2E9-22D2-46F6-BB50-CB296724036E}" type="slidenum">
              <a:rPr lang="en-US" altLang="en-US"/>
              <a:pPr/>
              <a:t>‹#›</a:t>
            </a:fld>
            <a:endParaRPr lang="en-US" altLang="en-US"/>
          </a:p>
        </p:txBody>
      </p:sp>
    </p:spTree>
    <p:extLst>
      <p:ext uri="{BB962C8B-B14F-4D97-AF65-F5344CB8AC3E}">
        <p14:creationId xmlns:p14="http://schemas.microsoft.com/office/powerpoint/2010/main" val="174559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6DA7F-C9AD-4625-A13C-988629FE8B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5004582-DED2-42B6-B9A9-5F4BF0812A58}"/>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0BB42553-6BFB-4D37-B7D0-A3A8F2B0E58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92BBD177-C183-4B8F-94C1-AB037E69A05E}"/>
              </a:ext>
            </a:extLst>
          </p:cNvPr>
          <p:cNvSpPr>
            <a:spLocks noGrp="1"/>
          </p:cNvSpPr>
          <p:nvPr>
            <p:ph type="sldNum" sz="quarter" idx="12"/>
          </p:nvPr>
        </p:nvSpPr>
        <p:spPr/>
        <p:txBody>
          <a:bodyPr/>
          <a:lstStyle>
            <a:lvl1pPr>
              <a:defRPr/>
            </a:lvl1pPr>
          </a:lstStyle>
          <a:p>
            <a:fld id="{DD2CFD77-E49D-45F3-A9B1-6EBAE87B7A2A}" type="slidenum">
              <a:rPr lang="en-US" altLang="en-US"/>
              <a:pPr/>
              <a:t>‹#›</a:t>
            </a:fld>
            <a:endParaRPr lang="en-US" altLang="en-US"/>
          </a:p>
        </p:txBody>
      </p:sp>
    </p:spTree>
    <p:extLst>
      <p:ext uri="{BB962C8B-B14F-4D97-AF65-F5344CB8AC3E}">
        <p14:creationId xmlns:p14="http://schemas.microsoft.com/office/powerpoint/2010/main" val="228272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0BF67-0196-4043-B822-6CC3AA1EAB17}"/>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3A43CBB-E0F1-4224-B4B9-8BFCBAAEE90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A2CAB55D-7204-404A-B0D8-7E700F7927DE}"/>
              </a:ext>
            </a:extLst>
          </p:cNvPr>
          <p:cNvSpPr>
            <a:spLocks noGrp="1"/>
          </p:cNvSpPr>
          <p:nvPr>
            <p:ph type="sldNum" sz="quarter" idx="12"/>
          </p:nvPr>
        </p:nvSpPr>
        <p:spPr/>
        <p:txBody>
          <a:bodyPr/>
          <a:lstStyle>
            <a:lvl1pPr>
              <a:defRPr/>
            </a:lvl1pPr>
          </a:lstStyle>
          <a:p>
            <a:fld id="{FB43B218-F2BC-4641-A3A6-320F9923E0CA}" type="slidenum">
              <a:rPr lang="en-US" altLang="en-US"/>
              <a:pPr/>
              <a:t>‹#›</a:t>
            </a:fld>
            <a:endParaRPr lang="en-US" altLang="en-US"/>
          </a:p>
        </p:txBody>
      </p:sp>
    </p:spTree>
    <p:extLst>
      <p:ext uri="{BB962C8B-B14F-4D97-AF65-F5344CB8AC3E}">
        <p14:creationId xmlns:p14="http://schemas.microsoft.com/office/powerpoint/2010/main" val="745925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B54FA-DE40-4324-8574-EB9206178E29}"/>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B664982-89BD-455D-9252-73315B5DD637}"/>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A20346-12E4-498F-9DBA-3586A2F6F7C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4808A7-A69E-4D29-ADBC-0812428C33F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C86AB4C-4F26-4F26-8700-CCDA13F2DEB5}"/>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3A6DAA47-64BB-477C-BB0C-3BB28B4FCEA1}"/>
              </a:ext>
            </a:extLst>
          </p:cNvPr>
          <p:cNvSpPr>
            <a:spLocks noGrp="1"/>
          </p:cNvSpPr>
          <p:nvPr>
            <p:ph type="sldNum" sz="quarter" idx="12"/>
          </p:nvPr>
        </p:nvSpPr>
        <p:spPr/>
        <p:txBody>
          <a:bodyPr/>
          <a:lstStyle>
            <a:lvl1pPr>
              <a:defRPr/>
            </a:lvl1pPr>
          </a:lstStyle>
          <a:p>
            <a:fld id="{29237FCC-2B1D-4512-8901-7C19AB0A6ECC}" type="slidenum">
              <a:rPr lang="en-US" altLang="en-US"/>
              <a:pPr/>
              <a:t>‹#›</a:t>
            </a:fld>
            <a:endParaRPr lang="en-US" altLang="en-US"/>
          </a:p>
        </p:txBody>
      </p:sp>
    </p:spTree>
    <p:extLst>
      <p:ext uri="{BB962C8B-B14F-4D97-AF65-F5344CB8AC3E}">
        <p14:creationId xmlns:p14="http://schemas.microsoft.com/office/powerpoint/2010/main" val="32282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06B54-D969-4C1A-BCC8-D6A5BF174408}"/>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4F99BA5-8D7A-464B-A684-499F474AAA74}"/>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1AAA83-C2B6-4CEB-A093-8F8241C9FFCE}"/>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E94795-9119-42BD-A5B9-B2EFDE3676B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FA308C9-4898-426C-8DEB-D1866575227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BF43F38B-1ABB-4B7E-99AA-91784696298E}"/>
              </a:ext>
            </a:extLst>
          </p:cNvPr>
          <p:cNvSpPr>
            <a:spLocks noGrp="1"/>
          </p:cNvSpPr>
          <p:nvPr>
            <p:ph type="sldNum" sz="quarter" idx="12"/>
          </p:nvPr>
        </p:nvSpPr>
        <p:spPr/>
        <p:txBody>
          <a:bodyPr/>
          <a:lstStyle>
            <a:lvl1pPr>
              <a:defRPr/>
            </a:lvl1pPr>
          </a:lstStyle>
          <a:p>
            <a:fld id="{DA5977B1-714F-41B3-A06E-42DB699A727C}" type="slidenum">
              <a:rPr lang="en-US" altLang="en-US"/>
              <a:pPr/>
              <a:t>‹#›</a:t>
            </a:fld>
            <a:endParaRPr lang="en-US" altLang="en-US"/>
          </a:p>
        </p:txBody>
      </p:sp>
    </p:spTree>
    <p:extLst>
      <p:ext uri="{BB962C8B-B14F-4D97-AF65-F5344CB8AC3E}">
        <p14:creationId xmlns:p14="http://schemas.microsoft.com/office/powerpoint/2010/main" val="1925080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AF8A32D-758F-4250-AE18-8156BE7BD40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99D733D-2D98-45D5-91AE-FC04E47D139E}"/>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5BAAB27-DB2D-4B42-8EAC-231AF955406C}"/>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3254EFAA-0666-4342-A8EB-C23066B2E1F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153A8C60-EA01-4BF4-870B-39DA075215AF}"/>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5ADB718C-10B9-4B2B-BE3E-BB3FD57C517D}" type="slidenum">
              <a:rPr lang="en-US" altLang="en-US"/>
              <a:pPr/>
              <a:t>‹#›</a:t>
            </a:fld>
            <a:endParaRPr lang="en-US" altLang="en-US"/>
          </a:p>
        </p:txBody>
      </p:sp>
    </p:spTree>
    <p:extLst>
      <p:ext uri="{BB962C8B-B14F-4D97-AF65-F5344CB8AC3E}">
        <p14:creationId xmlns:p14="http://schemas.microsoft.com/office/powerpoint/2010/main" val="17689580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wmf"/><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1.wmf"/><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18D51006-3CBF-4353-92E2-D59D236FB98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1066800"/>
            <a:ext cx="5410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 descr="flowers_fr0205-1">
            <a:extLst>
              <a:ext uri="{FF2B5EF4-FFF2-40B4-BE49-F238E27FC236}">
                <a16:creationId xmlns:a16="http://schemas.microsoft.com/office/drawing/2014/main" id="{9F581F96-67C1-4248-A3D1-71CFD4141D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2" name="Text Box 20">
            <a:extLst>
              <a:ext uri="{FF2B5EF4-FFF2-40B4-BE49-F238E27FC236}">
                <a16:creationId xmlns:a16="http://schemas.microsoft.com/office/drawing/2014/main" id="{1F2B7E1A-1664-46E9-B048-070A4CAF92EC}"/>
              </a:ext>
            </a:extLst>
          </p:cNvPr>
          <p:cNvSpPr txBox="1">
            <a:spLocks noChangeArrowheads="1"/>
          </p:cNvSpPr>
          <p:nvPr/>
        </p:nvSpPr>
        <p:spPr bwMode="auto">
          <a:xfrm>
            <a:off x="3048000" y="2057401"/>
            <a:ext cx="62484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6000" b="1">
                <a:solidFill>
                  <a:srgbClr val="FF0000"/>
                </a:solidFill>
                <a:latin typeface="Arial" panose="020B0604020202020204" pitchFamily="34" charset="0"/>
              </a:rPr>
              <a:t>TẬP LÀM VĂN:</a:t>
            </a:r>
          </a:p>
          <a:p>
            <a:pPr algn="ctr" fontAlgn="base">
              <a:spcBef>
                <a:spcPct val="50000"/>
              </a:spcBef>
              <a:spcAft>
                <a:spcPct val="0"/>
              </a:spcAft>
            </a:pPr>
            <a:r>
              <a:rPr lang="en-US" altLang="en-US" sz="6000" b="1">
                <a:solidFill>
                  <a:srgbClr val="FF0000"/>
                </a:solidFill>
                <a:latin typeface="Arial" panose="020B0604020202020204" pitchFamily="34" charset="0"/>
              </a:rPr>
              <a:t>LỚP 3</a:t>
            </a:r>
          </a:p>
        </p:txBody>
      </p:sp>
    </p:spTree>
    <p:controls>
      <mc:AlternateContent xmlns:mc="http://schemas.openxmlformats.org/markup-compatibility/2006">
        <mc:Choice xmlns:v="urn:schemas-microsoft-com:vml" Requires="v">
          <p:control spid="1026" name="TextBox1" r:id="rId2" imgW="914400" imgH="609480"/>
        </mc:Choice>
        <mc:Fallback>
          <p:control name="TextBox1" r:id="rId2" imgW="914400" imgH="609480">
            <p:pic>
              <p:nvPicPr>
                <p:cNvPr id="3074" name="TextBox1" hidden="1">
                  <a:extLst>
                    <a:ext uri="{FF2B5EF4-FFF2-40B4-BE49-F238E27FC236}">
                      <a16:creationId xmlns:a16="http://schemas.microsoft.com/office/drawing/2014/main" id="{C84D7F72-7AD2-43CC-8A02-A1C7921666E9}"/>
                    </a:ext>
                  </a:extLst>
                </p:cNvPr>
                <p:cNvPicPr preferRelativeResize="0">
                  <a:picLocks noChangeArrowheads="1" noChangeShapeType="1"/>
                </p:cNvPicPr>
                <p:nvPr/>
              </p:nvPicPr>
              <p:blipFill>
                <a:blip r:embed="rId6"/>
                <a:srcRect/>
                <a:stretch>
                  <a:fillRect/>
                </a:stretch>
              </p:blipFill>
              <p:spPr bwMode="auto">
                <a:xfrm>
                  <a:off x="3505200" y="2209800"/>
                  <a:ext cx="914400" cy="609600"/>
                </a:xfrm>
                <a:prstGeom prst="rect">
                  <a:avLst/>
                </a:prstGeom>
                <a:noFill/>
                <a:ln w="12700">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cSld>
  <p:clrMapOvr>
    <a:masterClrMapping/>
  </p:clrMapOvr>
  <p:transition spd="slow">
    <p:strip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09" name="Picture 25" descr="Photobucket">
            <a:extLst>
              <a:ext uri="{FF2B5EF4-FFF2-40B4-BE49-F238E27FC236}">
                <a16:creationId xmlns:a16="http://schemas.microsoft.com/office/drawing/2014/main" id="{D0D94403-FBE4-4D72-8F95-D972BF603C9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5148263" cy="65246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a:extLst>
              <a:ext uri="{FF2B5EF4-FFF2-40B4-BE49-F238E27FC236}">
                <a16:creationId xmlns:a16="http://schemas.microsoft.com/office/drawing/2014/main" id="{AFF01E05-3B1E-4668-84B6-C07FA87E2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7" name="Picture 20" descr="JULY4019">
            <a:extLst>
              <a:ext uri="{FF2B5EF4-FFF2-40B4-BE49-F238E27FC236}">
                <a16:creationId xmlns:a16="http://schemas.microsoft.com/office/drawing/2014/main" id="{EAEE9418-09DA-45F5-8B6F-CD12F0794D0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014" y="333375"/>
            <a:ext cx="1023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1" descr="JULY4019">
            <a:extLst>
              <a:ext uri="{FF2B5EF4-FFF2-40B4-BE49-F238E27FC236}">
                <a16:creationId xmlns:a16="http://schemas.microsoft.com/office/drawing/2014/main" id="{04C45FF6-E581-42FE-982F-E3EAB01A43D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3068639"/>
            <a:ext cx="10239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89" name="Group 5">
            <a:extLst>
              <a:ext uri="{FF2B5EF4-FFF2-40B4-BE49-F238E27FC236}">
                <a16:creationId xmlns:a16="http://schemas.microsoft.com/office/drawing/2014/main" id="{16080BFE-8667-4B33-AA5E-50B59570B605}"/>
              </a:ext>
            </a:extLst>
          </p:cNvPr>
          <p:cNvGrpSpPr>
            <a:grpSpLocks/>
          </p:cNvGrpSpPr>
          <p:nvPr/>
        </p:nvGrpSpPr>
        <p:grpSpPr bwMode="auto">
          <a:xfrm>
            <a:off x="2133600" y="381000"/>
            <a:ext cx="7924800" cy="5943600"/>
            <a:chOff x="384" y="240"/>
            <a:chExt cx="4992" cy="3744"/>
          </a:xfrm>
        </p:grpSpPr>
        <p:sp>
          <p:nvSpPr>
            <p:cNvPr id="16390" name="AutoShape 6">
              <a:extLst>
                <a:ext uri="{FF2B5EF4-FFF2-40B4-BE49-F238E27FC236}">
                  <a16:creationId xmlns:a16="http://schemas.microsoft.com/office/drawing/2014/main" id="{AF29D151-3E5B-4AB7-AA40-E6182E12EDDA}"/>
                </a:ext>
              </a:extLst>
            </p:cNvPr>
            <p:cNvSpPr>
              <a:spLocks noChangeArrowheads="1"/>
            </p:cNvSpPr>
            <p:nvPr/>
          </p:nvSpPr>
          <p:spPr bwMode="ltGray">
            <a:xfrm>
              <a:off x="384" y="384"/>
              <a:ext cx="528" cy="96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1" name="AutoShape 7">
              <a:extLst>
                <a:ext uri="{FF2B5EF4-FFF2-40B4-BE49-F238E27FC236}">
                  <a16:creationId xmlns:a16="http://schemas.microsoft.com/office/drawing/2014/main" id="{6A2847E2-AA8A-4771-B2DA-A890C69E176F}"/>
                </a:ext>
              </a:extLst>
            </p:cNvPr>
            <p:cNvSpPr>
              <a:spLocks noChangeArrowheads="1"/>
            </p:cNvSpPr>
            <p:nvPr/>
          </p:nvSpPr>
          <p:spPr bwMode="ltGray">
            <a:xfrm>
              <a:off x="576" y="3552"/>
              <a:ext cx="1824"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2" name="AutoShape 8">
              <a:extLst>
                <a:ext uri="{FF2B5EF4-FFF2-40B4-BE49-F238E27FC236}">
                  <a16:creationId xmlns:a16="http://schemas.microsoft.com/office/drawing/2014/main" id="{83597605-8BDC-46BF-A62E-EEAEB41B45E2}"/>
                </a:ext>
              </a:extLst>
            </p:cNvPr>
            <p:cNvSpPr>
              <a:spLocks noChangeArrowheads="1"/>
            </p:cNvSpPr>
            <p:nvPr/>
          </p:nvSpPr>
          <p:spPr bwMode="ltGray">
            <a:xfrm>
              <a:off x="1968" y="24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3" name="AutoShape 9">
              <a:extLst>
                <a:ext uri="{FF2B5EF4-FFF2-40B4-BE49-F238E27FC236}">
                  <a16:creationId xmlns:a16="http://schemas.microsoft.com/office/drawing/2014/main" id="{B50A79D3-37FA-4823-AB33-D85751141D92}"/>
                </a:ext>
              </a:extLst>
            </p:cNvPr>
            <p:cNvSpPr>
              <a:spLocks noChangeArrowheads="1"/>
            </p:cNvSpPr>
            <p:nvPr/>
          </p:nvSpPr>
          <p:spPr bwMode="ltGray">
            <a:xfrm>
              <a:off x="1968" y="1200"/>
              <a:ext cx="144" cy="48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4" name="AutoShape 10">
              <a:extLst>
                <a:ext uri="{FF2B5EF4-FFF2-40B4-BE49-F238E27FC236}">
                  <a16:creationId xmlns:a16="http://schemas.microsoft.com/office/drawing/2014/main" id="{0321A654-9F0F-4152-98B5-4441D63575C4}"/>
                </a:ext>
              </a:extLst>
            </p:cNvPr>
            <p:cNvSpPr>
              <a:spLocks noChangeArrowheads="1"/>
            </p:cNvSpPr>
            <p:nvPr/>
          </p:nvSpPr>
          <p:spPr bwMode="ltGray">
            <a:xfrm>
              <a:off x="5088" y="2592"/>
              <a:ext cx="288" cy="1200"/>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5" name="AutoShape 11">
              <a:extLst>
                <a:ext uri="{FF2B5EF4-FFF2-40B4-BE49-F238E27FC236}">
                  <a16:creationId xmlns:a16="http://schemas.microsoft.com/office/drawing/2014/main" id="{643F5DC2-F108-483F-99A6-EEF0D8C147E0}"/>
                </a:ext>
              </a:extLst>
            </p:cNvPr>
            <p:cNvSpPr>
              <a:spLocks noChangeArrowheads="1"/>
            </p:cNvSpPr>
            <p:nvPr/>
          </p:nvSpPr>
          <p:spPr bwMode="ltGray">
            <a:xfrm>
              <a:off x="2928" y="672"/>
              <a:ext cx="144" cy="288"/>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6" name="AutoShape 12">
              <a:extLst>
                <a:ext uri="{FF2B5EF4-FFF2-40B4-BE49-F238E27FC236}">
                  <a16:creationId xmlns:a16="http://schemas.microsoft.com/office/drawing/2014/main" id="{7FC2A741-88C5-4EFC-B613-5D3D2214B2F7}"/>
                </a:ext>
              </a:extLst>
            </p:cNvPr>
            <p:cNvSpPr>
              <a:spLocks noChangeArrowheads="1"/>
            </p:cNvSpPr>
            <p:nvPr/>
          </p:nvSpPr>
          <p:spPr bwMode="ltGray">
            <a:xfrm>
              <a:off x="4800" y="1296"/>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7" name="AutoShape 13">
              <a:extLst>
                <a:ext uri="{FF2B5EF4-FFF2-40B4-BE49-F238E27FC236}">
                  <a16:creationId xmlns:a16="http://schemas.microsoft.com/office/drawing/2014/main" id="{EB93DBA4-6E02-484B-AB21-A3F5DE0C8EFF}"/>
                </a:ext>
              </a:extLst>
            </p:cNvPr>
            <p:cNvSpPr>
              <a:spLocks noChangeArrowheads="1"/>
            </p:cNvSpPr>
            <p:nvPr/>
          </p:nvSpPr>
          <p:spPr bwMode="ltGray">
            <a:xfrm>
              <a:off x="1680" y="168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sp>
          <p:nvSpPr>
            <p:cNvPr id="16398" name="AutoShape 14">
              <a:extLst>
                <a:ext uri="{FF2B5EF4-FFF2-40B4-BE49-F238E27FC236}">
                  <a16:creationId xmlns:a16="http://schemas.microsoft.com/office/drawing/2014/main" id="{0D2E5B85-4FF7-481E-898C-652F49D56AA0}"/>
                </a:ext>
              </a:extLst>
            </p:cNvPr>
            <p:cNvSpPr>
              <a:spLocks noChangeArrowheads="1"/>
            </p:cNvSpPr>
            <p:nvPr/>
          </p:nvSpPr>
          <p:spPr bwMode="ltGray">
            <a:xfrm>
              <a:off x="3552" y="1680"/>
              <a:ext cx="240" cy="432"/>
            </a:xfrm>
            <a:prstGeom prst="irregularSeal1">
              <a:avLst/>
            </a:prstGeom>
            <a:gradFill rotWithShape="0">
              <a:gsLst>
                <a:gs pos="0">
                  <a:srgbClr val="FFFFFF"/>
                </a:gs>
                <a:gs pos="100000">
                  <a:schemeClr val="bg1"/>
                </a:gs>
              </a:gsLst>
              <a:path path="shape">
                <a:fillToRect l="50000" t="50000" r="50000" b="50000"/>
              </a:path>
            </a:gradFill>
            <a:ln w="12700">
              <a:solidFill>
                <a:srgbClr val="0066FF"/>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000000"/>
                </a:solidFill>
                <a:latin typeface="Arial" panose="020B0604020202020204" pitchFamily="34" charset="0"/>
              </a:endParaRPr>
            </a:p>
          </p:txBody>
        </p:sp>
      </p:grpSp>
      <p:pic>
        <p:nvPicPr>
          <p:cNvPr id="16399" name="Picture 15" descr="Photobucket">
            <a:extLst>
              <a:ext uri="{FF2B5EF4-FFF2-40B4-BE49-F238E27FC236}">
                <a16:creationId xmlns:a16="http://schemas.microsoft.com/office/drawing/2014/main" id="{A8D18A42-1E2A-4DE5-AB39-E8F72B17F7D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3328988"/>
            <a:ext cx="2989263" cy="3529012"/>
          </a:xfrm>
          <a:prstGeom prst="rect">
            <a:avLst/>
          </a:prstGeom>
          <a:noFill/>
          <a:extLst>
            <a:ext uri="{909E8E84-426E-40DD-AFC4-6F175D3DCCD1}">
              <a14:hiddenFill xmlns:a14="http://schemas.microsoft.com/office/drawing/2010/main">
                <a:solidFill>
                  <a:srgbClr val="FFFFFF"/>
                </a:solidFill>
              </a14:hiddenFill>
            </a:ext>
          </a:extLst>
        </p:spPr>
      </p:pic>
      <p:sp>
        <p:nvSpPr>
          <p:cNvPr id="35868" name="WordArt 28">
            <a:extLst>
              <a:ext uri="{FF2B5EF4-FFF2-40B4-BE49-F238E27FC236}">
                <a16:creationId xmlns:a16="http://schemas.microsoft.com/office/drawing/2014/main" id="{E45B0EE8-CA2A-4906-B6C6-D0D90C6E23C6}"/>
              </a:ext>
            </a:extLst>
          </p:cNvPr>
          <p:cNvSpPr>
            <a:spLocks noChangeArrowheads="1" noChangeShapeType="1" noTextEdit="1"/>
          </p:cNvSpPr>
          <p:nvPr/>
        </p:nvSpPr>
        <p:spPr bwMode="auto">
          <a:xfrm>
            <a:off x="2286000" y="2438400"/>
            <a:ext cx="8001000" cy="1587500"/>
          </a:xfrm>
          <a:prstGeom prst="rect">
            <a:avLst/>
          </a:prstGeom>
        </p:spPr>
        <p:txBody>
          <a:bodyPr wrap="none" fromWordArt="1">
            <a:prstTxWarp prst="textDoubleWave1">
              <a:avLst>
                <a:gd name="adj1" fmla="val 6500"/>
                <a:gd name="adj2" fmla="val -449"/>
              </a:avLst>
            </a:prstTxWarp>
          </a:bodyPr>
          <a:lstStyle/>
          <a:p>
            <a:pPr algn="ctr" fontAlgn="base">
              <a:spcBef>
                <a:spcPct val="0"/>
              </a:spcBef>
              <a:spcAft>
                <a:spcPct val="0"/>
              </a:spcAft>
            </a:pPr>
            <a:r>
              <a:rPr lang="en-US" sz="3600" b="1" kern="10">
                <a:ln w="9525">
                  <a:solidFill>
                    <a:srgbClr val="0000FF"/>
                  </a:solidFill>
                  <a:round/>
                  <a:headEnd/>
                  <a:tailEnd/>
                </a:ln>
                <a:solidFill>
                  <a:srgbClr val="FB3131"/>
                </a:solidFill>
                <a:effectLst>
                  <a:outerShdw dist="53882" dir="2700000" algn="ctr" rotWithShape="0">
                    <a:srgbClr val="9999FF">
                      <a:alpha val="79999"/>
                    </a:srgbClr>
                  </a:outerShdw>
                </a:effectLst>
                <a:latin typeface="Times New Roman" panose="02020603050405020304" pitchFamily="18" charset="0"/>
                <a:cs typeface="Times New Roman" panose="02020603050405020304" pitchFamily="18" charset="0"/>
              </a:rPr>
              <a:t>Kính chúc quí thầy cô sức khoẻ</a:t>
            </a:r>
          </a:p>
        </p:txBody>
      </p:sp>
      <p:pic>
        <p:nvPicPr>
          <p:cNvPr id="16401" name="Picture 20" descr="JULY4019">
            <a:extLst>
              <a:ext uri="{FF2B5EF4-FFF2-40B4-BE49-F238E27FC236}">
                <a16:creationId xmlns:a16="http://schemas.microsoft.com/office/drawing/2014/main" id="{39831CCA-7A46-4D61-B2D0-DE82FB6E1D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3564" y="2852738"/>
            <a:ext cx="1023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Picture 21" descr="JULY4019">
            <a:extLst>
              <a:ext uri="{FF2B5EF4-FFF2-40B4-BE49-F238E27FC236}">
                <a16:creationId xmlns:a16="http://schemas.microsoft.com/office/drawing/2014/main" id="{7CDC156A-C57C-4E95-82D3-5A1A0F4B3D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825" y="692151"/>
            <a:ext cx="1023938"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Picture 22" descr="JULY4019">
            <a:extLst>
              <a:ext uri="{FF2B5EF4-FFF2-40B4-BE49-F238E27FC236}">
                <a16:creationId xmlns:a16="http://schemas.microsoft.com/office/drawing/2014/main" id="{399CB29D-99A2-45A5-A9EE-D2A5C9F040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1" y="908050"/>
            <a:ext cx="1014413"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4" name="Picture 20" descr="Photobucket">
            <a:extLst>
              <a:ext uri="{FF2B5EF4-FFF2-40B4-BE49-F238E27FC236}">
                <a16:creationId xmlns:a16="http://schemas.microsoft.com/office/drawing/2014/main" id="{8AE5F50C-0C18-48EB-9BEC-A0C847388E8A}"/>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44464"/>
            <a:ext cx="3886200" cy="6408737"/>
          </a:xfrm>
          <a:prstGeom prst="rect">
            <a:avLst/>
          </a:prstGeom>
          <a:noFill/>
          <a:extLst>
            <a:ext uri="{909E8E84-426E-40DD-AFC4-6F175D3DCCD1}">
              <a14:hiddenFill xmlns:a14="http://schemas.microsoft.com/office/drawing/2010/main">
                <a:solidFill>
                  <a:srgbClr val="FFFFFF"/>
                </a:solidFill>
              </a14:hiddenFill>
            </a:ext>
          </a:extLst>
        </p:spPr>
      </p:pic>
      <p:pic>
        <p:nvPicPr>
          <p:cNvPr id="16405" name="Picture 20" descr="JULY4019">
            <a:extLst>
              <a:ext uri="{FF2B5EF4-FFF2-40B4-BE49-F238E27FC236}">
                <a16:creationId xmlns:a16="http://schemas.microsoft.com/office/drawing/2014/main" id="{C7EE8CE7-835B-4BAB-B0A3-E27EEE32F4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8525" y="1125538"/>
            <a:ext cx="10239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6" name="Picture 21" descr="JULY4019">
            <a:extLst>
              <a:ext uri="{FF2B5EF4-FFF2-40B4-BE49-F238E27FC236}">
                <a16:creationId xmlns:a16="http://schemas.microsoft.com/office/drawing/2014/main" id="{A7209923-D74C-4978-B806-77C6A134F3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764" y="2492376"/>
            <a:ext cx="865187"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7" name="Picture 20" descr="JULY4019">
            <a:extLst>
              <a:ext uri="{FF2B5EF4-FFF2-40B4-BE49-F238E27FC236}">
                <a16:creationId xmlns:a16="http://schemas.microsoft.com/office/drawing/2014/main" id="{768F7505-9B0C-41A1-B083-AD471053F2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9" y="227013"/>
            <a:ext cx="1023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8" name="Picture 21" descr="JULY4019">
            <a:extLst>
              <a:ext uri="{FF2B5EF4-FFF2-40B4-BE49-F238E27FC236}">
                <a16:creationId xmlns:a16="http://schemas.microsoft.com/office/drawing/2014/main" id="{5CB327BB-0675-4E90-9984-CF9E888C7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5050" y="333376"/>
            <a:ext cx="865188"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repeatCount="indefinite" fill="hold" nodeType="withEffect">
                                  <p:stCondLst>
                                    <p:cond delay="0"/>
                                  </p:stCondLst>
                                  <p:childTnLst>
                                    <p:set>
                                      <p:cBhvr>
                                        <p:cTn id="6" dur="1" fill="hold">
                                          <p:stCondLst>
                                            <p:cond delay="0"/>
                                          </p:stCondLst>
                                        </p:cTn>
                                        <p:tgtEl>
                                          <p:spTgt spid="16389"/>
                                        </p:tgtEl>
                                        <p:attrNameLst>
                                          <p:attrName>style.visibility</p:attrName>
                                        </p:attrNameLst>
                                      </p:cBhvr>
                                      <p:to>
                                        <p:strVal val="visible"/>
                                      </p:to>
                                    </p:set>
                                    <p:anim calcmode="lin" valueType="num">
                                      <p:cBhvr>
                                        <p:cTn id="7" dur="1000" fill="hold"/>
                                        <p:tgtEl>
                                          <p:spTgt spid="16389"/>
                                        </p:tgtEl>
                                        <p:attrNameLst>
                                          <p:attrName>ppt_w</p:attrName>
                                        </p:attrNameLst>
                                      </p:cBhvr>
                                      <p:tavLst>
                                        <p:tav tm="0">
                                          <p:val>
                                            <p:fltVal val="0"/>
                                          </p:val>
                                        </p:tav>
                                        <p:tav tm="100000">
                                          <p:val>
                                            <p:strVal val="#ppt_w"/>
                                          </p:val>
                                        </p:tav>
                                      </p:tavLst>
                                    </p:anim>
                                    <p:anim calcmode="lin" valueType="num">
                                      <p:cBhvr>
                                        <p:cTn id="8" dur="1000" fill="hold"/>
                                        <p:tgtEl>
                                          <p:spTgt spid="16389"/>
                                        </p:tgtEl>
                                        <p:attrNameLst>
                                          <p:attrName>ppt_h</p:attrName>
                                        </p:attrNameLst>
                                      </p:cBhvr>
                                      <p:tavLst>
                                        <p:tav tm="0">
                                          <p:val>
                                            <p:fltVal val="0"/>
                                          </p:val>
                                        </p:tav>
                                        <p:tav tm="100000">
                                          <p:val>
                                            <p:strVal val="#ppt_h"/>
                                          </p:val>
                                        </p:tav>
                                      </p:tavLst>
                                    </p:anim>
                                    <p:anim calcmode="lin" valueType="num">
                                      <p:cBhvr>
                                        <p:cTn id="9" dur="1000" fill="hold"/>
                                        <p:tgtEl>
                                          <p:spTgt spid="16389"/>
                                        </p:tgtEl>
                                        <p:attrNameLst>
                                          <p:attrName>ppt_x</p:attrName>
                                        </p:attrNameLst>
                                      </p:cBhvr>
                                      <p:tavLst>
                                        <p:tav tm="0">
                                          <p:val>
                                            <p:fltVal val="0.5"/>
                                          </p:val>
                                        </p:tav>
                                        <p:tav tm="100000">
                                          <p:val>
                                            <p:strVal val="#ppt_x"/>
                                          </p:val>
                                        </p:tav>
                                      </p:tavLst>
                                    </p:anim>
                                    <p:anim calcmode="lin" valueType="num">
                                      <p:cBhvr>
                                        <p:cTn id="10" dur="1000" fill="hold"/>
                                        <p:tgtEl>
                                          <p:spTgt spid="16389"/>
                                        </p:tgtEl>
                                        <p:attrNameLst>
                                          <p:attrName>ppt_y</p:attrName>
                                        </p:attrNameLst>
                                      </p:cBhvr>
                                      <p:tavLst>
                                        <p:tav tm="0">
                                          <p:val>
                                            <p:fltVal val="0.5"/>
                                          </p:val>
                                        </p:tav>
                                        <p:tav tm="100000">
                                          <p:val>
                                            <p:strVal val="#ppt_y"/>
                                          </p:val>
                                        </p:tav>
                                      </p:tavLst>
                                    </p:anim>
                                  </p:childTnLst>
                                </p:cTn>
                              </p:par>
                              <p:par>
                                <p:cTn id="11" presetID="25" presetClass="entr" presetSubtype="0" fill="hold" nodeType="withEffect">
                                  <p:stCondLst>
                                    <p:cond delay="0"/>
                                  </p:stCondLst>
                                  <p:childTnLst>
                                    <p:set>
                                      <p:cBhvr>
                                        <p:cTn id="12" dur="1" fill="hold">
                                          <p:stCondLst>
                                            <p:cond delay="0"/>
                                          </p:stCondLst>
                                        </p:cTn>
                                        <p:tgtEl>
                                          <p:spTgt spid="35868"/>
                                        </p:tgtEl>
                                        <p:attrNameLst>
                                          <p:attrName>style.visibility</p:attrName>
                                        </p:attrNameLst>
                                      </p:cBhvr>
                                      <p:to>
                                        <p:strVal val="visible"/>
                                      </p:to>
                                    </p:set>
                                    <p:anim calcmode="lin" valueType="num">
                                      <p:cBhvr>
                                        <p:cTn id="13" dur="500" decel="50000" fill="hold">
                                          <p:stCondLst>
                                            <p:cond delay="0"/>
                                          </p:stCondLst>
                                        </p:cTn>
                                        <p:tgtEl>
                                          <p:spTgt spid="35868"/>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5868"/>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5868"/>
                                        </p:tgtEl>
                                        <p:attrNameLst>
                                          <p:attrName>ppt_w</p:attrName>
                                        </p:attrNameLst>
                                      </p:cBhvr>
                                      <p:tavLst>
                                        <p:tav tm="0">
                                          <p:val>
                                            <p:strVal val="#ppt_w*.05"/>
                                          </p:val>
                                        </p:tav>
                                        <p:tav tm="100000">
                                          <p:val>
                                            <p:strVal val="#ppt_w"/>
                                          </p:val>
                                        </p:tav>
                                      </p:tavLst>
                                    </p:anim>
                                    <p:anim calcmode="lin" valueType="num">
                                      <p:cBhvr>
                                        <p:cTn id="16" dur="1000" fill="hold"/>
                                        <p:tgtEl>
                                          <p:spTgt spid="35868"/>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5868"/>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5868"/>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5868"/>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5868"/>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4243E827-C4B7-4D1F-80E7-155BC89612E7}"/>
              </a:ext>
            </a:extLst>
          </p:cNvPr>
          <p:cNvSpPr>
            <a:spLocks noChangeArrowheads="1"/>
          </p:cNvSpPr>
          <p:nvPr/>
        </p:nvSpPr>
        <p:spPr bwMode="auto">
          <a:xfrm>
            <a:off x="3505200" y="152400"/>
            <a:ext cx="533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800" b="1">
                <a:solidFill>
                  <a:srgbClr val="FF0000"/>
                </a:solidFill>
                <a:latin typeface="Arial" panose="020B0604020202020204" pitchFamily="34" charset="0"/>
              </a:rPr>
              <a:t>Tập làm văn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Nghe - kể : Tôi có đọc đâu !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Nói về quê hương</a:t>
            </a:r>
          </a:p>
        </p:txBody>
      </p:sp>
      <p:sp>
        <p:nvSpPr>
          <p:cNvPr id="5124" name="Text Box 4">
            <a:extLst>
              <a:ext uri="{FF2B5EF4-FFF2-40B4-BE49-F238E27FC236}">
                <a16:creationId xmlns:a16="http://schemas.microsoft.com/office/drawing/2014/main" id="{6411E5EC-5968-4DC1-B6C4-D234A89224BB}"/>
              </a:ext>
            </a:extLst>
          </p:cNvPr>
          <p:cNvSpPr txBox="1">
            <a:spLocks noChangeArrowheads="1"/>
          </p:cNvSpPr>
          <p:nvPr/>
        </p:nvSpPr>
        <p:spPr bwMode="auto">
          <a:xfrm>
            <a:off x="2057400" y="1676400"/>
            <a:ext cx="7924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u="sng">
                <a:solidFill>
                  <a:srgbClr val="3333FF"/>
                </a:solidFill>
                <a:latin typeface="Times New Roman" panose="02020603050405020304" pitchFamily="18" charset="0"/>
              </a:rPr>
              <a:t>Hoạt động 1</a:t>
            </a:r>
            <a:r>
              <a:rPr lang="en-US" altLang="en-US" sz="3200">
                <a:solidFill>
                  <a:srgbClr val="3333FF"/>
                </a:solidFill>
                <a:latin typeface="Times New Roman" panose="02020603050405020304" pitchFamily="18" charset="0"/>
              </a:rPr>
              <a:t>: Nghe- kể lại được câu chuyện Tôi có đọc đâu ! </a:t>
            </a:r>
          </a:p>
        </p:txBody>
      </p:sp>
      <p:sp>
        <p:nvSpPr>
          <p:cNvPr id="5125" name="Text Box 5">
            <a:extLst>
              <a:ext uri="{FF2B5EF4-FFF2-40B4-BE49-F238E27FC236}">
                <a16:creationId xmlns:a16="http://schemas.microsoft.com/office/drawing/2014/main" id="{A66A2382-7954-4241-8937-DB1B3E10DF6F}"/>
              </a:ext>
            </a:extLst>
          </p:cNvPr>
          <p:cNvSpPr txBox="1">
            <a:spLocks noChangeArrowheads="1"/>
          </p:cNvSpPr>
          <p:nvPr/>
        </p:nvSpPr>
        <p:spPr bwMode="auto">
          <a:xfrm>
            <a:off x="2057400" y="2667000"/>
            <a:ext cx="76200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3200" u="sng">
                <a:solidFill>
                  <a:srgbClr val="3333FF"/>
                </a:solidFill>
                <a:latin typeface="Times New Roman" panose="02020603050405020304" pitchFamily="18" charset="0"/>
              </a:rPr>
              <a:t>Hoạt động 2:</a:t>
            </a:r>
            <a:r>
              <a:rPr lang="en-US" altLang="en-US" sz="3200">
                <a:solidFill>
                  <a:srgbClr val="3333FF"/>
                </a:solidFill>
                <a:latin typeface="Times New Roman" panose="02020603050405020304" pitchFamily="18" charset="0"/>
              </a:rPr>
              <a:t> Biết nói về quê hương hoặc nơi mình đang ở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4">
                                            <p:txEl>
                                              <p:pRg st="0" end="0"/>
                                            </p:txEl>
                                          </p:spTgt>
                                        </p:tgtEl>
                                        <p:attrNameLst>
                                          <p:attrName>style.visibility</p:attrName>
                                        </p:attrNameLst>
                                      </p:cBhvr>
                                      <p:to>
                                        <p:strVal val="visible"/>
                                      </p:to>
                                    </p:set>
                                    <p:animEffect transition="in" filter="diamond(in)">
                                      <p:cBhvr>
                                        <p:cTn id="7" dur="2000"/>
                                        <p:tgtEl>
                                          <p:spTgt spid="512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125">
                                            <p:txEl>
                                              <p:pRg st="0" end="0"/>
                                            </p:txEl>
                                          </p:spTgt>
                                        </p:tgtEl>
                                        <p:attrNameLst>
                                          <p:attrName>style.visibility</p:attrName>
                                        </p:attrNameLst>
                                      </p:cBhvr>
                                      <p:to>
                                        <p:strVal val="visible"/>
                                      </p:to>
                                    </p:set>
                                    <p:anim calcmode="lin" valueType="num">
                                      <p:cBhvr additive="base">
                                        <p:cTn id="12" dur="500" fill="hold"/>
                                        <p:tgtEl>
                                          <p:spTgt spid="512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12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a:extLst>
              <a:ext uri="{FF2B5EF4-FFF2-40B4-BE49-F238E27FC236}">
                <a16:creationId xmlns:a16="http://schemas.microsoft.com/office/drawing/2014/main" id="{64A79558-4520-4105-9BF0-9FFEA0750BB3}"/>
              </a:ext>
            </a:extLst>
          </p:cNvPr>
          <p:cNvGrpSpPr>
            <a:grpSpLocks/>
          </p:cNvGrpSpPr>
          <p:nvPr/>
        </p:nvGrpSpPr>
        <p:grpSpPr bwMode="auto">
          <a:xfrm>
            <a:off x="1828800" y="2590800"/>
            <a:ext cx="3581400" cy="4114800"/>
            <a:chOff x="672" y="1056"/>
            <a:chExt cx="2496" cy="3120"/>
          </a:xfrm>
        </p:grpSpPr>
        <p:sp>
          <p:nvSpPr>
            <p:cNvPr id="6147" name="AutoShape 3">
              <a:extLst>
                <a:ext uri="{FF2B5EF4-FFF2-40B4-BE49-F238E27FC236}">
                  <a16:creationId xmlns:a16="http://schemas.microsoft.com/office/drawing/2014/main" id="{CA7FAAF3-2B22-44A7-B43F-C1C176C49EE2}"/>
                </a:ext>
              </a:extLst>
            </p:cNvPr>
            <p:cNvSpPr>
              <a:spLocks noChangeArrowheads="1"/>
            </p:cNvSpPr>
            <p:nvPr/>
          </p:nvSpPr>
          <p:spPr bwMode="auto">
            <a:xfrm>
              <a:off x="672" y="1056"/>
              <a:ext cx="2496" cy="3120"/>
            </a:xfrm>
            <a:prstGeom prst="horizontalScroll">
              <a:avLst>
                <a:gd name="adj" fmla="val 12500"/>
              </a:avLst>
            </a:prstGeom>
            <a:solidFill>
              <a:srgbClr val="CC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en-US" altLang="en-US" sz="3200" b="1">
                <a:solidFill>
                  <a:srgbClr val="FF3300"/>
                </a:solidFill>
                <a:latin typeface="Times New Roman" panose="02020603050405020304" pitchFamily="18" charset="0"/>
              </a:endParaRPr>
            </a:p>
            <a:p>
              <a:pPr algn="ctr" eaLnBrk="0" fontAlgn="base" hangingPunct="0">
                <a:spcBef>
                  <a:spcPct val="0"/>
                </a:spcBef>
                <a:spcAft>
                  <a:spcPct val="0"/>
                </a:spcAft>
              </a:pPr>
              <a:endParaRPr lang="en-US" altLang="en-US" sz="3200" b="1">
                <a:solidFill>
                  <a:srgbClr val="FF3300"/>
                </a:solidFill>
                <a:latin typeface="Times New Roman" panose="02020603050405020304" pitchFamily="18" charset="0"/>
              </a:endParaRPr>
            </a:p>
            <a:p>
              <a:pPr algn="ctr" eaLnBrk="0" fontAlgn="base" hangingPunct="0">
                <a:spcBef>
                  <a:spcPct val="0"/>
                </a:spcBef>
                <a:spcAft>
                  <a:spcPct val="0"/>
                </a:spcAft>
              </a:pPr>
              <a:r>
                <a:rPr lang="en-US" altLang="en-US" sz="2000" b="1">
                  <a:solidFill>
                    <a:srgbClr val="FF3300"/>
                  </a:solidFill>
                  <a:latin typeface="Times New Roman" panose="02020603050405020304" pitchFamily="18" charset="0"/>
                </a:rPr>
                <a:t>     </a:t>
              </a:r>
              <a:endParaRPr lang="en-US" altLang="en-US" sz="2000" b="1">
                <a:solidFill>
                  <a:srgbClr val="3333FF"/>
                </a:solidFill>
                <a:latin typeface="Times New Roman" panose="02020603050405020304" pitchFamily="18" charset="0"/>
              </a:endParaRPr>
            </a:p>
            <a:p>
              <a:pPr algn="ctr" eaLnBrk="0" fontAlgn="base" hangingPunct="0">
                <a:spcBef>
                  <a:spcPct val="0"/>
                </a:spcBef>
                <a:spcAft>
                  <a:spcPct val="0"/>
                </a:spcAft>
              </a:pPr>
              <a:endParaRPr lang="en-US" altLang="en-US" sz="2000" b="1">
                <a:solidFill>
                  <a:srgbClr val="3333FF"/>
                </a:solidFill>
                <a:latin typeface="Times New Roman" panose="02020603050405020304" pitchFamily="18" charset="0"/>
              </a:endParaRPr>
            </a:p>
            <a:p>
              <a:pPr algn="ctr" eaLnBrk="0" fontAlgn="base" hangingPunct="0">
                <a:spcBef>
                  <a:spcPct val="0"/>
                </a:spcBef>
                <a:spcAft>
                  <a:spcPct val="0"/>
                </a:spcAft>
              </a:pPr>
              <a:r>
                <a:rPr lang="en-US" altLang="en-US" sz="2000" b="1">
                  <a:solidFill>
                    <a:srgbClr val="3333FF"/>
                  </a:solidFill>
                  <a:latin typeface="Times New Roman" panose="02020603050405020304" pitchFamily="18" charset="0"/>
                </a:rPr>
                <a:t>      </a:t>
              </a:r>
              <a:endParaRPr lang="en-US" altLang="en-US" sz="2000">
                <a:solidFill>
                  <a:srgbClr val="3333FF"/>
                </a:solidFill>
                <a:latin typeface="Times New Roman" panose="02020603050405020304" pitchFamily="18" charset="0"/>
              </a:endParaRPr>
            </a:p>
          </p:txBody>
        </p:sp>
        <p:pic>
          <p:nvPicPr>
            <p:cNvPr id="6148" name="Picture 4">
              <a:extLst>
                <a:ext uri="{FF2B5EF4-FFF2-40B4-BE49-F238E27FC236}">
                  <a16:creationId xmlns:a16="http://schemas.microsoft.com/office/drawing/2014/main" id="{D2C121A0-7E33-497D-8953-2C48D23DE4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445"/>
            <a:stretch>
              <a:fillRect/>
            </a:stretch>
          </p:blipFill>
          <p:spPr bwMode="auto">
            <a:xfrm>
              <a:off x="1008" y="1440"/>
              <a:ext cx="1930" cy="2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51" name="Rectangle 7">
            <a:extLst>
              <a:ext uri="{FF2B5EF4-FFF2-40B4-BE49-F238E27FC236}">
                <a16:creationId xmlns:a16="http://schemas.microsoft.com/office/drawing/2014/main" id="{94BCC7AD-D75B-4D86-9588-5CC6B742E6F0}"/>
              </a:ext>
            </a:extLst>
          </p:cNvPr>
          <p:cNvSpPr>
            <a:spLocks noChangeArrowheads="1"/>
          </p:cNvSpPr>
          <p:nvPr/>
        </p:nvSpPr>
        <p:spPr bwMode="auto">
          <a:xfrm>
            <a:off x="1981201" y="1522413"/>
            <a:ext cx="855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50000"/>
              </a:spcBef>
              <a:spcAft>
                <a:spcPct val="0"/>
              </a:spcAft>
            </a:pPr>
            <a:r>
              <a:rPr lang="en-US" altLang="en-US" sz="2400" b="1" u="sng">
                <a:solidFill>
                  <a:srgbClr val="3333FF"/>
                </a:solidFill>
                <a:latin typeface="Arial" panose="020B0604020202020204" pitchFamily="34" charset="0"/>
              </a:rPr>
              <a:t>Hoạt động 1</a:t>
            </a:r>
            <a:r>
              <a:rPr lang="en-US" altLang="en-US" sz="2400" b="1">
                <a:solidFill>
                  <a:srgbClr val="3333FF"/>
                </a:solidFill>
                <a:latin typeface="Arial" panose="020B0604020202020204" pitchFamily="34" charset="0"/>
              </a:rPr>
              <a:t>:</a:t>
            </a:r>
            <a:r>
              <a:rPr lang="en-US" altLang="en-US" sz="2400">
                <a:solidFill>
                  <a:srgbClr val="3333FF"/>
                </a:solidFill>
                <a:latin typeface="Arial" panose="020B0604020202020204" pitchFamily="34" charset="0"/>
              </a:rPr>
              <a:t> Nghe- kể lại được câu chuyện Tôi có đọc đâu ! </a:t>
            </a:r>
          </a:p>
        </p:txBody>
      </p:sp>
      <p:sp>
        <p:nvSpPr>
          <p:cNvPr id="6152" name="Rectangle 8">
            <a:extLst>
              <a:ext uri="{FF2B5EF4-FFF2-40B4-BE49-F238E27FC236}">
                <a16:creationId xmlns:a16="http://schemas.microsoft.com/office/drawing/2014/main" id="{8A7B992F-F168-476E-9DB5-3C68BD3F3518}"/>
              </a:ext>
            </a:extLst>
          </p:cNvPr>
          <p:cNvSpPr>
            <a:spLocks noChangeArrowheads="1"/>
          </p:cNvSpPr>
          <p:nvPr/>
        </p:nvSpPr>
        <p:spPr bwMode="auto">
          <a:xfrm>
            <a:off x="2028826" y="1981200"/>
            <a:ext cx="6962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400" u="sng">
                <a:solidFill>
                  <a:srgbClr val="3333FF"/>
                </a:solidFill>
                <a:latin typeface="Arial" panose="020B0604020202020204" pitchFamily="34" charset="0"/>
              </a:rPr>
              <a:t>Bài 1:</a:t>
            </a:r>
            <a:r>
              <a:rPr lang="en-US" altLang="en-US" sz="2400">
                <a:solidFill>
                  <a:srgbClr val="3333FF"/>
                </a:solidFill>
                <a:latin typeface="Arial" panose="020B0604020202020204" pitchFamily="34" charset="0"/>
              </a:rPr>
              <a:t> Nghe và kể lại câu chuyện: Tôi có đọc đâu !</a:t>
            </a:r>
          </a:p>
        </p:txBody>
      </p:sp>
      <p:sp>
        <p:nvSpPr>
          <p:cNvPr id="6153" name="Oval 9">
            <a:extLst>
              <a:ext uri="{FF2B5EF4-FFF2-40B4-BE49-F238E27FC236}">
                <a16:creationId xmlns:a16="http://schemas.microsoft.com/office/drawing/2014/main" id="{57DE2CC7-95A5-4943-80EC-E5AA7FCEF40B}"/>
              </a:ext>
            </a:extLst>
          </p:cNvPr>
          <p:cNvSpPr>
            <a:spLocks noChangeArrowheads="1"/>
          </p:cNvSpPr>
          <p:nvPr/>
        </p:nvSpPr>
        <p:spPr bwMode="auto">
          <a:xfrm>
            <a:off x="6096000" y="2590800"/>
            <a:ext cx="2438400" cy="609600"/>
          </a:xfrm>
          <a:prstGeom prst="ellipse">
            <a:avLst/>
          </a:prstGeom>
          <a:solidFill>
            <a:schemeClr val="accent1"/>
          </a:solidFill>
          <a:ln>
            <a:noFill/>
          </a:ln>
          <a:effectLst/>
          <a:scene3d>
            <a:camera prst="legacyPerspectiveTopRight"/>
            <a:lightRig rig="legacyFlat3" dir="b"/>
          </a:scene3d>
          <a:sp3d extrusionH="887400" prstMaterial="legacyMatte">
            <a:bevelT w="13500" h="13500" prst="angle"/>
            <a:bevelB w="13500" h="13500" prst="angle"/>
            <a:extrusionClr>
              <a:schemeClr val="accent1"/>
            </a:extrusionClr>
            <a:contourClr>
              <a:schemeClr val="accent1"/>
            </a:contour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flatTx/>
          </a:bodyPr>
          <a:lstStyle/>
          <a:p>
            <a:pPr algn="ctr" eaLnBrk="0" fontAlgn="base" hangingPunct="0">
              <a:spcBef>
                <a:spcPct val="0"/>
              </a:spcBef>
              <a:spcAft>
                <a:spcPct val="0"/>
              </a:spcAft>
            </a:pPr>
            <a:r>
              <a:rPr lang="en-US" altLang="en-US" sz="2400" b="1">
                <a:solidFill>
                  <a:srgbClr val="FF0000"/>
                </a:solidFill>
                <a:latin typeface="Times New Roman" panose="02020603050405020304" pitchFamily="18" charset="0"/>
              </a:rPr>
              <a:t>Gợi ý</a:t>
            </a:r>
          </a:p>
        </p:txBody>
      </p:sp>
      <p:sp>
        <p:nvSpPr>
          <p:cNvPr id="6154" name="Rectangle 10">
            <a:extLst>
              <a:ext uri="{FF2B5EF4-FFF2-40B4-BE49-F238E27FC236}">
                <a16:creationId xmlns:a16="http://schemas.microsoft.com/office/drawing/2014/main" id="{12DF2A3A-5ECE-4D91-BBCA-D0BB6CA1C27C}"/>
              </a:ext>
            </a:extLst>
          </p:cNvPr>
          <p:cNvSpPr>
            <a:spLocks noChangeArrowheads="1"/>
          </p:cNvSpPr>
          <p:nvPr/>
        </p:nvSpPr>
        <p:spPr bwMode="auto">
          <a:xfrm>
            <a:off x="5562600" y="3276600"/>
            <a:ext cx="5029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a:solidFill>
                  <a:srgbClr val="3333FF"/>
                </a:solidFill>
                <a:latin typeface="Times New Roman" panose="02020603050405020304" pitchFamily="18" charset="0"/>
              </a:rPr>
              <a:t>a) Người viết thư thấy người bên cạnh làm gì?</a:t>
            </a:r>
          </a:p>
        </p:txBody>
      </p:sp>
      <p:sp>
        <p:nvSpPr>
          <p:cNvPr id="6155" name="Rectangle 11">
            <a:extLst>
              <a:ext uri="{FF2B5EF4-FFF2-40B4-BE49-F238E27FC236}">
                <a16:creationId xmlns:a16="http://schemas.microsoft.com/office/drawing/2014/main" id="{903894FE-6CB7-44BD-9021-ED8CAC986BD9}"/>
              </a:ext>
            </a:extLst>
          </p:cNvPr>
          <p:cNvSpPr>
            <a:spLocks noChangeArrowheads="1"/>
          </p:cNvSpPr>
          <p:nvPr/>
        </p:nvSpPr>
        <p:spPr bwMode="auto">
          <a:xfrm>
            <a:off x="5562600" y="426720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a:solidFill>
                  <a:srgbClr val="3333FF"/>
                </a:solidFill>
                <a:latin typeface="Times New Roman" panose="02020603050405020304" pitchFamily="18" charset="0"/>
              </a:rPr>
              <a:t>b) Người viết thư viết thêm vào thư điều gì?</a:t>
            </a:r>
          </a:p>
        </p:txBody>
      </p:sp>
      <p:sp>
        <p:nvSpPr>
          <p:cNvPr id="6156" name="Rectangle 12">
            <a:extLst>
              <a:ext uri="{FF2B5EF4-FFF2-40B4-BE49-F238E27FC236}">
                <a16:creationId xmlns:a16="http://schemas.microsoft.com/office/drawing/2014/main" id="{A8E4027F-B17C-44D2-A6FF-E0A5CEEFD657}"/>
              </a:ext>
            </a:extLst>
          </p:cNvPr>
          <p:cNvSpPr>
            <a:spLocks noChangeArrowheads="1"/>
          </p:cNvSpPr>
          <p:nvPr/>
        </p:nvSpPr>
        <p:spPr bwMode="auto">
          <a:xfrm>
            <a:off x="5562600" y="522605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a:solidFill>
                  <a:srgbClr val="3333FF"/>
                </a:solidFill>
                <a:latin typeface="Times New Roman" panose="02020603050405020304" pitchFamily="18" charset="0"/>
              </a:rPr>
              <a:t>c) Người bên cạnh kêu lên như thế nào?</a:t>
            </a:r>
          </a:p>
        </p:txBody>
      </p:sp>
      <p:sp>
        <p:nvSpPr>
          <p:cNvPr id="6157" name="Rectangle 13">
            <a:extLst>
              <a:ext uri="{FF2B5EF4-FFF2-40B4-BE49-F238E27FC236}">
                <a16:creationId xmlns:a16="http://schemas.microsoft.com/office/drawing/2014/main" id="{18F6DCEC-B4C0-4ADC-81C0-629320B5CF04}"/>
              </a:ext>
            </a:extLst>
          </p:cNvPr>
          <p:cNvSpPr>
            <a:spLocks noChangeArrowheads="1"/>
          </p:cNvSpPr>
          <p:nvPr/>
        </p:nvSpPr>
        <p:spPr bwMode="auto">
          <a:xfrm>
            <a:off x="3505200" y="152400"/>
            <a:ext cx="533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800" b="1">
                <a:solidFill>
                  <a:srgbClr val="FF0000"/>
                </a:solidFill>
                <a:latin typeface="Arial" panose="020B0604020202020204" pitchFamily="34" charset="0"/>
              </a:rPr>
              <a:t>Tập làm văn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Nghe - kể : Tôi có đọc đâu !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Nói về quê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151">
                                            <p:txEl>
                                              <p:pRg st="0" end="0"/>
                                            </p:txEl>
                                          </p:spTgt>
                                        </p:tgtEl>
                                        <p:attrNameLst>
                                          <p:attrName>style.visibility</p:attrName>
                                        </p:attrNameLst>
                                      </p:cBhvr>
                                      <p:to>
                                        <p:strVal val="visible"/>
                                      </p:to>
                                    </p:set>
                                    <p:animEffect transition="in" filter="box(in)">
                                      <p:cBhvr>
                                        <p:cTn id="7" dur="500"/>
                                        <p:tgtEl>
                                          <p:spTgt spid="61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6152">
                                            <p:txEl>
                                              <p:pRg st="0" end="0"/>
                                            </p:txEl>
                                          </p:spTgt>
                                        </p:tgtEl>
                                        <p:attrNameLst>
                                          <p:attrName>style.visibility</p:attrName>
                                        </p:attrNameLst>
                                      </p:cBhvr>
                                      <p:to>
                                        <p:strVal val="visible"/>
                                      </p:to>
                                    </p:set>
                                    <p:animEffect transition="in" filter="diamond(in)">
                                      <p:cBhvr>
                                        <p:cTn id="12" dur="2000"/>
                                        <p:tgtEl>
                                          <p:spTgt spid="615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153"/>
                                        </p:tgtEl>
                                        <p:attrNameLst>
                                          <p:attrName>style.visibility</p:attrName>
                                        </p:attrNameLst>
                                      </p:cBhvr>
                                      <p:to>
                                        <p:strVal val="visible"/>
                                      </p:to>
                                    </p:set>
                                    <p:animEffect transition="in" filter="blinds(horizontal)">
                                      <p:cBhvr>
                                        <p:cTn id="17" dur="500"/>
                                        <p:tgtEl>
                                          <p:spTgt spid="61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6154">
                                            <p:txEl>
                                              <p:pRg st="0" end="0"/>
                                            </p:txEl>
                                          </p:spTgt>
                                        </p:tgtEl>
                                        <p:attrNameLst>
                                          <p:attrName>style.visibility</p:attrName>
                                        </p:attrNameLst>
                                      </p:cBhvr>
                                      <p:to>
                                        <p:strVal val="visible"/>
                                      </p:to>
                                    </p:set>
                                    <p:anim calcmode="lin" valueType="num">
                                      <p:cBhvr additive="base">
                                        <p:cTn id="22" dur="500" fill="hold"/>
                                        <p:tgtEl>
                                          <p:spTgt spid="6154">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1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6155">
                                            <p:txEl>
                                              <p:pRg st="0" end="0"/>
                                            </p:txEl>
                                          </p:spTgt>
                                        </p:tgtEl>
                                        <p:attrNameLst>
                                          <p:attrName>style.visibility</p:attrName>
                                        </p:attrNameLst>
                                      </p:cBhvr>
                                      <p:to>
                                        <p:strVal val="visible"/>
                                      </p:to>
                                    </p:set>
                                    <p:anim calcmode="lin" valueType="num">
                                      <p:cBhvr additive="base">
                                        <p:cTn id="28" dur="500" fill="hold"/>
                                        <p:tgtEl>
                                          <p:spTgt spid="615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nodeType="clickEffect">
                                  <p:stCondLst>
                                    <p:cond delay="0"/>
                                  </p:stCondLst>
                                  <p:childTnLst>
                                    <p:set>
                                      <p:cBhvr>
                                        <p:cTn id="33" dur="1" fill="hold">
                                          <p:stCondLst>
                                            <p:cond delay="0"/>
                                          </p:stCondLst>
                                        </p:cTn>
                                        <p:tgtEl>
                                          <p:spTgt spid="6156">
                                            <p:txEl>
                                              <p:pRg st="0" end="0"/>
                                            </p:txEl>
                                          </p:spTgt>
                                        </p:tgtEl>
                                        <p:attrNameLst>
                                          <p:attrName>style.visibility</p:attrName>
                                        </p:attrNameLst>
                                      </p:cBhvr>
                                      <p:to>
                                        <p:strVal val="visible"/>
                                      </p:to>
                                    </p:set>
                                    <p:anim calcmode="lin" valueType="num">
                                      <p:cBhvr additive="base">
                                        <p:cTn id="34" dur="500" fill="hold"/>
                                        <p:tgtEl>
                                          <p:spTgt spid="615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15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nodeType="clickEffect">
                                  <p:stCondLst>
                                    <p:cond delay="0"/>
                                  </p:stCondLst>
                                  <p:childTnLst>
                                    <p:set>
                                      <p:cBhvr>
                                        <p:cTn id="39" dur="1" fill="hold">
                                          <p:stCondLst>
                                            <p:cond delay="0"/>
                                          </p:stCondLst>
                                        </p:cTn>
                                        <p:tgtEl>
                                          <p:spTgt spid="6146"/>
                                        </p:tgtEl>
                                        <p:attrNameLst>
                                          <p:attrName>style.visibility</p:attrName>
                                        </p:attrNameLst>
                                      </p:cBhvr>
                                      <p:to>
                                        <p:strVal val="visible"/>
                                      </p:to>
                                    </p:set>
                                    <p:animEffect transition="in" filter="diamond(in)">
                                      <p:cBhvr>
                                        <p:cTn id="40"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E72BFFA4-2A28-4656-B20B-52C2CF27385B}"/>
              </a:ext>
            </a:extLst>
          </p:cNvPr>
          <p:cNvSpPr>
            <a:spLocks noChangeArrowheads="1"/>
          </p:cNvSpPr>
          <p:nvPr/>
        </p:nvSpPr>
        <p:spPr bwMode="auto">
          <a:xfrm>
            <a:off x="1905001" y="1498600"/>
            <a:ext cx="827087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50000"/>
              </a:spcBef>
              <a:spcAft>
                <a:spcPct val="0"/>
              </a:spcAft>
            </a:pPr>
            <a:r>
              <a:rPr lang="en-US" altLang="en-US" sz="2600" u="sng">
                <a:solidFill>
                  <a:srgbClr val="3333FF"/>
                </a:solidFill>
                <a:latin typeface="Times New Roman" panose="02020603050405020304" pitchFamily="18" charset="0"/>
              </a:rPr>
              <a:t>Hoạt động 1</a:t>
            </a:r>
            <a:r>
              <a:rPr lang="en-US" altLang="en-US" sz="2600">
                <a:solidFill>
                  <a:srgbClr val="3333FF"/>
                </a:solidFill>
                <a:latin typeface="Times New Roman" panose="02020603050405020304" pitchFamily="18" charset="0"/>
              </a:rPr>
              <a:t>: Nghe- kể lại được câu chuyện Tôi có đọc đâu ! </a:t>
            </a:r>
          </a:p>
        </p:txBody>
      </p:sp>
      <p:sp>
        <p:nvSpPr>
          <p:cNvPr id="7173" name="Rectangle 5">
            <a:extLst>
              <a:ext uri="{FF2B5EF4-FFF2-40B4-BE49-F238E27FC236}">
                <a16:creationId xmlns:a16="http://schemas.microsoft.com/office/drawing/2014/main" id="{AD94C468-1C18-4511-8E6C-F2DA211152C2}"/>
              </a:ext>
            </a:extLst>
          </p:cNvPr>
          <p:cNvSpPr>
            <a:spLocks noChangeArrowheads="1"/>
          </p:cNvSpPr>
          <p:nvPr/>
        </p:nvSpPr>
        <p:spPr bwMode="auto">
          <a:xfrm>
            <a:off x="1905000" y="2025650"/>
            <a:ext cx="6973888"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fontAlgn="base" hangingPunct="0">
              <a:spcBef>
                <a:spcPct val="0"/>
              </a:spcBef>
              <a:spcAft>
                <a:spcPct val="0"/>
              </a:spcAft>
            </a:pPr>
            <a:r>
              <a:rPr lang="en-US" altLang="en-US" sz="2600" u="sng">
                <a:solidFill>
                  <a:srgbClr val="3333FF"/>
                </a:solidFill>
                <a:latin typeface="Times New Roman" panose="02020603050405020304" pitchFamily="18" charset="0"/>
              </a:rPr>
              <a:t>Bài 1</a:t>
            </a:r>
            <a:r>
              <a:rPr lang="en-US" altLang="en-US" sz="2600">
                <a:solidFill>
                  <a:srgbClr val="3333FF"/>
                </a:solidFill>
                <a:latin typeface="Times New Roman" panose="02020603050405020304" pitchFamily="18" charset="0"/>
              </a:rPr>
              <a:t>: Nghe và kể lại câu chuyện : Tôi có đọc đâu !</a:t>
            </a:r>
          </a:p>
        </p:txBody>
      </p:sp>
      <p:sp>
        <p:nvSpPr>
          <p:cNvPr id="7174" name="Text Box 6">
            <a:extLst>
              <a:ext uri="{FF2B5EF4-FFF2-40B4-BE49-F238E27FC236}">
                <a16:creationId xmlns:a16="http://schemas.microsoft.com/office/drawing/2014/main" id="{7C02EFDB-4E9B-4C1C-8D33-F9BFB3BDDBAB}"/>
              </a:ext>
            </a:extLst>
          </p:cNvPr>
          <p:cNvSpPr txBox="1">
            <a:spLocks noChangeArrowheads="1"/>
          </p:cNvSpPr>
          <p:nvPr/>
        </p:nvSpPr>
        <p:spPr bwMode="auto">
          <a:xfrm>
            <a:off x="1905000" y="25146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b="1" u="sng">
                <a:solidFill>
                  <a:srgbClr val="FF0000"/>
                </a:solidFill>
                <a:latin typeface="Times New Roman" panose="02020603050405020304" pitchFamily="18" charset="0"/>
              </a:rPr>
              <a:t>GỢI Ý:</a:t>
            </a:r>
            <a:r>
              <a:rPr lang="en-US" altLang="en-US" sz="2400" b="1">
                <a:solidFill>
                  <a:srgbClr val="FF0000"/>
                </a:solidFill>
                <a:latin typeface="Times New Roman" panose="02020603050405020304" pitchFamily="18" charset="0"/>
              </a:rPr>
              <a:t> </a:t>
            </a:r>
          </a:p>
        </p:txBody>
      </p:sp>
      <p:sp>
        <p:nvSpPr>
          <p:cNvPr id="7175" name="Text Box 7">
            <a:extLst>
              <a:ext uri="{FF2B5EF4-FFF2-40B4-BE49-F238E27FC236}">
                <a16:creationId xmlns:a16="http://schemas.microsoft.com/office/drawing/2014/main" id="{6F317A23-2981-4B52-B2B4-8E952D76849F}"/>
              </a:ext>
            </a:extLst>
          </p:cNvPr>
          <p:cNvSpPr txBox="1">
            <a:spLocks noChangeArrowheads="1"/>
          </p:cNvSpPr>
          <p:nvPr/>
        </p:nvSpPr>
        <p:spPr bwMode="auto">
          <a:xfrm>
            <a:off x="2057400" y="297180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0000"/>
                </a:solidFill>
                <a:latin typeface="Arial" panose="020B0604020202020204" pitchFamily="34" charset="0"/>
              </a:rPr>
              <a:t> a/     Người viết thư thấy người bên cạnh làm gì ? </a:t>
            </a:r>
          </a:p>
        </p:txBody>
      </p:sp>
      <p:sp>
        <p:nvSpPr>
          <p:cNvPr id="7176" name="Text Box 8">
            <a:extLst>
              <a:ext uri="{FF2B5EF4-FFF2-40B4-BE49-F238E27FC236}">
                <a16:creationId xmlns:a16="http://schemas.microsoft.com/office/drawing/2014/main" id="{53001683-3F66-410E-9ECD-C6187FAF7EAD}"/>
              </a:ext>
            </a:extLst>
          </p:cNvPr>
          <p:cNvSpPr txBox="1">
            <a:spLocks noChangeArrowheads="1"/>
          </p:cNvSpPr>
          <p:nvPr/>
        </p:nvSpPr>
        <p:spPr bwMode="auto">
          <a:xfrm>
            <a:off x="2819400" y="3505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3333FF"/>
                </a:solidFill>
                <a:latin typeface="Arial" panose="020B0604020202020204" pitchFamily="34" charset="0"/>
              </a:rPr>
              <a:t>Ghé mắt đọc trộm thư của mình.</a:t>
            </a:r>
          </a:p>
        </p:txBody>
      </p:sp>
      <p:sp>
        <p:nvSpPr>
          <p:cNvPr id="7177" name="Text Box 9">
            <a:extLst>
              <a:ext uri="{FF2B5EF4-FFF2-40B4-BE49-F238E27FC236}">
                <a16:creationId xmlns:a16="http://schemas.microsoft.com/office/drawing/2014/main" id="{615E8642-603C-4F6E-8B7C-7A3A58EA1F50}"/>
              </a:ext>
            </a:extLst>
          </p:cNvPr>
          <p:cNvSpPr txBox="1">
            <a:spLocks noChangeArrowheads="1"/>
          </p:cNvSpPr>
          <p:nvPr/>
        </p:nvSpPr>
        <p:spPr bwMode="auto">
          <a:xfrm>
            <a:off x="2286000" y="4038600"/>
            <a:ext cx="784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0000"/>
                </a:solidFill>
                <a:latin typeface="Arial" panose="020B0604020202020204" pitchFamily="34" charset="0"/>
              </a:rPr>
              <a:t>b/   Người viết thư viết thêm vào thư điều  gì? </a:t>
            </a:r>
          </a:p>
        </p:txBody>
      </p:sp>
      <p:sp>
        <p:nvSpPr>
          <p:cNvPr id="7178" name="Text Box 10">
            <a:extLst>
              <a:ext uri="{FF2B5EF4-FFF2-40B4-BE49-F238E27FC236}">
                <a16:creationId xmlns:a16="http://schemas.microsoft.com/office/drawing/2014/main" id="{E67699AC-B929-449A-8BD6-7BEC2466991E}"/>
              </a:ext>
            </a:extLst>
          </p:cNvPr>
          <p:cNvSpPr txBox="1">
            <a:spLocks noChangeArrowheads="1"/>
          </p:cNvSpPr>
          <p:nvPr/>
        </p:nvSpPr>
        <p:spPr bwMode="auto">
          <a:xfrm>
            <a:off x="2819400" y="4511676"/>
            <a:ext cx="7391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3333FF"/>
                </a:solidFill>
                <a:latin typeface="Arial" panose="020B0604020202020204" pitchFamily="34" charset="0"/>
              </a:rPr>
              <a:t>Xin lỗi. Mình không viết tiếp được nữa, vì hiện có người đang đọc trộm thư.</a:t>
            </a:r>
          </a:p>
        </p:txBody>
      </p:sp>
      <p:sp>
        <p:nvSpPr>
          <p:cNvPr id="7179" name="Text Box 11">
            <a:extLst>
              <a:ext uri="{FF2B5EF4-FFF2-40B4-BE49-F238E27FC236}">
                <a16:creationId xmlns:a16="http://schemas.microsoft.com/office/drawing/2014/main" id="{85E18472-3787-427F-A6FE-D8F1659AEE7C}"/>
              </a:ext>
            </a:extLst>
          </p:cNvPr>
          <p:cNvSpPr txBox="1">
            <a:spLocks noChangeArrowheads="1"/>
          </p:cNvSpPr>
          <p:nvPr/>
        </p:nvSpPr>
        <p:spPr bwMode="auto">
          <a:xfrm>
            <a:off x="2209800" y="54102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FF0000"/>
                </a:solidFill>
                <a:latin typeface="Arial" panose="020B0604020202020204" pitchFamily="34" charset="0"/>
              </a:rPr>
              <a:t>  c/ Người bên cạnh kêu lên như thế nào? </a:t>
            </a:r>
          </a:p>
        </p:txBody>
      </p:sp>
      <p:sp>
        <p:nvSpPr>
          <p:cNvPr id="7180" name="Text Box 12">
            <a:extLst>
              <a:ext uri="{FF2B5EF4-FFF2-40B4-BE49-F238E27FC236}">
                <a16:creationId xmlns:a16="http://schemas.microsoft.com/office/drawing/2014/main" id="{94709B2F-ADA1-4DAF-B348-BDCF21CB6A08}"/>
              </a:ext>
            </a:extLst>
          </p:cNvPr>
          <p:cNvSpPr txBox="1">
            <a:spLocks noChangeArrowheads="1"/>
          </p:cNvSpPr>
          <p:nvPr/>
        </p:nvSpPr>
        <p:spPr bwMode="auto">
          <a:xfrm>
            <a:off x="2743200" y="5943600"/>
            <a:ext cx="7391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400">
                <a:solidFill>
                  <a:srgbClr val="3333FF"/>
                </a:solidFill>
                <a:latin typeface="Arial" panose="020B0604020202020204" pitchFamily="34" charset="0"/>
              </a:rPr>
              <a:t>Không đúng ! Tôi có đọc trộm thư của anh đâu ! </a:t>
            </a:r>
          </a:p>
        </p:txBody>
      </p:sp>
      <p:sp>
        <p:nvSpPr>
          <p:cNvPr id="7181" name="Rectangle 13">
            <a:extLst>
              <a:ext uri="{FF2B5EF4-FFF2-40B4-BE49-F238E27FC236}">
                <a16:creationId xmlns:a16="http://schemas.microsoft.com/office/drawing/2014/main" id="{3413C0F4-A4EC-4474-871E-AB31B270CD73}"/>
              </a:ext>
            </a:extLst>
          </p:cNvPr>
          <p:cNvSpPr>
            <a:spLocks noChangeArrowheads="1"/>
          </p:cNvSpPr>
          <p:nvPr/>
        </p:nvSpPr>
        <p:spPr bwMode="auto">
          <a:xfrm>
            <a:off x="3505200" y="152400"/>
            <a:ext cx="533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800" b="1">
                <a:solidFill>
                  <a:srgbClr val="FF0000"/>
                </a:solidFill>
                <a:latin typeface="Arial" panose="020B0604020202020204" pitchFamily="34" charset="0"/>
              </a:rPr>
              <a:t>Tập làm văn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Nghe - kể : Tôi có đọc đâu !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Nói về quê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5"/>
                                        </p:tgtEl>
                                        <p:attrNameLst>
                                          <p:attrName>style.visibility</p:attrName>
                                        </p:attrNameLst>
                                      </p:cBhvr>
                                      <p:to>
                                        <p:strVal val="visible"/>
                                      </p:to>
                                    </p:set>
                                    <p:animEffect transition="in" filter="box(in)">
                                      <p:cBhvr>
                                        <p:cTn id="7" dur="500"/>
                                        <p:tgtEl>
                                          <p:spTgt spid="71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176">
                                            <p:txEl>
                                              <p:pRg st="0" end="0"/>
                                            </p:txEl>
                                          </p:spTgt>
                                        </p:tgtEl>
                                        <p:attrNameLst>
                                          <p:attrName>style.visibility</p:attrName>
                                        </p:attrNameLst>
                                      </p:cBhvr>
                                      <p:to>
                                        <p:strVal val="visible"/>
                                      </p:to>
                                    </p:set>
                                    <p:animEffect transition="in" filter="blinds(horizontal)">
                                      <p:cBhvr>
                                        <p:cTn id="12" dur="500"/>
                                        <p:tgtEl>
                                          <p:spTgt spid="717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177">
                                            <p:txEl>
                                              <p:pRg st="0" end="0"/>
                                            </p:txEl>
                                          </p:spTgt>
                                        </p:tgtEl>
                                        <p:attrNameLst>
                                          <p:attrName>style.visibility</p:attrName>
                                        </p:attrNameLst>
                                      </p:cBhvr>
                                      <p:to>
                                        <p:strVal val="visible"/>
                                      </p:to>
                                    </p:set>
                                    <p:animEffect transition="in" filter="checkerboard(across)">
                                      <p:cBhvr>
                                        <p:cTn id="17" dur="500"/>
                                        <p:tgtEl>
                                          <p:spTgt spid="717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7178">
                                            <p:txEl>
                                              <p:pRg st="0" end="0"/>
                                            </p:txEl>
                                          </p:spTgt>
                                        </p:tgtEl>
                                        <p:attrNameLst>
                                          <p:attrName>style.visibility</p:attrName>
                                        </p:attrNameLst>
                                      </p:cBhvr>
                                      <p:to>
                                        <p:strVal val="visible"/>
                                      </p:to>
                                    </p:set>
                                    <p:anim calcmode="lin" valueType="num">
                                      <p:cBhvr additive="base">
                                        <p:cTn id="22" dur="500" fill="hold"/>
                                        <p:tgtEl>
                                          <p:spTgt spid="7178">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17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nodeType="clickEffect">
                                  <p:stCondLst>
                                    <p:cond delay="0"/>
                                  </p:stCondLst>
                                  <p:childTnLst>
                                    <p:set>
                                      <p:cBhvr>
                                        <p:cTn id="27" dur="1" fill="hold">
                                          <p:stCondLst>
                                            <p:cond delay="0"/>
                                          </p:stCondLst>
                                        </p:cTn>
                                        <p:tgtEl>
                                          <p:spTgt spid="7179">
                                            <p:txEl>
                                              <p:pRg st="0" end="0"/>
                                            </p:txEl>
                                          </p:spTgt>
                                        </p:tgtEl>
                                        <p:attrNameLst>
                                          <p:attrName>style.visibility</p:attrName>
                                        </p:attrNameLst>
                                      </p:cBhvr>
                                      <p:to>
                                        <p:strVal val="visible"/>
                                      </p:to>
                                    </p:set>
                                    <p:animEffect transition="in" filter="diamond(in)">
                                      <p:cBhvr>
                                        <p:cTn id="28" dur="2000"/>
                                        <p:tgtEl>
                                          <p:spTgt spid="7179">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7180">
                                            <p:txEl>
                                              <p:pRg st="0" end="0"/>
                                            </p:txEl>
                                          </p:spTgt>
                                        </p:tgtEl>
                                        <p:attrNameLst>
                                          <p:attrName>style.visibility</p:attrName>
                                        </p:attrNameLst>
                                      </p:cBhvr>
                                      <p:to>
                                        <p:strVal val="visible"/>
                                      </p:to>
                                    </p:set>
                                    <p:anim calcmode="lin" valueType="num">
                                      <p:cBhvr additive="base">
                                        <p:cTn id="33" dur="500" fill="hold"/>
                                        <p:tgtEl>
                                          <p:spTgt spid="7180">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718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0562D691-2059-4F5B-A034-F0E3DFB9D412}"/>
              </a:ext>
            </a:extLst>
          </p:cNvPr>
          <p:cNvSpPr>
            <a:spLocks noChangeArrowheads="1"/>
          </p:cNvSpPr>
          <p:nvPr/>
        </p:nvSpPr>
        <p:spPr bwMode="auto">
          <a:xfrm>
            <a:off x="1828800" y="1600201"/>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u="sng">
                <a:solidFill>
                  <a:srgbClr val="3333FF"/>
                </a:solidFill>
                <a:latin typeface="Times New Roman" panose="02020603050405020304" pitchFamily="18" charset="0"/>
              </a:rPr>
              <a:t>Hoạt động 2:</a:t>
            </a:r>
            <a:r>
              <a:rPr lang="en-US" altLang="en-US" sz="2800">
                <a:solidFill>
                  <a:srgbClr val="3333FF"/>
                </a:solidFill>
                <a:latin typeface="Times New Roman" panose="02020603050405020304" pitchFamily="18" charset="0"/>
              </a:rPr>
              <a:t> Biết nói  về quê hương hoặc nơi mình đang ở</a:t>
            </a:r>
          </a:p>
        </p:txBody>
      </p:sp>
      <p:sp>
        <p:nvSpPr>
          <p:cNvPr id="8197" name="Text Box 5">
            <a:extLst>
              <a:ext uri="{FF2B5EF4-FFF2-40B4-BE49-F238E27FC236}">
                <a16:creationId xmlns:a16="http://schemas.microsoft.com/office/drawing/2014/main" id="{3E389677-B374-4137-B093-76D56A72D426}"/>
              </a:ext>
            </a:extLst>
          </p:cNvPr>
          <p:cNvSpPr txBox="1">
            <a:spLocks noChangeArrowheads="1"/>
          </p:cNvSpPr>
          <p:nvPr/>
        </p:nvSpPr>
        <p:spPr bwMode="auto">
          <a:xfrm>
            <a:off x="1828800" y="2209800"/>
            <a:ext cx="822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800">
                <a:solidFill>
                  <a:srgbClr val="FF3300"/>
                </a:solidFill>
                <a:latin typeface="Times New Roman" panose="02020603050405020304" pitchFamily="18" charset="0"/>
              </a:rPr>
              <a:t>Bài 2:Mỗi vùng quê đều có những cảnh đẹp khác nhau và để lại ấn tượng lâu bền trong lòng người . Em hãy giới thiệu và kể về quê hương em</a:t>
            </a:r>
            <a:r>
              <a:rPr lang="en-US" altLang="en-US" sz="2800">
                <a:solidFill>
                  <a:srgbClr val="000000"/>
                </a:solidFill>
                <a:latin typeface="Times New Roman" panose="02020603050405020304" pitchFamily="18" charset="0"/>
              </a:rPr>
              <a:t> .</a:t>
            </a:r>
          </a:p>
        </p:txBody>
      </p:sp>
      <p:sp>
        <p:nvSpPr>
          <p:cNvPr id="8200" name="Rectangle 8">
            <a:extLst>
              <a:ext uri="{FF2B5EF4-FFF2-40B4-BE49-F238E27FC236}">
                <a16:creationId xmlns:a16="http://schemas.microsoft.com/office/drawing/2014/main" id="{BDAF9B14-9262-4834-91C1-7D5F608A198C}"/>
              </a:ext>
            </a:extLst>
          </p:cNvPr>
          <p:cNvSpPr>
            <a:spLocks noChangeArrowheads="1"/>
          </p:cNvSpPr>
          <p:nvPr/>
        </p:nvSpPr>
        <p:spPr bwMode="auto">
          <a:xfrm>
            <a:off x="3505200" y="152400"/>
            <a:ext cx="533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800" b="1">
                <a:solidFill>
                  <a:srgbClr val="FF0000"/>
                </a:solidFill>
                <a:latin typeface="Arial" panose="020B0604020202020204" pitchFamily="34" charset="0"/>
              </a:rPr>
              <a:t>Tập làm văn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Nghe - kể : Tôi có đọc đâu !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Nói về quê hương</a:t>
            </a:r>
          </a:p>
        </p:txBody>
      </p:sp>
      <p:sp>
        <p:nvSpPr>
          <p:cNvPr id="8201" name="Text Box 9">
            <a:extLst>
              <a:ext uri="{FF2B5EF4-FFF2-40B4-BE49-F238E27FC236}">
                <a16:creationId xmlns:a16="http://schemas.microsoft.com/office/drawing/2014/main" id="{6E914E59-3150-4FDD-94D6-B3FD7632F780}"/>
              </a:ext>
            </a:extLst>
          </p:cNvPr>
          <p:cNvSpPr txBox="1">
            <a:spLocks noChangeArrowheads="1"/>
          </p:cNvSpPr>
          <p:nvPr/>
        </p:nvSpPr>
        <p:spPr bwMode="auto">
          <a:xfrm>
            <a:off x="1828800" y="3622676"/>
            <a:ext cx="86868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2600">
                <a:solidFill>
                  <a:srgbClr val="FF0000"/>
                </a:solidFill>
                <a:latin typeface="Arial" panose="020B0604020202020204" pitchFamily="34" charset="0"/>
              </a:rPr>
              <a:t>Quê hương</a:t>
            </a:r>
            <a:r>
              <a:rPr lang="en-US" altLang="en-US" sz="2600">
                <a:solidFill>
                  <a:srgbClr val="3333FF"/>
                </a:solidFill>
                <a:latin typeface="Arial" panose="020B0604020202020204" pitchFamily="34" charset="0"/>
              </a:rPr>
              <a:t> là nơi em sinh ra, lớn lên, nơi ông bà, </a:t>
            </a:r>
          </a:p>
          <a:p>
            <a:pPr fontAlgn="base">
              <a:spcBef>
                <a:spcPct val="0"/>
              </a:spcBef>
              <a:spcAft>
                <a:spcPct val="0"/>
              </a:spcAft>
            </a:pPr>
            <a:r>
              <a:rPr lang="en-US" altLang="en-US" sz="2600">
                <a:solidFill>
                  <a:srgbClr val="3333FF"/>
                </a:solidFill>
                <a:latin typeface="Arial" panose="020B0604020202020204" pitchFamily="34" charset="0"/>
              </a:rPr>
              <a:t>cha mẹ, họ hàng của em sinh sống …Quê em có thể</a:t>
            </a:r>
          </a:p>
          <a:p>
            <a:pPr fontAlgn="base">
              <a:spcBef>
                <a:spcPct val="0"/>
              </a:spcBef>
              <a:spcAft>
                <a:spcPct val="0"/>
              </a:spcAft>
            </a:pPr>
            <a:r>
              <a:rPr lang="en-US" altLang="en-US" sz="2600">
                <a:solidFill>
                  <a:srgbClr val="3333FF"/>
                </a:solidFill>
                <a:latin typeface="Arial" panose="020B0604020202020204" pitchFamily="34" charset="0"/>
              </a:rPr>
              <a:t> ở nông thôn, làng quê, cũng có thể ở các thành phố</a:t>
            </a:r>
          </a:p>
          <a:p>
            <a:pPr fontAlgn="base">
              <a:spcBef>
                <a:spcPct val="0"/>
              </a:spcBef>
              <a:spcAft>
                <a:spcPct val="0"/>
              </a:spcAft>
            </a:pPr>
            <a:r>
              <a:rPr lang="en-US" altLang="en-US" sz="2600">
                <a:solidFill>
                  <a:srgbClr val="3333FF"/>
                </a:solidFill>
                <a:latin typeface="Arial" panose="020B0604020202020204" pitchFamily="34" charset="0"/>
              </a:rPr>
              <a:t> như : Thành phố Hồ Chí Minh, thành phố Đà Nẵng,</a:t>
            </a:r>
          </a:p>
          <a:p>
            <a:pPr fontAlgn="base">
              <a:spcBef>
                <a:spcPct val="0"/>
              </a:spcBef>
              <a:spcAft>
                <a:spcPct val="0"/>
              </a:spcAft>
            </a:pPr>
            <a:r>
              <a:rPr lang="en-US" altLang="en-US" sz="2600">
                <a:solidFill>
                  <a:srgbClr val="3333FF"/>
                </a:solidFill>
                <a:latin typeface="Arial" panose="020B0604020202020204" pitchFamily="34" charset="0"/>
              </a:rPr>
              <a:t> thành phố Hội An …Nếu em biết ít về quê hương,</a:t>
            </a:r>
          </a:p>
          <a:p>
            <a:pPr fontAlgn="base">
              <a:spcBef>
                <a:spcPct val="0"/>
              </a:spcBef>
              <a:spcAft>
                <a:spcPct val="0"/>
              </a:spcAft>
            </a:pPr>
            <a:r>
              <a:rPr lang="en-US" altLang="en-US" sz="2600">
                <a:solidFill>
                  <a:srgbClr val="3333FF"/>
                </a:solidFill>
                <a:latin typeface="Arial" panose="020B0604020202020204" pitchFamily="34" charset="0"/>
              </a:rPr>
              <a:t> em có thể kể về nơi em đang ở cùng cha mẹ.</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8196">
                                            <p:txEl>
                                              <p:pRg st="0" end="0"/>
                                            </p:txEl>
                                          </p:spTgt>
                                        </p:tgtEl>
                                        <p:attrNameLst>
                                          <p:attrName>style.visibility</p:attrName>
                                        </p:attrNameLst>
                                      </p:cBhvr>
                                      <p:to>
                                        <p:strVal val="visible"/>
                                      </p:to>
                                    </p:set>
                                    <p:animEffect transition="in" filter="box(in)">
                                      <p:cBhvr>
                                        <p:cTn id="7" dur="500"/>
                                        <p:tgtEl>
                                          <p:spTgt spid="81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8197">
                                            <p:txEl>
                                              <p:pRg st="0" end="0"/>
                                            </p:txEl>
                                          </p:spTgt>
                                        </p:tgtEl>
                                        <p:attrNameLst>
                                          <p:attrName>style.visibility</p:attrName>
                                        </p:attrNameLst>
                                      </p:cBhvr>
                                      <p:to>
                                        <p:strVal val="visible"/>
                                      </p:to>
                                    </p:set>
                                    <p:animEffect transition="in" filter="diamond(in)">
                                      <p:cBhvr>
                                        <p:cTn id="12" dur="2000"/>
                                        <p:tgtEl>
                                          <p:spTgt spid="819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201"/>
                                        </p:tgtEl>
                                        <p:attrNameLst>
                                          <p:attrName>style.visibility</p:attrName>
                                        </p:attrNameLst>
                                      </p:cBhvr>
                                      <p:to>
                                        <p:strVal val="visible"/>
                                      </p:to>
                                    </p:set>
                                    <p:animEffect transition="in" filter="checkerboard(across)">
                                      <p:cBhvr>
                                        <p:cTn id="17"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464FD929-B5C1-4C40-99FD-06E79B0FFC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52400"/>
            <a:ext cx="4419600" cy="33528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9219" name="Picture 3">
            <a:extLst>
              <a:ext uri="{FF2B5EF4-FFF2-40B4-BE49-F238E27FC236}">
                <a16:creationId xmlns:a16="http://schemas.microsoft.com/office/drawing/2014/main" id="{8397E8F0-9F0E-43DC-BCE7-49CF8E2B9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52400"/>
            <a:ext cx="4648200" cy="335280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a:extLst>
              <a:ext uri="{FF2B5EF4-FFF2-40B4-BE49-F238E27FC236}">
                <a16:creationId xmlns:a16="http://schemas.microsoft.com/office/drawing/2014/main" id="{AD78142E-25DE-45C0-99EC-871B7CAED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581400"/>
            <a:ext cx="46482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a:extLst>
              <a:ext uri="{FF2B5EF4-FFF2-40B4-BE49-F238E27FC236}">
                <a16:creationId xmlns:a16="http://schemas.microsoft.com/office/drawing/2014/main" id="{402FD40E-BFFC-4BE2-A38B-16EC6513E5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8400" y="3581400"/>
            <a:ext cx="4419600" cy="3276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559A4C26-D1BA-4F1F-ADF4-0D309B7E3099}"/>
              </a:ext>
            </a:extLst>
          </p:cNvPr>
          <p:cNvSpPr>
            <a:spLocks noChangeArrowheads="1"/>
          </p:cNvSpPr>
          <p:nvPr/>
        </p:nvSpPr>
        <p:spPr bwMode="auto">
          <a:xfrm>
            <a:off x="1752600" y="1600201"/>
            <a:ext cx="861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u="sng">
                <a:solidFill>
                  <a:srgbClr val="3333FF"/>
                </a:solidFill>
                <a:latin typeface="Times New Roman" panose="02020603050405020304" pitchFamily="18" charset="0"/>
              </a:rPr>
              <a:t>Hoạt động 2:</a:t>
            </a:r>
            <a:r>
              <a:rPr lang="en-US" altLang="en-US" sz="2800">
                <a:solidFill>
                  <a:srgbClr val="3333FF"/>
                </a:solidFill>
                <a:latin typeface="Times New Roman" panose="02020603050405020304" pitchFamily="18" charset="0"/>
              </a:rPr>
              <a:t> Biết nói  về quê hương hoặc nơi mình đang ở</a:t>
            </a:r>
          </a:p>
        </p:txBody>
      </p:sp>
      <p:sp>
        <p:nvSpPr>
          <p:cNvPr id="10245" name="Rectangle 5">
            <a:extLst>
              <a:ext uri="{FF2B5EF4-FFF2-40B4-BE49-F238E27FC236}">
                <a16:creationId xmlns:a16="http://schemas.microsoft.com/office/drawing/2014/main" id="{640EC49E-ABA3-4581-9CF1-88C5A18AF39A}"/>
              </a:ext>
            </a:extLst>
          </p:cNvPr>
          <p:cNvSpPr>
            <a:spLocks noChangeArrowheads="1"/>
          </p:cNvSpPr>
          <p:nvPr/>
        </p:nvSpPr>
        <p:spPr bwMode="auto">
          <a:xfrm>
            <a:off x="1752600" y="2133600"/>
            <a:ext cx="8764588"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800" b="1" u="sng">
                <a:solidFill>
                  <a:srgbClr val="FF3300"/>
                </a:solidFill>
                <a:latin typeface="Times New Roman" panose="02020603050405020304" pitchFamily="18" charset="0"/>
              </a:rPr>
              <a:t>Bài 2</a:t>
            </a:r>
            <a:r>
              <a:rPr lang="en-US" altLang="en-US" sz="2800">
                <a:solidFill>
                  <a:srgbClr val="FF3300"/>
                </a:solidFill>
                <a:latin typeface="Times New Roman" panose="02020603050405020304" pitchFamily="18" charset="0"/>
              </a:rPr>
              <a:t>: Mỗi vùng quê đều có những cảnh đẹp khác nhau và để lại ấn tượng lâu bền trong lòng người .Em hãy giới thiệu và kể về quê hương em .  </a:t>
            </a:r>
          </a:p>
        </p:txBody>
      </p:sp>
      <p:sp>
        <p:nvSpPr>
          <p:cNvPr id="10246" name="Rectangle 6">
            <a:extLst>
              <a:ext uri="{FF2B5EF4-FFF2-40B4-BE49-F238E27FC236}">
                <a16:creationId xmlns:a16="http://schemas.microsoft.com/office/drawing/2014/main" id="{CDE022A9-2E78-490D-974F-763F49F52E12}"/>
              </a:ext>
            </a:extLst>
          </p:cNvPr>
          <p:cNvSpPr>
            <a:spLocks noChangeArrowheads="1"/>
          </p:cNvSpPr>
          <p:nvPr/>
        </p:nvSpPr>
        <p:spPr bwMode="auto">
          <a:xfrm>
            <a:off x="1828800" y="3505201"/>
            <a:ext cx="75438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0"/>
              </a:spcBef>
              <a:spcAft>
                <a:spcPct val="0"/>
              </a:spcAft>
            </a:pPr>
            <a:r>
              <a:rPr lang="en-US" altLang="en-US" sz="2800" b="1" u="sng">
                <a:solidFill>
                  <a:srgbClr val="FF3300"/>
                </a:solidFill>
                <a:latin typeface="Times New Roman" panose="02020603050405020304" pitchFamily="18" charset="0"/>
              </a:rPr>
              <a:t>Gợi ý</a:t>
            </a:r>
            <a:r>
              <a:rPr lang="en-US" altLang="en-US" sz="2800" b="1" u="sng">
                <a:solidFill>
                  <a:srgbClr val="000000"/>
                </a:solidFill>
                <a:latin typeface="Times New Roman" panose="02020603050405020304" pitchFamily="18" charset="0"/>
              </a:rPr>
              <a:t> : </a:t>
            </a:r>
          </a:p>
          <a:p>
            <a:pPr eaLnBrk="0" fontAlgn="base" hangingPunct="0">
              <a:spcBef>
                <a:spcPct val="0"/>
              </a:spcBef>
              <a:spcAft>
                <a:spcPct val="0"/>
              </a:spcAft>
            </a:pPr>
            <a:r>
              <a:rPr lang="en-US" altLang="en-US" sz="2800">
                <a:solidFill>
                  <a:srgbClr val="3333FF"/>
                </a:solidFill>
                <a:latin typeface="Times New Roman" panose="02020603050405020304" pitchFamily="18" charset="0"/>
              </a:rPr>
              <a:t>a/ Quê em ở đâu ? </a:t>
            </a:r>
          </a:p>
          <a:p>
            <a:pPr eaLnBrk="0" fontAlgn="base" hangingPunct="0">
              <a:spcBef>
                <a:spcPct val="0"/>
              </a:spcBef>
              <a:spcAft>
                <a:spcPct val="0"/>
              </a:spcAft>
            </a:pPr>
            <a:r>
              <a:rPr lang="en-US" altLang="en-US" sz="2800">
                <a:solidFill>
                  <a:srgbClr val="3333FF"/>
                </a:solidFill>
                <a:latin typeface="Times New Roman" panose="02020603050405020304" pitchFamily="18" charset="0"/>
              </a:rPr>
              <a:t>b/Đó là một vùng quê như thế nào ? </a:t>
            </a:r>
          </a:p>
          <a:p>
            <a:pPr eaLnBrk="0" fontAlgn="base" hangingPunct="0">
              <a:spcBef>
                <a:spcPct val="0"/>
              </a:spcBef>
              <a:spcAft>
                <a:spcPct val="0"/>
              </a:spcAft>
            </a:pPr>
            <a:r>
              <a:rPr lang="en-US" altLang="en-US" sz="2800">
                <a:solidFill>
                  <a:srgbClr val="3333FF"/>
                </a:solidFill>
                <a:latin typeface="Times New Roman" panose="02020603050405020304" pitchFamily="18" charset="0"/>
              </a:rPr>
              <a:t>c/ Ở đó có những cảnh vật nào đáng nhớ ? </a:t>
            </a:r>
          </a:p>
          <a:p>
            <a:pPr eaLnBrk="0" fontAlgn="base" hangingPunct="0">
              <a:spcBef>
                <a:spcPct val="0"/>
              </a:spcBef>
              <a:spcAft>
                <a:spcPct val="0"/>
              </a:spcAft>
            </a:pPr>
            <a:r>
              <a:rPr lang="en-US" altLang="en-US" sz="2800">
                <a:solidFill>
                  <a:srgbClr val="3333FF"/>
                </a:solidFill>
                <a:latin typeface="Times New Roman" panose="02020603050405020304" pitchFamily="18" charset="0"/>
              </a:rPr>
              <a:t>d/ Tình cảm của em với quê hương như thế nào ?</a:t>
            </a:r>
          </a:p>
        </p:txBody>
      </p:sp>
      <p:sp>
        <p:nvSpPr>
          <p:cNvPr id="10247" name="Rectangle 7">
            <a:extLst>
              <a:ext uri="{FF2B5EF4-FFF2-40B4-BE49-F238E27FC236}">
                <a16:creationId xmlns:a16="http://schemas.microsoft.com/office/drawing/2014/main" id="{287796F5-0FF0-4B41-84CF-E14B416A23EB}"/>
              </a:ext>
            </a:extLst>
          </p:cNvPr>
          <p:cNvSpPr>
            <a:spLocks noChangeArrowheads="1"/>
          </p:cNvSpPr>
          <p:nvPr/>
        </p:nvSpPr>
        <p:spPr bwMode="auto">
          <a:xfrm>
            <a:off x="3505200" y="152400"/>
            <a:ext cx="53340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sz="2800" b="1">
                <a:solidFill>
                  <a:srgbClr val="FF0000"/>
                </a:solidFill>
                <a:latin typeface="Arial" panose="020B0604020202020204" pitchFamily="34" charset="0"/>
              </a:rPr>
              <a:t>Tập làm văn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Nghe - kể : Tôi có đọc đâu ! </a:t>
            </a:r>
          </a:p>
          <a:p>
            <a:pPr algn="ctr" eaLnBrk="0" fontAlgn="base" hangingPunct="0">
              <a:spcBef>
                <a:spcPct val="0"/>
              </a:spcBef>
              <a:spcAft>
                <a:spcPct val="0"/>
              </a:spcAft>
            </a:pPr>
            <a:r>
              <a:rPr lang="en-US" altLang="en-US" sz="2800" b="1">
                <a:solidFill>
                  <a:srgbClr val="FF0000"/>
                </a:solidFill>
                <a:latin typeface="Arial" panose="020B0604020202020204" pitchFamily="34" charset="0"/>
              </a:rPr>
              <a:t>Nói về quê hương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4">
                                            <p:txEl>
                                              <p:pRg st="0" end="0"/>
                                            </p:txEl>
                                          </p:spTgt>
                                        </p:tgtEl>
                                        <p:attrNameLst>
                                          <p:attrName>style.visibility</p:attrName>
                                        </p:attrNameLst>
                                      </p:cBhvr>
                                      <p:to>
                                        <p:strVal val="visible"/>
                                      </p:to>
                                    </p:set>
                                    <p:animEffect transition="in" filter="checkerboard(across)">
                                      <p:cBhvr>
                                        <p:cTn id="7" dur="500"/>
                                        <p:tgtEl>
                                          <p:spTgt spid="102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0245">
                                            <p:txEl>
                                              <p:pRg st="0" end="0"/>
                                            </p:txEl>
                                          </p:spTgt>
                                        </p:tgtEl>
                                        <p:attrNameLst>
                                          <p:attrName>style.visibility</p:attrName>
                                        </p:attrNameLst>
                                      </p:cBhvr>
                                      <p:to>
                                        <p:strVal val="visible"/>
                                      </p:to>
                                    </p:set>
                                    <p:anim calcmode="lin" valueType="num">
                                      <p:cBhvr additive="base">
                                        <p:cTn id="12"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0246">
                                            <p:txEl>
                                              <p:pRg st="0" end="0"/>
                                            </p:txEl>
                                          </p:spTgt>
                                        </p:tgtEl>
                                        <p:attrNameLst>
                                          <p:attrName>style.visibility</p:attrName>
                                        </p:attrNameLst>
                                      </p:cBhvr>
                                      <p:to>
                                        <p:strVal val="visible"/>
                                      </p:to>
                                    </p:set>
                                    <p:animEffect transition="in" filter="blinds(horizontal)">
                                      <p:cBhvr>
                                        <p:cTn id="18" dur="500"/>
                                        <p:tgtEl>
                                          <p:spTgt spid="10246">
                                            <p:txEl>
                                              <p:pRg st="0" end="0"/>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10246">
                                            <p:txEl>
                                              <p:pRg st="1" end="1"/>
                                            </p:txEl>
                                          </p:spTgt>
                                        </p:tgtEl>
                                        <p:attrNameLst>
                                          <p:attrName>style.visibility</p:attrName>
                                        </p:attrNameLst>
                                      </p:cBhvr>
                                      <p:to>
                                        <p:strVal val="visible"/>
                                      </p:to>
                                    </p:set>
                                    <p:animEffect transition="in" filter="blinds(horizontal)">
                                      <p:cBhvr>
                                        <p:cTn id="21" dur="500"/>
                                        <p:tgtEl>
                                          <p:spTgt spid="10246">
                                            <p:txEl>
                                              <p:pRg st="1" end="1"/>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0246">
                                            <p:txEl>
                                              <p:pRg st="2" end="2"/>
                                            </p:txEl>
                                          </p:spTgt>
                                        </p:tgtEl>
                                        <p:attrNameLst>
                                          <p:attrName>style.visibility</p:attrName>
                                        </p:attrNameLst>
                                      </p:cBhvr>
                                      <p:to>
                                        <p:strVal val="visible"/>
                                      </p:to>
                                    </p:set>
                                    <p:animEffect transition="in" filter="blinds(horizontal)">
                                      <p:cBhvr>
                                        <p:cTn id="24" dur="500"/>
                                        <p:tgtEl>
                                          <p:spTgt spid="10246">
                                            <p:txEl>
                                              <p:pRg st="2" end="2"/>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0246">
                                            <p:txEl>
                                              <p:pRg st="3" end="3"/>
                                            </p:txEl>
                                          </p:spTgt>
                                        </p:tgtEl>
                                        <p:attrNameLst>
                                          <p:attrName>style.visibility</p:attrName>
                                        </p:attrNameLst>
                                      </p:cBhvr>
                                      <p:to>
                                        <p:strVal val="visible"/>
                                      </p:to>
                                    </p:set>
                                    <p:animEffect transition="in" filter="blinds(horizontal)">
                                      <p:cBhvr>
                                        <p:cTn id="27" dur="500"/>
                                        <p:tgtEl>
                                          <p:spTgt spid="10246">
                                            <p:txEl>
                                              <p:pRg st="3" end="3"/>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0246">
                                            <p:txEl>
                                              <p:pRg st="4" end="4"/>
                                            </p:txEl>
                                          </p:spTgt>
                                        </p:tgtEl>
                                        <p:attrNameLst>
                                          <p:attrName>style.visibility</p:attrName>
                                        </p:attrNameLst>
                                      </p:cBhvr>
                                      <p:to>
                                        <p:strVal val="visible"/>
                                      </p:to>
                                    </p:set>
                                    <p:animEffect transition="in" filter="blinds(horizontal)">
                                      <p:cBhvr>
                                        <p:cTn id="30" dur="500"/>
                                        <p:tgtEl>
                                          <p:spTgt spid="1024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E5F5F359-887C-43CE-A33B-C093AF3F6196}"/>
              </a:ext>
            </a:extLst>
          </p:cNvPr>
          <p:cNvSpPr txBox="1">
            <a:spLocks noChangeArrowheads="1"/>
          </p:cNvSpPr>
          <p:nvPr/>
        </p:nvSpPr>
        <p:spPr bwMode="auto">
          <a:xfrm>
            <a:off x="1752600" y="838200"/>
            <a:ext cx="8610600" cy="544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altLang="en-US" sz="2600">
                <a:solidFill>
                  <a:srgbClr val="000000"/>
                </a:solidFill>
                <a:latin typeface="Times New Roman" panose="02020603050405020304" pitchFamily="18" charset="0"/>
              </a:rPr>
              <a:t>“ </a:t>
            </a:r>
            <a:r>
              <a:rPr lang="en-US" altLang="en-US" sz="2600">
                <a:solidFill>
                  <a:srgbClr val="3333FF"/>
                </a:solidFill>
                <a:latin typeface="Times New Roman" panose="02020603050405020304" pitchFamily="18" charset="0"/>
              </a:rPr>
              <a:t>Bồng Lai (Điện Minh) là quê hương của em. Nơi đây em đã  sinh ra và lớn lên trong tiếng ru của mẹ, trong hương thơm ngào ngạt của đồng lúa chín . Một vùng quê hiền hòa, yên tĩnh bên dòng sông có chiếc cầu tre nhỏ bắc ngang, nước sông trong như dòng sữa mẹ .Có hồ sen, giếng nướ , có lũy tre cao ngất, có những vườn rau xanh rờn.Xa xa trên đồng, đàn trâu đang thung thăng gặm cỏ.  Em nhớ nhất những  chiều đựợc  thả diều cùng đám bạn và ngắm nhìn đàn trâu no cỏ đi về .</a:t>
            </a:r>
          </a:p>
          <a:p>
            <a:pPr eaLnBrk="0" fontAlgn="base" hangingPunct="0">
              <a:spcBef>
                <a:spcPct val="50000"/>
              </a:spcBef>
              <a:spcAft>
                <a:spcPct val="0"/>
              </a:spcAft>
            </a:pPr>
            <a:r>
              <a:rPr lang="en-US" altLang="en-US" sz="2600">
                <a:solidFill>
                  <a:srgbClr val="3333FF"/>
                </a:solidFill>
                <a:latin typeface="Times New Roman" panose="02020603050405020304" pitchFamily="18" charset="0"/>
              </a:rPr>
              <a:t>     Em yêu quí , tự hào về quê hương em , dù đi xa em vẫn nhớ về quê hương .”</a:t>
            </a:r>
          </a:p>
          <a:p>
            <a:pPr eaLnBrk="0" fontAlgn="base" hangingPunct="0">
              <a:spcBef>
                <a:spcPct val="50000"/>
              </a:spcBef>
              <a:spcAft>
                <a:spcPct val="0"/>
              </a:spcAft>
            </a:pPr>
            <a:r>
              <a:rPr lang="en-US" altLang="en-US" sz="2600">
                <a:solidFill>
                  <a:srgbClr val="3333FF"/>
                </a:solidFill>
                <a:latin typeface="Times New Roman" panose="02020603050405020304" pitchFamily="18" charset="0"/>
              </a:rPr>
              <a:t>                                                 </a:t>
            </a:r>
            <a:r>
              <a:rPr lang="en-US" altLang="en-US" sz="2600" i="1">
                <a:solidFill>
                  <a:srgbClr val="3333FF"/>
                </a:solidFill>
                <a:latin typeface="Times New Roman" panose="02020603050405020304" pitchFamily="18" charset="0"/>
              </a:rPr>
              <a:t>Trần Thị Phương Trang </a:t>
            </a:r>
          </a:p>
          <a:p>
            <a:pPr eaLnBrk="0" fontAlgn="base" hangingPunct="0">
              <a:spcBef>
                <a:spcPct val="50000"/>
              </a:spcBef>
              <a:spcAft>
                <a:spcPct val="0"/>
              </a:spcAft>
            </a:pPr>
            <a:r>
              <a:rPr lang="en-US" altLang="en-US" sz="2600">
                <a:solidFill>
                  <a:srgbClr val="3333FF"/>
                </a:solidFill>
                <a:latin typeface="Times New Roman" panose="02020603050405020304" pitchFamily="18" charset="0"/>
              </a:rPr>
              <a:t>                                      Học sinh lớp 3b năm học : 2009-2010</a:t>
            </a:r>
          </a:p>
        </p:txBody>
      </p:sp>
      <p:sp>
        <p:nvSpPr>
          <p:cNvPr id="11267" name="Rectangle 3">
            <a:extLst>
              <a:ext uri="{FF2B5EF4-FFF2-40B4-BE49-F238E27FC236}">
                <a16:creationId xmlns:a16="http://schemas.microsoft.com/office/drawing/2014/main" id="{34138FC5-CAB4-43E3-9D3D-726AFBD967F2}"/>
              </a:ext>
            </a:extLst>
          </p:cNvPr>
          <p:cNvSpPr>
            <a:spLocks noChangeArrowheads="1"/>
          </p:cNvSpPr>
          <p:nvPr/>
        </p:nvSpPr>
        <p:spPr bwMode="auto">
          <a:xfrm>
            <a:off x="4038601" y="106364"/>
            <a:ext cx="4308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altLang="en-US" sz="3200" b="1" u="sng">
                <a:solidFill>
                  <a:srgbClr val="FF0000"/>
                </a:solidFill>
                <a:latin typeface="Arial" panose="020B0604020202020204" pitchFamily="34" charset="0"/>
              </a:rPr>
              <a:t>Củng cố</a:t>
            </a:r>
            <a:r>
              <a:rPr lang="en-US" altLang="en-US" sz="3200" b="1">
                <a:solidFill>
                  <a:srgbClr val="FF0000"/>
                </a:solidFill>
                <a:latin typeface="Arial" panose="020B0604020202020204" pitchFamily="34" charset="0"/>
              </a:rPr>
              <a:t>: Bài văn hay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1" name="WordArt 3">
            <a:extLst>
              <a:ext uri="{FF2B5EF4-FFF2-40B4-BE49-F238E27FC236}">
                <a16:creationId xmlns:a16="http://schemas.microsoft.com/office/drawing/2014/main" id="{7AFC885F-AB6A-44CA-983E-7D5E3C73B125}"/>
              </a:ext>
            </a:extLst>
          </p:cNvPr>
          <p:cNvSpPr>
            <a:spLocks noChangeArrowheads="1" noChangeShapeType="1" noTextEdit="1"/>
          </p:cNvSpPr>
          <p:nvPr/>
        </p:nvSpPr>
        <p:spPr bwMode="auto">
          <a:xfrm>
            <a:off x="4038600" y="304800"/>
            <a:ext cx="4114800" cy="914400"/>
          </a:xfrm>
          <a:prstGeom prst="rect">
            <a:avLst/>
          </a:prstGeom>
        </p:spPr>
        <p:txBody>
          <a:bodyPr wrap="none" fromWordArt="1">
            <a:prstTxWarp prst="textDoubleWave1">
              <a:avLst>
                <a:gd name="adj1" fmla="val 6500"/>
                <a:gd name="adj2" fmla="val 0"/>
              </a:avLst>
            </a:prstTxWarp>
          </a:bodyPr>
          <a:lstStyle/>
          <a:p>
            <a:pPr algn="ctr" fontAlgn="base">
              <a:spcBef>
                <a:spcPct val="0"/>
              </a:spcBef>
              <a:spcAft>
                <a:spcPct val="0"/>
              </a:spcAft>
            </a:pPr>
            <a:r>
              <a:rPr lang="en-US" sz="3600" b="1" kern="10" spc="-360">
                <a:ln w="12700">
                  <a:solidFill>
                    <a:srgbClr val="000099"/>
                  </a:solidFill>
                  <a:round/>
                  <a:headEnd/>
                  <a:tailEnd/>
                </a:ln>
                <a:solidFill>
                  <a:srgbClr val="33CCFF"/>
                </a:solidFill>
                <a:effectLst>
                  <a:outerShdw dist="125724" dir="18900000" algn="ctr" rotWithShape="0">
                    <a:srgbClr val="000099"/>
                  </a:outerShdw>
                </a:effectLst>
                <a:latin typeface="Arial" panose="020B0604020202020204" pitchFamily="34" charset="0"/>
                <a:cs typeface="Arial" panose="020B0604020202020204" pitchFamily="34" charset="0"/>
              </a:rPr>
              <a:t> DẶN DÒ.</a:t>
            </a:r>
          </a:p>
        </p:txBody>
      </p:sp>
      <p:sp>
        <p:nvSpPr>
          <p:cNvPr id="12292" name="Text Box 4">
            <a:extLst>
              <a:ext uri="{FF2B5EF4-FFF2-40B4-BE49-F238E27FC236}">
                <a16:creationId xmlns:a16="http://schemas.microsoft.com/office/drawing/2014/main" id="{CE55025F-20C7-4A60-BCCC-279C96C81399}"/>
              </a:ext>
            </a:extLst>
          </p:cNvPr>
          <p:cNvSpPr txBox="1">
            <a:spLocks noChangeArrowheads="1"/>
          </p:cNvSpPr>
          <p:nvPr/>
        </p:nvSpPr>
        <p:spPr bwMode="auto">
          <a:xfrm>
            <a:off x="1905000" y="1414463"/>
            <a:ext cx="8382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fontAlgn="base">
              <a:spcBef>
                <a:spcPct val="50000"/>
              </a:spcBef>
              <a:spcAft>
                <a:spcPct val="0"/>
              </a:spcAft>
            </a:pPr>
            <a:r>
              <a:rPr lang="en-US" altLang="en-US" sz="3200">
                <a:solidFill>
                  <a:srgbClr val="FF0000"/>
                </a:solidFill>
                <a:latin typeface="Times New Roman" panose="02020603050405020304" pitchFamily="18" charset="0"/>
              </a:rPr>
              <a:t>1 - Về nhà các em viết lại những điều vừa kể về quê hương</a:t>
            </a:r>
          </a:p>
          <a:p>
            <a:pPr fontAlgn="base">
              <a:spcBef>
                <a:spcPct val="50000"/>
              </a:spcBef>
              <a:spcAft>
                <a:spcPct val="0"/>
              </a:spcAft>
            </a:pPr>
            <a:r>
              <a:rPr lang="en-US" altLang="en-US" sz="3200">
                <a:solidFill>
                  <a:srgbClr val="FF0000"/>
                </a:solidFill>
                <a:latin typeface="Times New Roman" panose="02020603050405020304" pitchFamily="18" charset="0"/>
              </a:rPr>
              <a:t>2 - Sưu tầm tranh hoặc ảnh về cảnh đẹp ở nước ta để chuẩn bị cho tiết tập làm văn tuần 12              </a:t>
            </a:r>
          </a:p>
        </p:txBody>
      </p:sp>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734</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OanhTu</dc:creator>
  <cp:lastModifiedBy>OanhTu</cp:lastModifiedBy>
  <cp:revision>1</cp:revision>
  <dcterms:created xsi:type="dcterms:W3CDTF">2020-11-25T01:56:22Z</dcterms:created>
  <dcterms:modified xsi:type="dcterms:W3CDTF">2020-11-25T01:57:18Z</dcterms:modified>
</cp:coreProperties>
</file>