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65" r:id="rId3"/>
    <p:sldId id="261" r:id="rId4"/>
    <p:sldId id="26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FD37EA-3895-4153-B58A-3F54B44B2172}" type="datetimeFigureOut">
              <a:rPr lang="en-US" smtClean="0"/>
              <a:t>12/20/2020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598F3-4FEE-41E1-8006-D204F4699556}" type="slidenum">
              <a:rPr lang="en-US" smtClean="0"/>
              <a:t>‹#›</a:t>
            </a:fld>
            <a:endParaRPr lang="en-US"/>
          </a:p>
        </p:txBody>
      </p:sp>
    </p:spTree>
    <p:extLst>
      <p:ext uri="{BB962C8B-B14F-4D97-AF65-F5344CB8AC3E}">
        <p14:creationId xmlns:p14="http://schemas.microsoft.com/office/powerpoint/2010/main" val="4225674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ơi giữ chỗ cho Hình ảnh của Bản chiếu 1"/>
          <p:cNvSpPr>
            <a:spLocks noGrp="1" noRot="1" noChangeAspect="1" noTextEdit="1"/>
          </p:cNvSpPr>
          <p:nvPr>
            <p:ph type="sldImg"/>
          </p:nvPr>
        </p:nvSpPr>
        <p:spPr bwMode="auto">
          <a:noFill/>
          <a:ln>
            <a:solidFill>
              <a:srgbClr val="000000"/>
            </a:solidFill>
            <a:miter lim="800000"/>
            <a:headEnd/>
            <a:tailEnd/>
          </a:ln>
        </p:spPr>
      </p:sp>
      <p:sp>
        <p:nvSpPr>
          <p:cNvPr id="7171" name="Nơi giữ chỗ cho Ghi chú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Tập làm t-16</a:t>
            </a:r>
          </a:p>
          <a:p>
            <a:pPr eaLnBrk="1" hangingPunct="1">
              <a:spcBef>
                <a:spcPct val="0"/>
              </a:spcBef>
            </a:pPr>
            <a:endParaRPr lang="en-US"/>
          </a:p>
        </p:txBody>
      </p:sp>
      <p:sp>
        <p:nvSpPr>
          <p:cNvPr id="7172" name="Nơi giữ chỗ cho Số hiệu Bản chiế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56DB91-993A-4321-8B7B-3CB84D79ABD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9CF65-F0AC-408B-875B-F44831BF5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BDC2E0-E350-4FAF-87E7-E24BBBAEF1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ECA0CA-C442-4234-8EDF-22F1B436D6F5}"/>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2AC42382-8927-4E18-BC8B-385C5C44E4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6DD619-1542-43A9-A087-112AEDB5462D}"/>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1565703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B7D52-6288-4FE6-9B81-F333E938F4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7246EA-3471-4002-8D91-1D1EAEC8E0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AD93D4-6635-4C57-AE65-A67E2911BD73}"/>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82FB716A-B0EE-41E4-99D2-417EEA1D8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FF44D2-30A4-43C9-9931-C15823C412FC}"/>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4074901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B7C8E8-A9E3-4389-80B0-09729E9322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9093F4-667F-49C9-8594-E35A0F8DDE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5D2EBB-109F-42CA-ABCD-F1B6F1C241C8}"/>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96A57C45-8E8B-4CDF-80FC-2C8395C9D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BB3EB8-1BE1-4E68-AB0A-2C9E54677AEA}"/>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108837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DB9C4-6CA8-4058-B45F-D7D1C5842F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CF2366-2446-46D0-A264-1EBB64BB24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14282F-B04B-46F0-9B35-7302AB5383EB}"/>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A448BD28-5488-4A93-A556-068F089F98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85CD89-B41D-4051-84BB-5F585D3558C0}"/>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1651371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85B2E-0712-421A-9398-76DE670CD6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AE2DF8-AE28-4E77-9D23-1B640935EE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23DE36-3C52-497A-BADE-B081052AF537}"/>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9BA3F34E-60B7-490D-94B0-28E74072D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F09752-0DE6-40AA-A14B-5CE33721DE48}"/>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1773018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D8CA-7D36-4806-A916-AFC46F5E3E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F0CC38-D7FD-4AE9-934C-048AE3B8E4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7CC974-6794-42CD-A1B7-FE937FFAE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D69A53-2CA9-4E46-AD7A-AFA7F81CD14B}"/>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6" name="Footer Placeholder 5">
            <a:extLst>
              <a:ext uri="{FF2B5EF4-FFF2-40B4-BE49-F238E27FC236}">
                <a16:creationId xmlns:a16="http://schemas.microsoft.com/office/drawing/2014/main" id="{E91B6097-0215-4285-80A0-231E04CA7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7CD4E9-2DD0-4FD0-8726-4401CA326E46}"/>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2977125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2C8A1-E7B3-4A0C-BB60-D037D13BCC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2D6B46-654F-4215-AC18-990CEAE240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225ED7-8F69-4A75-BC9A-422D673E6A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066925-8699-4D71-AC09-53A8CBE117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4CEB35-4C50-4389-808F-65AB3BB122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C154F-9182-4B57-8A3B-A3256F85E161}"/>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8" name="Footer Placeholder 7">
            <a:extLst>
              <a:ext uri="{FF2B5EF4-FFF2-40B4-BE49-F238E27FC236}">
                <a16:creationId xmlns:a16="http://schemas.microsoft.com/office/drawing/2014/main" id="{96302878-06BC-4543-8F55-422C59C33DC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5189A2-661F-42BE-9017-1A7F054F8D4B}"/>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147072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B3242-068C-47F5-9E17-A540BBCE41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F49E5A-88FF-4727-BFAD-4C629A4E7994}"/>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4" name="Footer Placeholder 3">
            <a:extLst>
              <a:ext uri="{FF2B5EF4-FFF2-40B4-BE49-F238E27FC236}">
                <a16:creationId xmlns:a16="http://schemas.microsoft.com/office/drawing/2014/main" id="{C249D0FF-8B97-45BF-B650-0562710D5D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25DF94-797E-4650-99C0-AC83C7009488}"/>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2813029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8436B7-76DC-455A-8A78-B3A96C58A988}"/>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3" name="Footer Placeholder 2">
            <a:extLst>
              <a:ext uri="{FF2B5EF4-FFF2-40B4-BE49-F238E27FC236}">
                <a16:creationId xmlns:a16="http://schemas.microsoft.com/office/drawing/2014/main" id="{F47F693C-D5FF-4900-90E3-3F49051588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16E2EB-48DB-4D68-B277-EB9D374B1AC0}"/>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4169744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909B6-751B-47CA-8AE1-C70A9C0DCF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B4AA31-86CC-47FC-A243-4455C44A2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627A10-5914-45CF-8362-08F69FE677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1EA18D-AE46-43A7-A2B8-3DFC7A23017C}"/>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6" name="Footer Placeholder 5">
            <a:extLst>
              <a:ext uri="{FF2B5EF4-FFF2-40B4-BE49-F238E27FC236}">
                <a16:creationId xmlns:a16="http://schemas.microsoft.com/office/drawing/2014/main" id="{6F8336EB-9F52-4640-AAC0-D7FBFDE3B2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253F06-F190-4B4F-A194-E564680FD501}"/>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391657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E432E-AA0E-4A5A-B5FB-438A702194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25F353-02DC-4426-A0D2-101D2CFC9D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757FA2-51A3-48E4-BAA2-58B9EB0AA9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4032E8-D9AE-4F25-AFC0-88B535F077C6}"/>
              </a:ext>
            </a:extLst>
          </p:cNvPr>
          <p:cNvSpPr>
            <a:spLocks noGrp="1"/>
          </p:cNvSpPr>
          <p:nvPr>
            <p:ph type="dt" sz="half" idx="10"/>
          </p:nvPr>
        </p:nvSpPr>
        <p:spPr/>
        <p:txBody>
          <a:bodyPr/>
          <a:lstStyle/>
          <a:p>
            <a:fld id="{0289AF3C-EDD4-4A18-A604-C1B8612084CC}" type="datetimeFigureOut">
              <a:rPr lang="en-US" smtClean="0"/>
              <a:t>12/20/2020</a:t>
            </a:fld>
            <a:endParaRPr lang="en-US"/>
          </a:p>
        </p:txBody>
      </p:sp>
      <p:sp>
        <p:nvSpPr>
          <p:cNvPr id="6" name="Footer Placeholder 5">
            <a:extLst>
              <a:ext uri="{FF2B5EF4-FFF2-40B4-BE49-F238E27FC236}">
                <a16:creationId xmlns:a16="http://schemas.microsoft.com/office/drawing/2014/main" id="{ECE6E7A5-DA41-4FF6-B7DD-933A3598DB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472BCE-F8F9-4491-B7A3-B1E44F49ECA9}"/>
              </a:ext>
            </a:extLst>
          </p:cNvPr>
          <p:cNvSpPr>
            <a:spLocks noGrp="1"/>
          </p:cNvSpPr>
          <p:nvPr>
            <p:ph type="sldNum" sz="quarter" idx="12"/>
          </p:nvPr>
        </p:nvSpPr>
        <p:spPr/>
        <p:txBody>
          <a:bodyPr/>
          <a:lstStyle/>
          <a:p>
            <a:fld id="{8F7E68CE-0440-44E5-A724-C5FB0FCB7872}" type="slidenum">
              <a:rPr lang="en-US" smtClean="0"/>
              <a:t>‹#›</a:t>
            </a:fld>
            <a:endParaRPr lang="en-US"/>
          </a:p>
        </p:txBody>
      </p:sp>
    </p:spTree>
    <p:extLst>
      <p:ext uri="{BB962C8B-B14F-4D97-AF65-F5344CB8AC3E}">
        <p14:creationId xmlns:p14="http://schemas.microsoft.com/office/powerpoint/2010/main" val="639981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EAC18A-8D36-4589-9D28-4DD57525BA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348B81-07D4-4673-9E3D-5B251E60F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7131-7CB7-432F-9066-80619341E7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9AF3C-EDD4-4A18-A604-C1B8612084CC}" type="datetimeFigureOut">
              <a:rPr lang="en-US" smtClean="0"/>
              <a:t>12/20/2020</a:t>
            </a:fld>
            <a:endParaRPr lang="en-US"/>
          </a:p>
        </p:txBody>
      </p:sp>
      <p:sp>
        <p:nvSpPr>
          <p:cNvPr id="5" name="Footer Placeholder 4">
            <a:extLst>
              <a:ext uri="{FF2B5EF4-FFF2-40B4-BE49-F238E27FC236}">
                <a16:creationId xmlns:a16="http://schemas.microsoft.com/office/drawing/2014/main" id="{FFAC4D9E-AC6F-46AC-AAEA-EECF692C4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7FDF2B-B181-423E-90D5-82D3F477DA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7E68CE-0440-44E5-A724-C5FB0FCB7872}" type="slidenum">
              <a:rPr lang="en-US" smtClean="0"/>
              <a:t>‹#›</a:t>
            </a:fld>
            <a:endParaRPr lang="en-US"/>
          </a:p>
        </p:txBody>
      </p:sp>
    </p:spTree>
    <p:extLst>
      <p:ext uri="{BB962C8B-B14F-4D97-AF65-F5344CB8AC3E}">
        <p14:creationId xmlns:p14="http://schemas.microsoft.com/office/powerpoint/2010/main" val="4025757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S128x128P_682"/>
          <p:cNvPicPr>
            <a:picLocks noChangeAspect="1" noChangeArrowheads="1" noCrop="1"/>
          </p:cNvPicPr>
          <p:nvPr/>
        </p:nvPicPr>
        <p:blipFill>
          <a:blip r:embed="rId3"/>
          <a:srcRect/>
          <a:stretch>
            <a:fillRect/>
          </a:stretch>
        </p:blipFill>
        <p:spPr bwMode="auto">
          <a:xfrm>
            <a:off x="1524000" y="0"/>
            <a:ext cx="9144000" cy="6858000"/>
          </a:xfrm>
          <a:prstGeom prst="rect">
            <a:avLst/>
          </a:prstGeom>
          <a:noFill/>
          <a:ln w="9525">
            <a:noFill/>
            <a:miter lim="800000"/>
            <a:headEnd/>
            <a:tailEnd/>
          </a:ln>
        </p:spPr>
      </p:pic>
      <p:sp>
        <p:nvSpPr>
          <p:cNvPr id="4102" name="WordArt 6" descr="White marble"/>
          <p:cNvSpPr>
            <a:spLocks noChangeArrowheads="1" noChangeShapeType="1" noTextEdit="1"/>
          </p:cNvSpPr>
          <p:nvPr/>
        </p:nvSpPr>
        <p:spPr bwMode="auto">
          <a:xfrm>
            <a:off x="4495800" y="2438401"/>
            <a:ext cx="2514600" cy="37147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b="1" i="1" kern="10">
                <a:ln w="9525">
                  <a:round/>
                  <a:headEnd/>
                  <a:tailEnd/>
                </a:ln>
                <a:blipFill dpi="0" rotWithShape="0">
                  <a:blip r:embed="rId4"/>
                  <a:srcRect/>
                  <a:tile tx="0" ty="0" sx="100000" sy="100000" flip="none" algn="tl"/>
                </a:blipFill>
                <a:latin typeface="Arial"/>
                <a:cs typeface="Arial"/>
              </a:rPr>
              <a:t>Tập làm văn 3</a:t>
            </a:r>
            <a:endParaRPr lang="en-US" sz="3600" b="1" i="1" kern="10">
              <a:ln w="9525">
                <a:round/>
                <a:headEnd/>
                <a:tailEnd/>
              </a:ln>
              <a:blipFill dpi="0" rotWithShape="0">
                <a:blip r:embed="rId4"/>
                <a:srcRect/>
                <a:tile tx="0" ty="0" sx="100000" sy="100000" flip="none" algn="tl"/>
              </a:blipFill>
              <a:latin typeface="Arial"/>
              <a:cs typeface="Arial"/>
            </a:endParaRPr>
          </a:p>
        </p:txBody>
      </p:sp>
      <p:sp>
        <p:nvSpPr>
          <p:cNvPr id="4106" name="WordArt 10"/>
          <p:cNvSpPr>
            <a:spLocks noChangeArrowheads="1" noChangeShapeType="1" noTextEdit="1"/>
          </p:cNvSpPr>
          <p:nvPr/>
        </p:nvSpPr>
        <p:spPr bwMode="auto">
          <a:xfrm>
            <a:off x="3200401" y="3352800"/>
            <a:ext cx="5991225" cy="5334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 Nói về thành thị, nông thôn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wipe(left)">
                                      <p:cBhvr>
                                        <p:cTn id="7" dur="2000"/>
                                        <p:tgtEl>
                                          <p:spTgt spid="410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102"/>
                                        </p:tgtEl>
                                        <p:attrNameLst>
                                          <p:attrName>style.visibility</p:attrName>
                                        </p:attrNameLst>
                                      </p:cBhvr>
                                      <p:to>
                                        <p:strVal val="visible"/>
                                      </p:to>
                                    </p:set>
                                    <p:animEffect transition="in" filter="wipe(left)">
                                      <p:cBhvr>
                                        <p:cTn id="10" dur="3000"/>
                                        <p:tgtEl>
                                          <p:spTgt spid="4102"/>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106"/>
                                        </p:tgtEl>
                                        <p:attrNameLst>
                                          <p:attrName>style.visibility</p:attrName>
                                        </p:attrNameLst>
                                      </p:cBhvr>
                                      <p:to>
                                        <p:strVal val="visible"/>
                                      </p:to>
                                    </p:set>
                                    <p:animEffect transition="in" filter="wipe(left)">
                                      <p:cBhvr>
                                        <p:cTn id="13" dur="2000"/>
                                        <p:tgtEl>
                                          <p:spTgt spid="4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p:bldP spid="410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a:spLocks noGrp="1" noChangeArrowheads="1"/>
          </p:cNvSpPr>
          <p:nvPr>
            <p:ph type="title" idx="4294967295"/>
          </p:nvPr>
        </p:nvSpPr>
        <p:spPr>
          <a:xfrm>
            <a:off x="2362200" y="0"/>
            <a:ext cx="8229600" cy="1371600"/>
          </a:xfrm>
          <a:noFill/>
        </p:spPr>
        <p:txBody>
          <a:bodyPr/>
          <a:lstStyle/>
          <a:p>
            <a:pPr algn="l" eaLnBrk="1" hangingPunct="1">
              <a:spcBef>
                <a:spcPct val="50000"/>
              </a:spcBef>
            </a:pPr>
            <a:br>
              <a:rPr lang="en-US" sz="2800" i="1">
                <a:solidFill>
                  <a:srgbClr val="0000FF"/>
                </a:solidFill>
                <a:latin typeface="Arial" charset="0"/>
              </a:rPr>
            </a:br>
            <a:r>
              <a:rPr lang="en-US" sz="2800" i="1" u="sng">
                <a:solidFill>
                  <a:srgbClr val="0000FF"/>
                </a:solidFill>
                <a:latin typeface="Arial" charset="0"/>
              </a:rPr>
              <a:t>Tập làm văn</a:t>
            </a:r>
            <a:r>
              <a:rPr lang="en-US" sz="2800" i="1">
                <a:solidFill>
                  <a:srgbClr val="0000FF"/>
                </a:solidFill>
                <a:latin typeface="Arial" charset="0"/>
              </a:rPr>
              <a:t>: </a:t>
            </a:r>
          </a:p>
        </p:txBody>
      </p:sp>
      <p:sp>
        <p:nvSpPr>
          <p:cNvPr id="24581" name="WordArt 5"/>
          <p:cNvSpPr>
            <a:spLocks noChangeArrowheads="1" noChangeShapeType="1" noTextEdit="1"/>
          </p:cNvSpPr>
          <p:nvPr/>
        </p:nvSpPr>
        <p:spPr bwMode="auto">
          <a:xfrm>
            <a:off x="2466976" y="1524001"/>
            <a:ext cx="3019425" cy="30956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a:cs typeface="Arial"/>
              </a:rPr>
              <a:t>Kiểm tra bài cũ :</a:t>
            </a:r>
          </a:p>
        </p:txBody>
      </p:sp>
      <p:sp>
        <p:nvSpPr>
          <p:cNvPr id="24582" name="Text Box 6"/>
          <p:cNvSpPr txBox="1">
            <a:spLocks noChangeArrowheads="1"/>
          </p:cNvSpPr>
          <p:nvPr/>
        </p:nvSpPr>
        <p:spPr bwMode="auto">
          <a:xfrm>
            <a:off x="2514600" y="2514601"/>
            <a:ext cx="5410200" cy="519113"/>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Đọc đoạn văn kể về tổ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checkerboard(across)">
                                      <p:cBhvr>
                                        <p:cTn id="7" dur="500"/>
                                        <p:tgtEl>
                                          <p:spTgt spid="245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4582"/>
                                        </p:tgtEl>
                                        <p:attrNameLst>
                                          <p:attrName>style.visibility</p:attrName>
                                        </p:attrNameLst>
                                      </p:cBhvr>
                                      <p:to>
                                        <p:strVal val="visible"/>
                                      </p:to>
                                    </p:set>
                                    <p:animEffect transition="in" filter="wedge">
                                      <p:cBhvr>
                                        <p:cTn id="12" dur="2000"/>
                                        <p:tgtEl>
                                          <p:spTgt spid="2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animBg="1"/>
      <p:bldP spid="2458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600200" y="76201"/>
            <a:ext cx="8153400" cy="862013"/>
          </a:xfrm>
          <a:prstGeom prst="rect">
            <a:avLst/>
          </a:prstGeom>
          <a:noFill/>
          <a:ln w="9525">
            <a:noFill/>
            <a:miter lim="800000"/>
            <a:headEnd/>
            <a:tailEnd/>
          </a:ln>
        </p:spPr>
        <p:txBody>
          <a:bodyPr>
            <a:spAutoFit/>
          </a:bodyPr>
          <a:lstStyle/>
          <a:p>
            <a:pPr eaLnBrk="1" hangingPunct="1">
              <a:spcBef>
                <a:spcPct val="50000"/>
              </a:spcBef>
            </a:pPr>
            <a:endParaRPr lang="en-US" sz="2000">
              <a:solidFill>
                <a:srgbClr val="0000FF"/>
              </a:solidFill>
              <a:latin typeface="Arial" charset="0"/>
            </a:endParaRPr>
          </a:p>
          <a:p>
            <a:pPr eaLnBrk="1" hangingPunct="1">
              <a:spcBef>
                <a:spcPct val="50000"/>
              </a:spcBef>
            </a:pPr>
            <a:r>
              <a:rPr lang="en-US" sz="2000" u="sng">
                <a:solidFill>
                  <a:srgbClr val="0000FF"/>
                </a:solidFill>
                <a:latin typeface="Arial" charset="0"/>
              </a:rPr>
              <a:t>Tập làm văn</a:t>
            </a:r>
            <a:r>
              <a:rPr lang="en-US" sz="2000">
                <a:solidFill>
                  <a:srgbClr val="0000FF"/>
                </a:solidFill>
                <a:latin typeface="Arial" charset="0"/>
              </a:rPr>
              <a:t>:</a:t>
            </a:r>
          </a:p>
        </p:txBody>
      </p:sp>
      <p:sp>
        <p:nvSpPr>
          <p:cNvPr id="19459" name="Text Box 3"/>
          <p:cNvSpPr txBox="1">
            <a:spLocks noChangeArrowheads="1"/>
          </p:cNvSpPr>
          <p:nvPr/>
        </p:nvSpPr>
        <p:spPr bwMode="auto">
          <a:xfrm>
            <a:off x="1981200" y="-336550"/>
            <a:ext cx="8382000" cy="1323975"/>
          </a:xfrm>
          <a:prstGeom prst="rect">
            <a:avLst/>
          </a:prstGeom>
          <a:noFill/>
          <a:ln w="9525">
            <a:noFill/>
            <a:miter lim="800000"/>
            <a:headEnd/>
            <a:tailEnd/>
          </a:ln>
        </p:spPr>
        <p:txBody>
          <a:bodyPr>
            <a:spAutoFit/>
          </a:bodyPr>
          <a:lstStyle/>
          <a:p>
            <a:pPr algn="ctr" eaLnBrk="1" hangingPunct="1">
              <a:spcBef>
                <a:spcPct val="50000"/>
              </a:spcBef>
            </a:pPr>
            <a:endParaRPr lang="en-US" sz="3200" b="1" i="1">
              <a:solidFill>
                <a:srgbClr val="9900FF"/>
              </a:solidFill>
              <a:latin typeface="Arial" charset="0"/>
            </a:endParaRPr>
          </a:p>
          <a:p>
            <a:pPr algn="ctr" eaLnBrk="1" hangingPunct="1">
              <a:spcBef>
                <a:spcPct val="50000"/>
              </a:spcBef>
            </a:pPr>
            <a:r>
              <a:rPr lang="en-US" sz="3200" b="1" i="1">
                <a:solidFill>
                  <a:srgbClr val="9900FF"/>
                </a:solidFill>
                <a:latin typeface="Arial" charset="0"/>
              </a:rPr>
              <a:t>Nói về thành thị, nông thôn.</a:t>
            </a:r>
          </a:p>
        </p:txBody>
      </p:sp>
      <p:sp>
        <p:nvSpPr>
          <p:cNvPr id="4100" name="Text Box 4"/>
          <p:cNvSpPr txBox="1">
            <a:spLocks noChangeArrowheads="1"/>
          </p:cNvSpPr>
          <p:nvPr/>
        </p:nvSpPr>
        <p:spPr bwMode="auto">
          <a:xfrm>
            <a:off x="1524000" y="1600200"/>
            <a:ext cx="91440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charset="0"/>
              </a:rPr>
              <a:t>   </a:t>
            </a:r>
            <a:endParaRPr lang="en-US" sz="2000" b="1">
              <a:solidFill>
                <a:srgbClr val="0000FF"/>
              </a:solidFill>
              <a:latin typeface="Arial" charset="0"/>
            </a:endParaRPr>
          </a:p>
        </p:txBody>
      </p:sp>
      <p:sp>
        <p:nvSpPr>
          <p:cNvPr id="19474" name="Text Box 18"/>
          <p:cNvSpPr txBox="1">
            <a:spLocks noChangeArrowheads="1"/>
          </p:cNvSpPr>
          <p:nvPr/>
        </p:nvSpPr>
        <p:spPr bwMode="auto">
          <a:xfrm>
            <a:off x="1676400" y="1066800"/>
            <a:ext cx="9144000" cy="400050"/>
          </a:xfrm>
          <a:prstGeom prst="rect">
            <a:avLst/>
          </a:prstGeom>
          <a:noFill/>
          <a:ln w="9525">
            <a:noFill/>
            <a:miter lim="800000"/>
            <a:headEnd/>
            <a:tailEnd/>
          </a:ln>
        </p:spPr>
        <p:txBody>
          <a:bodyPr>
            <a:spAutoFit/>
          </a:bodyPr>
          <a:lstStyle/>
          <a:p>
            <a:pPr>
              <a:spcBef>
                <a:spcPct val="50000"/>
              </a:spcBef>
            </a:pPr>
            <a:r>
              <a:rPr lang="en-US" sz="2000" b="1">
                <a:solidFill>
                  <a:srgbClr val="0000FF"/>
                </a:solidFill>
                <a:latin typeface="Arial" charset="0"/>
              </a:rPr>
              <a:t>2.Kể những điều em biết về nông thôn ( hoặc thành thị).</a:t>
            </a:r>
          </a:p>
        </p:txBody>
      </p:sp>
      <p:sp>
        <p:nvSpPr>
          <p:cNvPr id="19475" name="Text Box 19"/>
          <p:cNvSpPr txBox="1">
            <a:spLocks noChangeArrowheads="1"/>
          </p:cNvSpPr>
          <p:nvPr/>
        </p:nvSpPr>
        <p:spPr bwMode="auto">
          <a:xfrm>
            <a:off x="2133600" y="1497014"/>
            <a:ext cx="8153400" cy="369887"/>
          </a:xfrm>
          <a:prstGeom prst="rect">
            <a:avLst/>
          </a:prstGeom>
          <a:noFill/>
          <a:ln w="9525">
            <a:noFill/>
            <a:miter lim="800000"/>
            <a:headEnd/>
            <a:tailEnd/>
          </a:ln>
        </p:spPr>
        <p:txBody>
          <a:bodyPr>
            <a:spAutoFit/>
          </a:bodyPr>
          <a:lstStyle/>
          <a:p>
            <a:pPr>
              <a:spcBef>
                <a:spcPct val="50000"/>
              </a:spcBef>
            </a:pPr>
            <a:r>
              <a:rPr lang="en-US" b="1">
                <a:solidFill>
                  <a:srgbClr val="0000FF"/>
                </a:solidFill>
                <a:latin typeface="Arial" charset="0"/>
              </a:rPr>
              <a:t> Gợi ý:</a:t>
            </a:r>
          </a:p>
        </p:txBody>
      </p:sp>
      <p:sp>
        <p:nvSpPr>
          <p:cNvPr id="19476" name="Text Box 20" descr="Canvas"/>
          <p:cNvSpPr txBox="1">
            <a:spLocks noChangeArrowheads="1"/>
          </p:cNvSpPr>
          <p:nvPr/>
        </p:nvSpPr>
        <p:spPr bwMode="auto">
          <a:xfrm>
            <a:off x="1905000" y="3935414"/>
            <a:ext cx="8458200" cy="2092325"/>
          </a:xfrm>
          <a:prstGeom prst="rect">
            <a:avLst/>
          </a:prstGeom>
          <a:blipFill dpi="0" rotWithShape="1">
            <a:blip r:embed="rId2"/>
            <a:srcRect/>
            <a:tile tx="0" ty="0" sx="100000" sy="100000" flip="none" algn="tl"/>
          </a:blipFill>
          <a:ln w="76200" cmpd="tri">
            <a:solidFill>
              <a:schemeClr val="folHlink"/>
            </a:solidFill>
            <a:miter lim="800000"/>
            <a:headEnd/>
            <a:tailEnd/>
          </a:ln>
        </p:spPr>
        <p:txBody>
          <a:bodyPr>
            <a:spAutoFit/>
          </a:bodyPr>
          <a:lstStyle/>
          <a:p>
            <a:pPr>
              <a:spcBef>
                <a:spcPct val="50000"/>
              </a:spcBef>
            </a:pPr>
            <a:r>
              <a:rPr lang="en-US" sz="2000" b="1" i="1">
                <a:solidFill>
                  <a:srgbClr val="0000FF"/>
                </a:solidFill>
                <a:latin typeface="Arial" charset="0"/>
              </a:rPr>
              <a:t> Tuần trước, em được bố dẫn đi  thăm bác Tư . Bác Tư là một nông dân làm kinh tế trang trại giỏi. Được cùng bố đi khắp trang trại của bác, em thích lắm.</a:t>
            </a:r>
          </a:p>
          <a:p>
            <a:pPr>
              <a:spcBef>
                <a:spcPct val="50000"/>
              </a:spcBef>
            </a:pPr>
            <a:r>
              <a:rPr lang="en-US" sz="2000" b="1" i="1">
                <a:solidFill>
                  <a:srgbClr val="0000FF"/>
                </a:solidFill>
                <a:latin typeface="Arial" charset="0"/>
              </a:rPr>
              <a:t>Nào là vườn cây ăn quả đầy trái chín, nào là ao cá, nào là đàn bò béo tròn…Em thích nhất là cùng gia đình bác cho cá ăn, cả đàn cá tung lên đớp mồi trông thật thích mắt.</a:t>
            </a:r>
          </a:p>
        </p:txBody>
      </p:sp>
      <p:sp>
        <p:nvSpPr>
          <p:cNvPr id="19478" name="Rectangle 22"/>
          <p:cNvSpPr>
            <a:spLocks noChangeArrowheads="1"/>
          </p:cNvSpPr>
          <p:nvPr/>
        </p:nvSpPr>
        <p:spPr bwMode="auto">
          <a:xfrm>
            <a:off x="1600200" y="1752601"/>
            <a:ext cx="8686800" cy="708025"/>
          </a:xfrm>
          <a:prstGeom prst="rect">
            <a:avLst/>
          </a:prstGeom>
          <a:noFill/>
          <a:ln w="9525">
            <a:noFill/>
            <a:miter lim="800000"/>
            <a:headEnd/>
            <a:tailEnd/>
          </a:ln>
        </p:spPr>
        <p:txBody>
          <a:bodyPr>
            <a:spAutoFit/>
          </a:bodyPr>
          <a:lstStyle/>
          <a:p>
            <a:pPr>
              <a:spcBef>
                <a:spcPct val="50000"/>
              </a:spcBef>
            </a:pPr>
            <a:r>
              <a:rPr lang="en-US" sz="2000" b="1">
                <a:solidFill>
                  <a:srgbClr val="A50021"/>
                </a:solidFill>
                <a:latin typeface="Arial" charset="0"/>
              </a:rPr>
              <a:t>    a. Nhờ đâu em biết (em biết khi đi chơi, khi xem ti vi, khi nghe    kể,…) ?</a:t>
            </a:r>
          </a:p>
        </p:txBody>
      </p:sp>
      <p:sp>
        <p:nvSpPr>
          <p:cNvPr id="19479" name="Rectangle 23"/>
          <p:cNvSpPr>
            <a:spLocks noChangeArrowheads="1"/>
          </p:cNvSpPr>
          <p:nvPr/>
        </p:nvSpPr>
        <p:spPr bwMode="auto">
          <a:xfrm>
            <a:off x="1622426" y="2514601"/>
            <a:ext cx="8664575" cy="708025"/>
          </a:xfrm>
          <a:prstGeom prst="rect">
            <a:avLst/>
          </a:prstGeom>
          <a:noFill/>
          <a:ln w="9525">
            <a:noFill/>
            <a:miter lim="800000"/>
            <a:headEnd/>
            <a:tailEnd/>
          </a:ln>
        </p:spPr>
        <p:txBody>
          <a:bodyPr>
            <a:spAutoFit/>
          </a:bodyPr>
          <a:lstStyle/>
          <a:p>
            <a:pPr>
              <a:spcBef>
                <a:spcPct val="50000"/>
              </a:spcBef>
            </a:pPr>
            <a:r>
              <a:rPr lang="en-US" sz="2000" b="1">
                <a:solidFill>
                  <a:srgbClr val="A50021"/>
                </a:solidFill>
                <a:latin typeface="Arial" charset="0"/>
              </a:rPr>
              <a:t>    b. Cảnh vật, con người ở nông thôn (hoặc thành thị) có gì đáng yêu ?</a:t>
            </a:r>
          </a:p>
        </p:txBody>
      </p:sp>
      <p:sp>
        <p:nvSpPr>
          <p:cNvPr id="19480" name="Rectangle 24"/>
          <p:cNvSpPr>
            <a:spLocks noChangeArrowheads="1"/>
          </p:cNvSpPr>
          <p:nvPr/>
        </p:nvSpPr>
        <p:spPr bwMode="auto">
          <a:xfrm>
            <a:off x="1622425" y="3276600"/>
            <a:ext cx="3498850" cy="400050"/>
          </a:xfrm>
          <a:prstGeom prst="rect">
            <a:avLst/>
          </a:prstGeom>
          <a:noFill/>
          <a:ln w="9525">
            <a:noFill/>
            <a:miter lim="800000"/>
            <a:headEnd/>
            <a:tailEnd/>
          </a:ln>
        </p:spPr>
        <p:txBody>
          <a:bodyPr wrap="none">
            <a:spAutoFit/>
          </a:bodyPr>
          <a:lstStyle/>
          <a:p>
            <a:pPr>
              <a:spcBef>
                <a:spcPct val="50000"/>
              </a:spcBef>
            </a:pPr>
            <a:r>
              <a:rPr lang="en-US" sz="2000" b="1">
                <a:solidFill>
                  <a:srgbClr val="A50021"/>
                </a:solidFill>
                <a:latin typeface="Arial" charset="0"/>
              </a:rPr>
              <a:t>    c. Em thích nhất điều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wedge">
                                      <p:cBhvr>
                                        <p:cTn id="7" dur="2000"/>
                                        <p:tgtEl>
                                          <p:spTgt spid="194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9474"/>
                                        </p:tgtEl>
                                        <p:attrNameLst>
                                          <p:attrName>style.visibility</p:attrName>
                                        </p:attrNameLst>
                                      </p:cBhvr>
                                      <p:to>
                                        <p:strVal val="visible"/>
                                      </p:to>
                                    </p:set>
                                    <p:animEffect transition="in" filter="slide(fromBottom)">
                                      <p:cBhvr>
                                        <p:cTn id="12" dur="500"/>
                                        <p:tgtEl>
                                          <p:spTgt spid="194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475"/>
                                        </p:tgtEl>
                                        <p:attrNameLst>
                                          <p:attrName>style.visibility</p:attrName>
                                        </p:attrNameLst>
                                      </p:cBhvr>
                                      <p:to>
                                        <p:strVal val="visible"/>
                                      </p:to>
                                    </p:set>
                                    <p:animEffect transition="in" filter="blinds(horizontal)">
                                      <p:cBhvr>
                                        <p:cTn id="17" dur="500"/>
                                        <p:tgtEl>
                                          <p:spTgt spid="19475"/>
                                        </p:tgtEl>
                                      </p:cBhvr>
                                    </p:animEffect>
                                  </p:childTnLst>
                                </p:cTn>
                              </p:par>
                            </p:childTnLst>
                          </p:cTn>
                        </p:par>
                        <p:par>
                          <p:cTn id="18" fill="hold" nodeType="afterGroup">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19478"/>
                                        </p:tgtEl>
                                        <p:attrNameLst>
                                          <p:attrName>style.visibility</p:attrName>
                                        </p:attrNameLst>
                                      </p:cBhvr>
                                      <p:to>
                                        <p:strVal val="visible"/>
                                      </p:to>
                                    </p:set>
                                    <p:animEffect transition="in" filter="blinds(horizontal)">
                                      <p:cBhvr>
                                        <p:cTn id="21" dur="500"/>
                                        <p:tgtEl>
                                          <p:spTgt spid="19478"/>
                                        </p:tgtEl>
                                      </p:cBhvr>
                                    </p:animEffect>
                                  </p:childTnLst>
                                </p:cTn>
                              </p:par>
                            </p:childTnLst>
                          </p:cTn>
                        </p:par>
                        <p:par>
                          <p:cTn id="22" fill="hold" nodeType="afterGroup">
                            <p:stCondLst>
                              <p:cond delay="1000"/>
                            </p:stCondLst>
                            <p:childTnLst>
                              <p:par>
                                <p:cTn id="23" presetID="4" presetClass="entr" presetSubtype="16" fill="hold" grpId="0" nodeType="afterEffect">
                                  <p:stCondLst>
                                    <p:cond delay="0"/>
                                  </p:stCondLst>
                                  <p:childTnLst>
                                    <p:set>
                                      <p:cBhvr>
                                        <p:cTn id="24" dur="1" fill="hold">
                                          <p:stCondLst>
                                            <p:cond delay="0"/>
                                          </p:stCondLst>
                                        </p:cTn>
                                        <p:tgtEl>
                                          <p:spTgt spid="19479"/>
                                        </p:tgtEl>
                                        <p:attrNameLst>
                                          <p:attrName>style.visibility</p:attrName>
                                        </p:attrNameLst>
                                      </p:cBhvr>
                                      <p:to>
                                        <p:strVal val="visible"/>
                                      </p:to>
                                    </p:set>
                                    <p:animEffect transition="in" filter="box(in)">
                                      <p:cBhvr>
                                        <p:cTn id="25" dur="500"/>
                                        <p:tgtEl>
                                          <p:spTgt spid="19479"/>
                                        </p:tgtEl>
                                      </p:cBhvr>
                                    </p:animEffect>
                                  </p:childTnLst>
                                </p:cTn>
                              </p:par>
                            </p:childTnLst>
                          </p:cTn>
                        </p:par>
                        <p:par>
                          <p:cTn id="26" fill="hold" nodeType="afterGroup">
                            <p:stCondLst>
                              <p:cond delay="1500"/>
                            </p:stCondLst>
                            <p:childTnLst>
                              <p:par>
                                <p:cTn id="27" presetID="4" presetClass="entr" presetSubtype="16" fill="hold" grpId="0" nodeType="afterEffect">
                                  <p:stCondLst>
                                    <p:cond delay="0"/>
                                  </p:stCondLst>
                                  <p:childTnLst>
                                    <p:set>
                                      <p:cBhvr>
                                        <p:cTn id="28" dur="1" fill="hold">
                                          <p:stCondLst>
                                            <p:cond delay="0"/>
                                          </p:stCondLst>
                                        </p:cTn>
                                        <p:tgtEl>
                                          <p:spTgt spid="19480"/>
                                        </p:tgtEl>
                                        <p:attrNameLst>
                                          <p:attrName>style.visibility</p:attrName>
                                        </p:attrNameLst>
                                      </p:cBhvr>
                                      <p:to>
                                        <p:strVal val="visible"/>
                                      </p:to>
                                    </p:set>
                                    <p:animEffect transition="in" filter="box(in)">
                                      <p:cBhvr>
                                        <p:cTn id="29" dur="500"/>
                                        <p:tgtEl>
                                          <p:spTgt spid="1948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19476"/>
                                        </p:tgtEl>
                                        <p:attrNameLst>
                                          <p:attrName>style.visibility</p:attrName>
                                        </p:attrNameLst>
                                      </p:cBhvr>
                                      <p:to>
                                        <p:strVal val="visible"/>
                                      </p:to>
                                    </p:set>
                                    <p:animEffect transition="in" filter="slide(fromBottom)">
                                      <p:cBhvr>
                                        <p:cTn id="34" dur="500"/>
                                        <p:tgtEl>
                                          <p:spTgt spid="1947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xit" presetSubtype="16" fill="hold" grpId="1" nodeType="clickEffect">
                                  <p:stCondLst>
                                    <p:cond delay="0"/>
                                  </p:stCondLst>
                                  <p:childTnLst>
                                    <p:animEffect transition="out" filter="box(in)">
                                      <p:cBhvr>
                                        <p:cTn id="38" dur="500"/>
                                        <p:tgtEl>
                                          <p:spTgt spid="19476"/>
                                        </p:tgtEl>
                                      </p:cBhvr>
                                    </p:animEffect>
                                    <p:set>
                                      <p:cBhvr>
                                        <p:cTn id="39" dur="1" fill="hold">
                                          <p:stCondLst>
                                            <p:cond delay="499"/>
                                          </p:stCondLst>
                                        </p:cTn>
                                        <p:tgtEl>
                                          <p:spTgt spid="1947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P spid="19474" grpId="0"/>
      <p:bldP spid="19475" grpId="0"/>
      <p:bldP spid="19476" grpId="0" animBg="1"/>
      <p:bldP spid="19476" grpId="1" animBg="1"/>
      <p:bldP spid="19478" grpId="0"/>
      <p:bldP spid="19479" grpId="0"/>
      <p:bldP spid="194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362200" y="0"/>
            <a:ext cx="8229600" cy="1371600"/>
          </a:xfrm>
          <a:prstGeom prst="rect">
            <a:avLst/>
          </a:prstGeom>
          <a:noFill/>
          <a:ln w="9525">
            <a:noFill/>
            <a:miter lim="800000"/>
            <a:headEnd/>
            <a:tailEnd/>
          </a:ln>
        </p:spPr>
        <p:txBody>
          <a:bodyPr anchor="ctr"/>
          <a:lstStyle/>
          <a:p>
            <a:pPr eaLnBrk="1" hangingPunct="1">
              <a:spcBef>
                <a:spcPct val="50000"/>
              </a:spcBef>
            </a:pPr>
            <a:br>
              <a:rPr lang="en-US" sz="2800" i="1">
                <a:solidFill>
                  <a:srgbClr val="0000FF"/>
                </a:solidFill>
                <a:latin typeface="Arial" charset="0"/>
              </a:rPr>
            </a:br>
            <a:r>
              <a:rPr lang="en-US" sz="2800" i="1" u="sng">
                <a:solidFill>
                  <a:srgbClr val="0000FF"/>
                </a:solidFill>
                <a:latin typeface="Arial" charset="0"/>
              </a:rPr>
              <a:t>Tập làm văn</a:t>
            </a:r>
            <a:r>
              <a:rPr lang="en-US" sz="2800" i="1">
                <a:solidFill>
                  <a:srgbClr val="0000FF"/>
                </a:solidFill>
                <a:latin typeface="Arial" charset="0"/>
              </a:rPr>
              <a:t>: Kể về thành thị, nông thôn</a:t>
            </a:r>
          </a:p>
        </p:txBody>
      </p:sp>
      <p:sp>
        <p:nvSpPr>
          <p:cNvPr id="23557" name="WordArt 5"/>
          <p:cNvSpPr>
            <a:spLocks noChangeArrowheads="1" noChangeShapeType="1" noTextEdit="1"/>
          </p:cNvSpPr>
          <p:nvPr/>
        </p:nvSpPr>
        <p:spPr bwMode="auto">
          <a:xfrm>
            <a:off x="3352800" y="1254126"/>
            <a:ext cx="5486400" cy="1946275"/>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vi-VN" sz="3600" b="1" kern="10">
                <a:ln w="9525">
                  <a:round/>
                  <a:headEnd/>
                  <a:tailEnd/>
                </a:ln>
                <a:gradFill rotWithShape="1">
                  <a:gsLst>
                    <a:gs pos="0">
                      <a:srgbClr val="FFFFCC"/>
                    </a:gs>
                    <a:gs pos="100000">
                      <a:srgbClr val="FF9999"/>
                    </a:gs>
                  </a:gsLst>
                  <a:lin ang="5400000" scaled="1"/>
                </a:gradFill>
                <a:latin typeface="Arial"/>
                <a:cs typeface="Arial"/>
              </a:rPr>
              <a:t>Kể theo nhóm đôi</a:t>
            </a:r>
            <a:endParaRPr lang="en-US" sz="3600" b="1" kern="10">
              <a:ln w="9525">
                <a:round/>
                <a:headEnd/>
                <a:tailEnd/>
              </a:ln>
              <a:gradFill rotWithShape="1">
                <a:gsLst>
                  <a:gs pos="0">
                    <a:srgbClr val="FFFFCC"/>
                  </a:gs>
                  <a:gs pos="100000">
                    <a:srgbClr val="FF9999"/>
                  </a:gs>
                </a:gsLst>
                <a:lin ang="5400000" scaled="1"/>
              </a:gradFill>
              <a:latin typeface="Arial"/>
              <a:cs typeface="Arial"/>
            </a:endParaRPr>
          </a:p>
        </p:txBody>
      </p:sp>
      <p:sp>
        <p:nvSpPr>
          <p:cNvPr id="23558" name="WordArt 6"/>
          <p:cNvSpPr>
            <a:spLocks noChangeArrowheads="1" noChangeShapeType="1" noTextEdit="1"/>
          </p:cNvSpPr>
          <p:nvPr/>
        </p:nvSpPr>
        <p:spPr bwMode="auto">
          <a:xfrm>
            <a:off x="3581400" y="1447800"/>
            <a:ext cx="4800600" cy="1905000"/>
          </a:xfrm>
          <a:prstGeom prst="rect">
            <a:avLst/>
          </a:prstGeom>
        </p:spPr>
        <p:txBody>
          <a:bodyPr wrap="none" fromWordArt="1">
            <a:prstTxWarp prst="textPlain">
              <a:avLst>
                <a:gd name="adj" fmla="val 50000"/>
              </a:avLst>
            </a:prstTxWarp>
          </a:bodyPr>
          <a:lstStyle/>
          <a:p>
            <a:pPr algn="ctr"/>
            <a:r>
              <a:rPr lang="vi-VN" sz="3600" b="1" kern="10">
                <a:ln w="9525">
                  <a:pattFill prst="dotDmnd">
                    <a:fgClr>
                      <a:schemeClr val="hlink"/>
                    </a:fgClr>
                    <a:bgClr>
                      <a:srgbClr val="9900FF"/>
                    </a:bgClr>
                  </a:pattFill>
                  <a:round/>
                  <a:headEnd/>
                  <a:tailEnd/>
                </a:ln>
                <a:solidFill>
                  <a:schemeClr val="hlink"/>
                </a:solidFill>
                <a:latin typeface="Arial"/>
                <a:cs typeface="Arial"/>
              </a:rPr>
              <a:t>KỂ TRƯỚC LỚP</a:t>
            </a:r>
            <a:endParaRPr lang="en-US" sz="3600" b="1" kern="10">
              <a:ln w="9525">
                <a:pattFill prst="dotDmnd">
                  <a:fgClr>
                    <a:schemeClr val="hlink"/>
                  </a:fgClr>
                  <a:bgClr>
                    <a:srgbClr val="9900FF"/>
                  </a:bgClr>
                </a:pattFill>
                <a:round/>
                <a:headEnd/>
                <a:tailEnd/>
              </a:ln>
              <a:solidFill>
                <a:schemeClr val="hlink"/>
              </a:solid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wedge">
                                      <p:cBhvr>
                                        <p:cTn id="7" dur="2000"/>
                                        <p:tgtEl>
                                          <p:spTgt spid="235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xit" presetSubtype="0" fill="hold" grpId="1" nodeType="clickEffect">
                                  <p:stCondLst>
                                    <p:cond delay="0"/>
                                  </p:stCondLst>
                                  <p:childTnLst>
                                    <p:animEffect transition="out" filter="wedge">
                                      <p:cBhvr>
                                        <p:cTn id="11" dur="2000"/>
                                        <p:tgtEl>
                                          <p:spTgt spid="23557"/>
                                        </p:tgtEl>
                                      </p:cBhvr>
                                    </p:animEffect>
                                    <p:set>
                                      <p:cBhvr>
                                        <p:cTn id="12" dur="1" fill="hold">
                                          <p:stCondLst>
                                            <p:cond delay="1999"/>
                                          </p:stCondLst>
                                        </p:cTn>
                                        <p:tgtEl>
                                          <p:spTgt spid="23557"/>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wedge">
                                      <p:cBhvr>
                                        <p:cTn id="17" dur="2000"/>
                                        <p:tgtEl>
                                          <p:spTgt spid="235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p:bldP spid="23557" grpId="1" animBg="1"/>
      <p:bldP spid="2355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225</Words>
  <Application>Microsoft Office PowerPoint</Application>
  <PresentationFormat>Widescreen</PresentationFormat>
  <Paragraphs>22</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 Tập làm văn: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2020-12-20T09:30:45Z</dcterms:created>
  <dcterms:modified xsi:type="dcterms:W3CDTF">2020-12-20T09:31:06Z</dcterms:modified>
</cp:coreProperties>
</file>