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93" r:id="rId4"/>
    <p:sldId id="261" r:id="rId5"/>
    <p:sldId id="263" r:id="rId6"/>
    <p:sldId id="282" r:id="rId7"/>
    <p:sldId id="283" r:id="rId8"/>
    <p:sldId id="289" r:id="rId9"/>
    <p:sldId id="296" r:id="rId10"/>
    <p:sldId id="264" r:id="rId11"/>
    <p:sldId id="295" r:id="rId12"/>
    <p:sldId id="300" r:id="rId13"/>
    <p:sldId id="276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23775-E435-4AEE-A371-0CE7CA46C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FC8B4B-B1DF-4F1F-BD67-B81509E09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801A2-5B2C-4D3B-B29B-DF055AE2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AD53-3E26-46DB-A4D2-27C372760358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205B6-8B7E-40E8-9BD5-8441BBF1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46475-5FE4-4B18-A1D3-047F2457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C6F3-1B3E-42E0-AD3F-B84B0C635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6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4A329-A265-4E5B-BA9E-FE8A9EFC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A0B3A-5F4E-468A-A126-95EF8D1DD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9A341-6DBB-4F26-8009-74B5A7458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AD53-3E26-46DB-A4D2-27C372760358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142E3-5E42-4478-A5E8-47518AB1A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118E-A029-44FC-923A-9BEE339E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C6F3-1B3E-42E0-AD3F-B84B0C635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5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A02B1-2FD6-432C-9C63-CA976E1FF7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0AB3E-FBF6-4B78-A721-4A77899D5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A9AE0-9337-4CAC-980B-8678D51F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AD53-3E26-46DB-A4D2-27C372760358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E87F9-FAB6-46B5-9369-0FF0C3F7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0E5BA-D666-458C-9EC1-5F629E75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C6F3-1B3E-42E0-AD3F-B84B0C635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27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9B6A19-7FDB-4D37-9D61-E645524EFC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5871A7-6458-4969-9390-181C2DA537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1C95275-19F9-40BC-AF2B-768C9A0A2A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8A9D9E-B686-4CA5-9F2C-215C426A9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04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7DC3-4518-41D3-AB04-E7ADA2562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A2D22-2A64-42C7-8E0D-B4EF2A073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D7B48-DADF-4F2C-B747-EEF013F0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AD53-3E26-46DB-A4D2-27C372760358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9D818-A05E-4ADC-830D-E4F325C0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5C699-AFCB-4143-B3DE-371C6E55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C6F3-1B3E-42E0-AD3F-B84B0C635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0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B58FC-4CE4-4338-A6E5-E6B4D0D4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2647B-8820-41F3-8929-1F02D485C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7736F-B472-41A0-A1C5-87584E69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AD53-3E26-46DB-A4D2-27C372760358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5020A-2BC5-4689-AF20-A4491B5D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A005E-EE9E-4782-8E48-C85F39FEB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C6F3-1B3E-42E0-AD3F-B84B0C635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6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DC90-A90D-4371-878F-C05E09B8D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3F0CB-0DFF-4A9C-8E4E-F78B2A2D0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37459-4EDF-44B1-996B-53FD68701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95CCA-AA0F-4038-8D96-4432156B4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AD53-3E26-46DB-A4D2-27C372760358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51ECB-C3D5-4A8B-B542-CBE8F4DBD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D36C0-507B-41CA-B1CE-F4B4C546E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C6F3-1B3E-42E0-AD3F-B84B0C635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6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6AE51-9B21-4766-81DE-C9F6EE53E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3AF6C-9C96-4F74-A952-45D7DCF89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E3EEC-D35E-410C-811B-9053712AA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105D6-D362-4EAA-8939-03339FD11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EFC29A-B8EB-4541-9AFD-5ECF0C7D8C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783F8F-2423-413E-9693-B37976BD2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AD53-3E26-46DB-A4D2-27C372760358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356CDD-ACD4-41F5-8291-FC524E8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1C6D56-4BA3-4BA7-82D0-81BC842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C6F3-1B3E-42E0-AD3F-B84B0C635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7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67128-AE7C-4E94-8B3D-6C0918956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28922-D5DE-492D-B528-78389A15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AD53-3E26-46DB-A4D2-27C372760358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813B2B-743F-4496-9DE3-294491F2A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72810-B7D8-4163-8E3C-CC5C7137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C6F3-1B3E-42E0-AD3F-B84B0C635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0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E7D425-204A-4282-9000-8CC1EA497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AD53-3E26-46DB-A4D2-27C372760358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458749-DB92-4EC0-9407-17EE8BB67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062AE-F852-459A-9023-D233331B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C6F3-1B3E-42E0-AD3F-B84B0C635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4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27DE7-5EAA-4357-821D-618D2872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8ECF6-7A08-4C9B-B90C-3F7E5BAC4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3C6F8-FAC7-4B1A-90A1-B1394F08C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90EFD-B7D4-49EB-B414-FC87D2925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AD53-3E26-46DB-A4D2-27C372760358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54902-89D5-4010-8410-6949474F3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F16D1-0A99-4F3F-B5B6-CD223364C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C6F3-1B3E-42E0-AD3F-B84B0C635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1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6D273-DEB3-4B75-BD4F-213D8F737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3CA372-C147-459F-8A9A-99B19208F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789F2-B9CD-4136-B9DB-BF056C8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EB06D-AAB3-4028-B575-DDE37027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AD53-3E26-46DB-A4D2-27C372760358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BE84F-01B3-4D68-B89D-3471E7662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33C51-3DE1-4085-B6C3-CDBDC7C0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C6F3-1B3E-42E0-AD3F-B84B0C635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0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CA5097-83B0-4895-AE10-C3A959B1B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1F7F0-ADB3-425A-B0F3-E8D038ACC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954B5-DF30-4265-BB3B-BB55A6638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0AD53-3E26-46DB-A4D2-27C372760358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2024A-FDD2-4276-AD3F-2ED7D45C8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AB103-8D69-42C1-A90B-146574FB7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0C6F3-1B3E-42E0-AD3F-B84B0C635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3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01F59C64-25E2-42A9-B7D7-F1FCC6533C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8305800" cy="3581400"/>
          </a:xfrm>
        </p:spPr>
        <p:txBody>
          <a:bodyPr/>
          <a:lstStyle/>
          <a:p>
            <a:pPr marL="609600" indent="-609600" algn="ctr">
              <a:buNone/>
            </a:pP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</a:rPr>
              <a:t>* Kiểm tra bài cũ :  Về quê ngoại </a:t>
            </a:r>
          </a:p>
          <a:p>
            <a:pPr marL="609600" indent="-609600"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Đọc thuộc lòng bài “Về quê ngoại” và trả lời</a:t>
            </a:r>
          </a:p>
          <a:p>
            <a:pPr marL="609600" indent="-609600"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câu hỏi: Bạn nhỏ thấy ở quê có những gì lạ ?</a:t>
            </a:r>
          </a:p>
          <a:p>
            <a:pPr marL="609600" indent="-609600"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Đọc thuộc lòng bài “Về quê ngoại” và trả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</a:p>
          <a:p>
            <a:pPr marL="609600" indent="-609600"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câu hỏi: Bạn nhỏ nghĩ gì về những người làm ra hạt gạo ?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075" name="Text Box 5">
            <a:extLst>
              <a:ext uri="{FF2B5EF4-FFF2-40B4-BE49-F238E27FC236}">
                <a16:creationId xmlns:a16="http://schemas.microsoft.com/office/drawing/2014/main" id="{EC1DD441-6328-414B-B548-C72A45EB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133601"/>
            <a:ext cx="678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>
            <a:extLst>
              <a:ext uri="{FF2B5EF4-FFF2-40B4-BE49-F238E27FC236}">
                <a16:creationId xmlns:a16="http://schemas.microsoft.com/office/drawing/2014/main" id="{BFDF1D71-2859-4445-83EF-CB1756E2A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133601"/>
            <a:ext cx="678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43" name="WordArt 11">
            <a:extLst>
              <a:ext uri="{FF2B5EF4-FFF2-40B4-BE49-F238E27FC236}">
                <a16:creationId xmlns:a16="http://schemas.microsoft.com/office/drawing/2014/main" id="{7C9E4F76-5113-4643-896C-F8DA7AF342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1524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50000">
                      <a:srgbClr val="FF00FF"/>
                    </a:gs>
                    <a:gs pos="100000">
                      <a:srgbClr val="0099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đọc: MỒ CÔI XỬ KIỆN</a:t>
            </a:r>
          </a:p>
        </p:txBody>
      </p:sp>
      <p:pic>
        <p:nvPicPr>
          <p:cNvPr id="12292" name="Content Placeholder 2">
            <a:extLst>
              <a:ext uri="{FF2B5EF4-FFF2-40B4-BE49-F238E27FC236}">
                <a16:creationId xmlns:a16="http://schemas.microsoft.com/office/drawing/2014/main" id="{21EF2C52-62D4-414A-8DE5-393F632AC9CD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006476"/>
            <a:ext cx="9144000" cy="5851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>
            <a:extLst>
              <a:ext uri="{FF2B5EF4-FFF2-40B4-BE49-F238E27FC236}">
                <a16:creationId xmlns:a16="http://schemas.microsoft.com/office/drawing/2014/main" id="{96C8A039-4197-4686-B93E-090B03A61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133601"/>
            <a:ext cx="678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64517" name="Picture 5" descr="1">
            <a:extLst>
              <a:ext uri="{FF2B5EF4-FFF2-40B4-BE49-F238E27FC236}">
                <a16:creationId xmlns:a16="http://schemas.microsoft.com/office/drawing/2014/main" id="{78290A4C-F37D-45DA-83F0-09CEB2A80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7696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 descr="2">
            <a:extLst>
              <a:ext uri="{FF2B5EF4-FFF2-40B4-BE49-F238E27FC236}">
                <a16:creationId xmlns:a16="http://schemas.microsoft.com/office/drawing/2014/main" id="{DD319387-D8CB-4D18-9A53-A116FE14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7620000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 descr="3">
            <a:extLst>
              <a:ext uri="{FF2B5EF4-FFF2-40B4-BE49-F238E27FC236}">
                <a16:creationId xmlns:a16="http://schemas.microsoft.com/office/drawing/2014/main" id="{CE7C999E-7072-47FA-B1D8-0B50BE113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1"/>
            <a:ext cx="6934200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8" descr="4">
            <a:extLst>
              <a:ext uri="{FF2B5EF4-FFF2-40B4-BE49-F238E27FC236}">
                <a16:creationId xmlns:a16="http://schemas.microsoft.com/office/drawing/2014/main" id="{16EEA304-E854-446A-B12A-4EE3771F8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1"/>
            <a:ext cx="7620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6" name="WordArt 14">
            <a:extLst>
              <a:ext uri="{FF2B5EF4-FFF2-40B4-BE49-F238E27FC236}">
                <a16:creationId xmlns:a16="http://schemas.microsoft.com/office/drawing/2014/main" id="{839DE3CD-D69E-40AD-83E8-855CAFEFD6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228600"/>
            <a:ext cx="6019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50000">
                      <a:srgbClr val="FF00FF"/>
                    </a:gs>
                    <a:gs pos="100000">
                      <a:srgbClr val="0099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đọc: MỒ CÔI XỬ KIỆN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>
                <a16:creationId xmlns:a16="http://schemas.microsoft.com/office/drawing/2014/main" id="{A84A95D0-0768-478C-AEEE-E0FE6C96E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133601"/>
            <a:ext cx="678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43" name="WordArt 11">
            <a:extLst>
              <a:ext uri="{FF2B5EF4-FFF2-40B4-BE49-F238E27FC236}">
                <a16:creationId xmlns:a16="http://schemas.microsoft.com/office/drawing/2014/main" id="{3EECDD78-77E5-4A20-8C81-1152DFE571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1524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50000">
                      <a:srgbClr val="FF00FF"/>
                    </a:gs>
                    <a:gs pos="100000">
                      <a:srgbClr val="0099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đọc: MỒ CÔI XỬ KIỆN</a:t>
            </a:r>
          </a:p>
        </p:txBody>
      </p:sp>
      <p:pic>
        <p:nvPicPr>
          <p:cNvPr id="14340" name="Content Placeholder 2">
            <a:extLst>
              <a:ext uri="{FF2B5EF4-FFF2-40B4-BE49-F238E27FC236}">
                <a16:creationId xmlns:a16="http://schemas.microsoft.com/office/drawing/2014/main" id="{0FEF089A-36BC-4F52-B82B-64CBB97848C7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006476"/>
            <a:ext cx="9144000" cy="5851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A4A3F5A8-2B3E-4CA4-87F4-73A5089F5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14401"/>
            <a:ext cx="853440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3/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Củng cố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 Qua câu chuyên này nội dung nói lên điều gì?</a:t>
            </a:r>
          </a:p>
          <a:p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Ca ngợi chàng Mồ Côi thông minh, xử kiện giỏi giỏi , bảo vệ được người lương thiện.</a:t>
            </a:r>
          </a:p>
          <a:p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Dăn dò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: Chuẩn bị bài: Âm thanh thành phố </a:t>
            </a:r>
          </a:p>
        </p:txBody>
      </p:sp>
      <p:sp>
        <p:nvSpPr>
          <p:cNvPr id="44041" name="WordArt 9">
            <a:extLst>
              <a:ext uri="{FF2B5EF4-FFF2-40B4-BE49-F238E27FC236}">
                <a16:creationId xmlns:a16="http://schemas.microsoft.com/office/drawing/2014/main" id="{074E0538-7EB9-4AB2-AF64-1E1BB9027C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28600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50000">
                      <a:srgbClr val="FF00FF"/>
                    </a:gs>
                    <a:gs pos="100000">
                      <a:srgbClr val="0099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đọc: MỒ CÔI XỬ KIỆN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04887597">
            <a:extLst>
              <a:ext uri="{FF2B5EF4-FFF2-40B4-BE49-F238E27FC236}">
                <a16:creationId xmlns:a16="http://schemas.microsoft.com/office/drawing/2014/main" id="{1E95FA5D-9E4A-4CFC-B074-442294DEC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4" name="WordArt 12">
            <a:extLst>
              <a:ext uri="{FF2B5EF4-FFF2-40B4-BE49-F238E27FC236}">
                <a16:creationId xmlns:a16="http://schemas.microsoft.com/office/drawing/2014/main" id="{44AF47CE-5225-48C3-A9DC-DE00E39295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2405064"/>
            <a:ext cx="6534150" cy="33861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319021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mạnh khoẻ</a:t>
            </a:r>
          </a:p>
          <a:p>
            <a:pPr algn="ctr"/>
            <a:r>
              <a:rPr lang="en-US" sz="3600" b="1" kern="1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sinh chăm ngoan, học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E7BCB401-93AC-47D5-B734-E8A110659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0"/>
            <a:ext cx="91313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>
            <a:extLst>
              <a:ext uri="{FF2B5EF4-FFF2-40B4-BE49-F238E27FC236}">
                <a16:creationId xmlns:a16="http://schemas.microsoft.com/office/drawing/2014/main" id="{DBB67CE1-9170-49DA-A48F-18B04A932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1066800"/>
            <a:ext cx="8763000" cy="114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Luyện đọc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</a:t>
            </a: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Tìm hiểu bài</a:t>
            </a:r>
          </a:p>
          <a:p>
            <a:pPr eaLnBrk="1" hangingPunct="1"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Từ khó:</a:t>
            </a:r>
          </a:p>
        </p:txBody>
      </p:sp>
      <p:sp>
        <p:nvSpPr>
          <p:cNvPr id="62468" name="Line 4">
            <a:extLst>
              <a:ext uri="{FF2B5EF4-FFF2-40B4-BE49-F238E27FC236}">
                <a16:creationId xmlns:a16="http://schemas.microsoft.com/office/drawing/2014/main" id="{709C534F-96A0-4803-A2AC-F1601D609F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1905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17047328-755B-4AEC-856A-7320C1FF1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133601"/>
            <a:ext cx="2286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>
                <a:solidFill>
                  <a:srgbClr val="0000CC"/>
                </a:solidFill>
                <a:latin typeface="Times New Roman" panose="02020603050405020304" pitchFamily="18" charset="0"/>
              </a:rPr>
              <a:t>- vịt rán </a:t>
            </a:r>
          </a:p>
          <a:p>
            <a:r>
              <a:rPr lang="en-US" altLang="en-US" sz="3000">
                <a:solidFill>
                  <a:srgbClr val="0000CC"/>
                </a:solidFill>
                <a:latin typeface="Times New Roman" panose="02020603050405020304" pitchFamily="18" charset="0"/>
              </a:rPr>
              <a:t>- gà luộc</a:t>
            </a:r>
          </a:p>
          <a:p>
            <a:r>
              <a:rPr lang="en-US" altLang="en-US" sz="3000">
                <a:solidFill>
                  <a:srgbClr val="0000CC"/>
                </a:solidFill>
                <a:latin typeface="Times New Roman" panose="02020603050405020304" pitchFamily="18" charset="0"/>
              </a:rPr>
              <a:t>- giãy nảy</a:t>
            </a:r>
          </a:p>
          <a:p>
            <a:r>
              <a:rPr lang="en-US" altLang="en-US" sz="3000">
                <a:solidFill>
                  <a:srgbClr val="0000CC"/>
                </a:solidFill>
                <a:latin typeface="Times New Roman" panose="02020603050405020304" pitchFamily="18" charset="0"/>
              </a:rPr>
              <a:t>- lạch cạch</a:t>
            </a:r>
          </a:p>
          <a:p>
            <a:r>
              <a:rPr lang="en-US" altLang="en-US" sz="3000">
                <a:solidFill>
                  <a:srgbClr val="0000CC"/>
                </a:solidFill>
                <a:latin typeface="Times New Roman" panose="02020603050405020304" pitchFamily="18" charset="0"/>
              </a:rPr>
              <a:t>- tuyên bố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3000">
                <a:solidFill>
                  <a:srgbClr val="0000CC"/>
                </a:solidFill>
                <a:latin typeface="Times New Roman" panose="02020603050405020304" pitchFamily="18" charset="0"/>
              </a:rPr>
              <a:t>- phiên xử </a:t>
            </a:r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FBEDD47D-1BAC-45AF-BD21-DD892AB84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029201"/>
            <a:ext cx="868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Câu khó :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  <a:p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Bác này vào quán của tôi  hít hết mùi thơm lợn quay, gà luộc,  vịt rán   mà không trả tiền .  Nhờ ngài xét cho .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               </a:t>
            </a:r>
          </a:p>
        </p:txBody>
      </p:sp>
      <p:sp>
        <p:nvSpPr>
          <p:cNvPr id="62472" name="Rectangle 8">
            <a:extLst>
              <a:ext uri="{FF2B5EF4-FFF2-40B4-BE49-F238E27FC236}">
                <a16:creationId xmlns:a16="http://schemas.microsoft.com/office/drawing/2014/main" id="{DF220272-4447-4520-A1FC-6F4F78206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4102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/>
              <a:t>/</a:t>
            </a:r>
          </a:p>
        </p:txBody>
      </p:sp>
      <p:sp>
        <p:nvSpPr>
          <p:cNvPr id="62473" name="Rectangle 9">
            <a:extLst>
              <a:ext uri="{FF2B5EF4-FFF2-40B4-BE49-F238E27FC236}">
                <a16:creationId xmlns:a16="http://schemas.microsoft.com/office/drawing/2014/main" id="{ADB04DC1-BFCE-4F36-9FAF-D30166D0C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54864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/>
              <a:t>/</a:t>
            </a:r>
          </a:p>
        </p:txBody>
      </p:sp>
      <p:sp>
        <p:nvSpPr>
          <p:cNvPr id="62474" name="Rectangle 10">
            <a:extLst>
              <a:ext uri="{FF2B5EF4-FFF2-40B4-BE49-F238E27FC236}">
                <a16:creationId xmlns:a16="http://schemas.microsoft.com/office/drawing/2014/main" id="{3E74FA0B-8DBF-4FCF-8773-EA66EB07C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7912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/>
              <a:t>/</a:t>
            </a:r>
          </a:p>
        </p:txBody>
      </p:sp>
      <p:sp>
        <p:nvSpPr>
          <p:cNvPr id="62475" name="Rectangle 11">
            <a:extLst>
              <a:ext uri="{FF2B5EF4-FFF2-40B4-BE49-F238E27FC236}">
                <a16:creationId xmlns:a16="http://schemas.microsoft.com/office/drawing/2014/main" id="{45503807-8CEC-42A2-BBD7-088396108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7912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/>
              <a:t>/</a:t>
            </a:r>
          </a:p>
        </p:txBody>
      </p:sp>
      <p:sp>
        <p:nvSpPr>
          <p:cNvPr id="62477" name="Rectangle 13">
            <a:extLst>
              <a:ext uri="{FF2B5EF4-FFF2-40B4-BE49-F238E27FC236}">
                <a16:creationId xmlns:a16="http://schemas.microsoft.com/office/drawing/2014/main" id="{07ADBBDA-9BE1-468F-9B94-A3658994E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867400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/>
              <a:t>//</a:t>
            </a:r>
          </a:p>
        </p:txBody>
      </p:sp>
      <p:sp>
        <p:nvSpPr>
          <p:cNvPr id="62478" name="Rectangle 14">
            <a:extLst>
              <a:ext uri="{FF2B5EF4-FFF2-40B4-BE49-F238E27FC236}">
                <a16:creationId xmlns:a16="http://schemas.microsoft.com/office/drawing/2014/main" id="{E6B1A63F-52B7-49FB-96E1-5FF61C981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57400"/>
            <a:ext cx="160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>
                <a:solidFill>
                  <a:srgbClr val="0000CC"/>
                </a:solidFill>
                <a:latin typeface="Times New Roman" panose="02020603050405020304" pitchFamily="18" charset="0"/>
              </a:rPr>
              <a:t>Mồ Côi</a:t>
            </a:r>
          </a:p>
        </p:txBody>
      </p:sp>
      <p:sp>
        <p:nvSpPr>
          <p:cNvPr id="62480" name="Rectangle 16">
            <a:extLst>
              <a:ext uri="{FF2B5EF4-FFF2-40B4-BE49-F238E27FC236}">
                <a16:creationId xmlns:a16="http://schemas.microsoft.com/office/drawing/2014/main" id="{A5C10EB3-A452-4E5A-A06A-D3BEA31D4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200400"/>
            <a:ext cx="228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>
                <a:solidFill>
                  <a:srgbClr val="0000CC"/>
                </a:solidFill>
                <a:latin typeface="Times New Roman" panose="02020603050405020304" pitchFamily="18" charset="0"/>
              </a:rPr>
              <a:t>Bồi thường</a:t>
            </a:r>
          </a:p>
        </p:txBody>
      </p:sp>
      <p:sp>
        <p:nvSpPr>
          <p:cNvPr id="62482" name="Rectangle 18">
            <a:extLst>
              <a:ext uri="{FF2B5EF4-FFF2-40B4-BE49-F238E27FC236}">
                <a16:creationId xmlns:a16="http://schemas.microsoft.com/office/drawing/2014/main" id="{4CD6848D-F828-427F-8C81-43D1536DE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667000"/>
            <a:ext cx="2362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>
                <a:solidFill>
                  <a:srgbClr val="0000CC"/>
                </a:solidFill>
                <a:latin typeface="Times New Roman" panose="02020603050405020304" pitchFamily="18" charset="0"/>
              </a:rPr>
              <a:t>Công đường</a:t>
            </a:r>
          </a:p>
        </p:txBody>
      </p:sp>
      <p:sp>
        <p:nvSpPr>
          <p:cNvPr id="62489" name="WordArt 25">
            <a:extLst>
              <a:ext uri="{FF2B5EF4-FFF2-40B4-BE49-F238E27FC236}">
                <a16:creationId xmlns:a16="http://schemas.microsoft.com/office/drawing/2014/main" id="{24E6843F-1076-4E32-B843-0E36D6AEA5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228600"/>
            <a:ext cx="5562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50000">
                      <a:srgbClr val="FF00FF"/>
                    </a:gs>
                    <a:gs pos="100000">
                      <a:srgbClr val="0099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 algn="ctr"/>
            <a:r>
              <a:rPr lang="en-US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50000">
                      <a:srgbClr val="FF00FF"/>
                    </a:gs>
                    <a:gs pos="100000">
                      <a:srgbClr val="0099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MỒ CÔI XỬ KIỆN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/>
      <p:bldP spid="62473" grpId="0"/>
      <p:bldP spid="62474" grpId="0"/>
      <p:bldP spid="62475" grpId="0"/>
      <p:bldP spid="62477" grpId="0"/>
      <p:bldP spid="62478" grpId="0"/>
      <p:bldP spid="62480" grpId="0"/>
      <p:bldP spid="624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541ECFC8-6488-48A6-A65B-48C228D98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685800"/>
            <a:ext cx="8686800" cy="6172200"/>
          </a:xfrm>
        </p:spPr>
        <p:txBody>
          <a:bodyPr/>
          <a:lstStyle/>
          <a:p>
            <a:pPr marL="533400" indent="-533400"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2. Tìm hiểu bài </a:t>
            </a:r>
          </a:p>
          <a:p>
            <a:pPr marL="533400" indent="-533400"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- 1 HS đọc cả bài </a:t>
            </a:r>
          </a:p>
          <a:p>
            <a:pPr marL="533400" indent="-533400"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Câu hỏi 1: Câu chuyện có những nhân vật nào ?</a:t>
            </a:r>
          </a:p>
          <a:p>
            <a:pPr marL="533400" indent="-533400"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 - Chủ quán, bác nông dân, Mồ Côi</a:t>
            </a:r>
            <a:r>
              <a:rPr lang="en-US" altLang="en-US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</a:p>
          <a:p>
            <a:pPr marL="533400" indent="-533400">
              <a:buNone/>
            </a:pPr>
            <a:r>
              <a:rPr lang="en-US" altLang="en-US" u="sng">
                <a:solidFill>
                  <a:srgbClr val="0000FF"/>
                </a:solidFill>
                <a:latin typeface="Times New Roman" panose="02020603050405020304" pitchFamily="18" charset="0"/>
              </a:rPr>
              <a:t>Tìm hiểu đoạn 1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marL="533400" indent="-533400"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Câu hỏi 2: Chủ quán kiện bác nông dân về việc gì ?</a:t>
            </a:r>
          </a:p>
          <a:p>
            <a:pPr marL="533400" indent="-533400"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Về tội, bác vào quán hít mùi thơm của lợn quay, gà luộc, vịt rán  mà không trả tiền. </a:t>
            </a:r>
          </a:p>
          <a:p>
            <a:pPr marL="533400" indent="-533400">
              <a:buNone/>
            </a:pPr>
            <a:r>
              <a:rPr lang="en-US" altLang="en-US" u="sng">
                <a:solidFill>
                  <a:srgbClr val="0000FF"/>
                </a:solidFill>
                <a:latin typeface="Times New Roman" panose="02020603050405020304" pitchFamily="18" charset="0"/>
              </a:rPr>
              <a:t>Tìm hiểu đoạn 2: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marL="533400" indent="-533400"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Câu hỏi 3: Tìm câu nêu rõ lí lẻ của bác nông dân ?</a:t>
            </a:r>
          </a:p>
          <a:p>
            <a:pPr marL="533400" indent="-533400"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- Tôi chỉ vào quán ngồi nhờ để ăn miếng cơm nắm. Tôi không mua gì cả.</a:t>
            </a:r>
          </a:p>
        </p:txBody>
      </p:sp>
      <p:sp>
        <p:nvSpPr>
          <p:cNvPr id="15370" name="WordArt 10">
            <a:extLst>
              <a:ext uri="{FF2B5EF4-FFF2-40B4-BE49-F238E27FC236}">
                <a16:creationId xmlns:a16="http://schemas.microsoft.com/office/drawing/2014/main" id="{5F7027B9-148D-418D-9C9C-0FCCD027C6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0" y="76200"/>
            <a:ext cx="5791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50000">
                      <a:srgbClr val="FF00FF"/>
                    </a:gs>
                    <a:gs pos="100000">
                      <a:srgbClr val="0099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đọc: MỒ CÔI XỬ KIỆN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CFA18D6-37FD-4F58-880E-329DC5F459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762000"/>
            <a:ext cx="8839200" cy="4038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u="sng">
                <a:solidFill>
                  <a:srgbClr val="FF0000"/>
                </a:solidFill>
                <a:latin typeface="Times New Roman" panose="02020603050405020304" pitchFamily="18" charset="0"/>
              </a:rPr>
              <a:t>Câu hỏi 4: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 Mồ Côi hỏi tiếp bác nông dân thế nào?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</a:rPr>
              <a:t>- Bác có hít hương thơm của thức ăn trong quán không?</a:t>
            </a:r>
            <a:r>
              <a:rPr lang="en-US" altLang="en-US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u="sng">
                <a:solidFill>
                  <a:srgbClr val="FF0000"/>
                </a:solidFill>
                <a:latin typeface="Times New Roman" panose="02020603050405020304" pitchFamily="18" charset="0"/>
              </a:rPr>
              <a:t>Câu hỏi 5: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Bác nông dân trả lời ra sao?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</a:rPr>
              <a:t>- Bác nông dân thừa nhận là mình có hít mùi thơm của thức ăn trong quán.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u="sng">
                <a:solidFill>
                  <a:srgbClr val="FF0000"/>
                </a:solidFill>
                <a:latin typeface="Times New Roman" panose="02020603050405020304" pitchFamily="18" charset="0"/>
              </a:rPr>
              <a:t>Câu hỏi 6: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Khi bác nông dân nhận có hít hương thơm của thức ăn trong quán Mồ Côi phán thế nào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</a:rPr>
              <a:t>- Bác nông dân phải bồi thường đưa 20 đồng để quan toà phân xử</a:t>
            </a:r>
            <a:r>
              <a:rPr lang="en-US" altLang="en-US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416" name="WordArt 8">
            <a:extLst>
              <a:ext uri="{FF2B5EF4-FFF2-40B4-BE49-F238E27FC236}">
                <a16:creationId xmlns:a16="http://schemas.microsoft.com/office/drawing/2014/main" id="{698D10CF-EF51-4E73-AD21-7B149241A3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152400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50000">
                      <a:srgbClr val="FF00FF"/>
                    </a:gs>
                    <a:gs pos="100000">
                      <a:srgbClr val="0099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đọc: MỒ CÔI XỬ KIỆN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>
            <a:extLst>
              <a:ext uri="{FF2B5EF4-FFF2-40B4-BE49-F238E27FC236}">
                <a16:creationId xmlns:a16="http://schemas.microsoft.com/office/drawing/2014/main" id="{8AE122E0-1EB3-4808-A172-DCF7DD988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838200"/>
            <a:ext cx="8382000" cy="4038600"/>
          </a:xfrm>
        </p:spPr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en-US" altLang="en-US" u="sng">
                <a:solidFill>
                  <a:srgbClr val="FF0000"/>
                </a:solidFill>
                <a:latin typeface="Times New Roman" panose="02020603050405020304" pitchFamily="18" charset="0"/>
              </a:rPr>
              <a:t>Câu hỏi 7: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Thái độ của bác nông dân thế nào khi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nghe lời phán xử?</a:t>
            </a:r>
          </a:p>
          <a:p>
            <a:pPr marL="609600" indent="-609600">
              <a:buNone/>
            </a:pP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</a:rPr>
              <a:t>- Bác giãy nảy lên: Tôi có động chạm gì đến thức ăn trong quán đâu mà phải trả tiền.</a:t>
            </a:r>
            <a:r>
              <a:rPr lang="en-US" altLang="en-US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</a:p>
          <a:p>
            <a:pPr marL="609600" indent="-609600">
              <a:buNone/>
            </a:pPr>
            <a:r>
              <a:rPr lang="en-US" altLang="en-US" u="sng">
                <a:solidFill>
                  <a:srgbClr val="FF0000"/>
                </a:solidFill>
                <a:latin typeface="Times New Roman" panose="02020603050405020304" pitchFamily="18" charset="0"/>
              </a:rPr>
              <a:t>Tìm hiểu đoạn 3: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609600" indent="-609600"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Câu hỏi 8: Tại sao Mồ Côi bảo bác nông dân xóc 2đồng bạc đủ 10 lần ?</a:t>
            </a:r>
          </a:p>
          <a:p>
            <a:pPr marL="609600" indent="-609600">
              <a:buNone/>
            </a:pP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</a:rPr>
              <a:t>- Vì tên chủ quán đòi bác phải trả 20đồng , bác chỉ có 2 đồng nên phải xóc 10 lần thì mới thành 20 đồng.</a:t>
            </a:r>
          </a:p>
        </p:txBody>
      </p:sp>
      <p:sp>
        <p:nvSpPr>
          <p:cNvPr id="51209" name="WordArt 9">
            <a:extLst>
              <a:ext uri="{FF2B5EF4-FFF2-40B4-BE49-F238E27FC236}">
                <a16:creationId xmlns:a16="http://schemas.microsoft.com/office/drawing/2014/main" id="{5C5B84AD-0AD0-413D-9130-ED01C95449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152400"/>
            <a:ext cx="5638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50000">
                      <a:srgbClr val="FF00FF"/>
                    </a:gs>
                    <a:gs pos="100000">
                      <a:srgbClr val="0099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đọc: MỒ CÔI XỬ KIỆN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396D5932-E933-410F-AA03-40967E82A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838200"/>
            <a:ext cx="87630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>
                <a:solidFill>
                  <a:srgbClr val="FF0000"/>
                </a:solidFill>
                <a:latin typeface="Times New Roman" panose="02020603050405020304" pitchFamily="18" charset="0"/>
              </a:rPr>
              <a:t>Câu hỏi 9: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Mồ Côi đã nói gì để kết thúc phiên toà ?</a:t>
            </a:r>
          </a:p>
          <a:p>
            <a:pPr eaLnBrk="1" hangingPunct="1">
              <a:buFontTx/>
              <a:buChar char="-"/>
            </a:pP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</a:rPr>
              <a:t>Bác này đã bồi thường cho chủ quán đủ số tiền. Một bên hít mùi thịt, một bên nghe tiếng bạc . Thế là công bằng.</a:t>
            </a:r>
            <a:r>
              <a:rPr lang="en-US" altLang="en-US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u="sng">
                <a:solidFill>
                  <a:srgbClr val="FF0000"/>
                </a:solidFill>
                <a:latin typeface="Times New Roman" panose="02020603050405020304" pitchFamily="18" charset="0"/>
              </a:rPr>
              <a:t>Câu hỏi 10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Em nào thử đặt tên khác cho truyên ?</a:t>
            </a:r>
            <a:endParaRPr lang="en-US" altLang="en-US"/>
          </a:p>
        </p:txBody>
      </p:sp>
      <p:sp>
        <p:nvSpPr>
          <p:cNvPr id="52233" name="WordArt 9">
            <a:extLst>
              <a:ext uri="{FF2B5EF4-FFF2-40B4-BE49-F238E27FC236}">
                <a16:creationId xmlns:a16="http://schemas.microsoft.com/office/drawing/2014/main" id="{0CE5CCE7-689A-48A2-8E4F-02DBBBCC16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28600"/>
            <a:ext cx="5943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50000">
                      <a:srgbClr val="FF00FF"/>
                    </a:gs>
                    <a:gs pos="100000">
                      <a:srgbClr val="0099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đọc: MỒ CÔI XỬ KIỆN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3C97351F-E834-47A9-A2AF-DF6319235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066800"/>
            <a:ext cx="6400800" cy="213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3/ </a:t>
            </a: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Luyện đọc lại :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</a:rPr>
              <a:t>- Đọc mẫu đoạn 3</a:t>
            </a:r>
            <a:r>
              <a:rPr lang="en-US" altLang="en-US" b="1" u="sng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</a:rPr>
              <a:t>- Luyện đọc nhóm  theo vai</a:t>
            </a:r>
            <a:r>
              <a:rPr lang="en-US" altLang="en-US" b="1" u="sng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</a:rPr>
              <a:t>- Thi đọc trước lớp</a:t>
            </a:r>
            <a:r>
              <a:rPr lang="en-US" altLang="en-US">
                <a:latin typeface="Times New Roman" panose="02020603050405020304" pitchFamily="18" charset="0"/>
              </a:rPr>
              <a:t>   </a:t>
            </a:r>
            <a:endParaRPr lang="en-US" altLang="en-US"/>
          </a:p>
        </p:txBody>
      </p:sp>
      <p:sp>
        <p:nvSpPr>
          <p:cNvPr id="58376" name="WordArt 8">
            <a:extLst>
              <a:ext uri="{FF2B5EF4-FFF2-40B4-BE49-F238E27FC236}">
                <a16:creationId xmlns:a16="http://schemas.microsoft.com/office/drawing/2014/main" id="{F429E47B-A4CE-42E9-B10F-0B75AEB802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285750"/>
            <a:ext cx="579120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50000">
                      <a:srgbClr val="FF00FF"/>
                    </a:gs>
                    <a:gs pos="100000">
                      <a:srgbClr val="0099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đọc: MỒ CÔI XỬ KIỆN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8BAD003-5D84-457E-90C7-7297FA297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990600"/>
            <a:ext cx="8534400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</a:rPr>
              <a:t>4/ </a:t>
            </a:r>
            <a:r>
              <a:rPr lang="en-US" altLang="en-US" sz="3000" b="1" u="sng">
                <a:solidFill>
                  <a:srgbClr val="FF0000"/>
                </a:solidFill>
                <a:latin typeface="Times New Roman" panose="02020603050405020304" pitchFamily="18" charset="0"/>
              </a:rPr>
              <a:t>Kể chuyện</a:t>
            </a: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3000">
                <a:solidFill>
                  <a:srgbClr val="0000CC"/>
                </a:solidFill>
                <a:latin typeface="Times New Roman" panose="02020603050405020304" pitchFamily="18" charset="0"/>
              </a:rPr>
              <a:t>Dưạ vào các tranh sau, kể lại câu chuyên Mồ Côi xử kiện - Nêu nội dung tranh</a:t>
            </a:r>
            <a:r>
              <a:rPr lang="en-US" altLang="en-US" sz="30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5544" name="WordArt 8">
            <a:extLst>
              <a:ext uri="{FF2B5EF4-FFF2-40B4-BE49-F238E27FC236}">
                <a16:creationId xmlns:a16="http://schemas.microsoft.com/office/drawing/2014/main" id="{14972F42-FCD4-4963-9A61-2AD6BBF2BE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048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50000">
                      <a:srgbClr val="FF00FF"/>
                    </a:gs>
                    <a:gs pos="100000">
                      <a:srgbClr val="0099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đọc: MỒ CÔI XỬ KIỆN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</Words>
  <Application>Microsoft Office PowerPoint</Application>
  <PresentationFormat>Widescreen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2020-12-22T14:12:40Z</dcterms:created>
  <dcterms:modified xsi:type="dcterms:W3CDTF">2020-12-22T14:12:56Z</dcterms:modified>
</cp:coreProperties>
</file>