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8" r:id="rId3"/>
    <p:sldId id="260" r:id="rId4"/>
    <p:sldId id="259" r:id="rId5"/>
    <p:sldId id="257" r:id="rId6"/>
    <p:sldId id="261" r:id="rId7"/>
    <p:sldId id="262" r:id="rId8"/>
    <p:sldId id="276" r:id="rId9"/>
    <p:sldId id="266" r:id="rId10"/>
    <p:sldId id="278" r:id="rId11"/>
    <p:sldId id="265" r:id="rId12"/>
    <p:sldId id="267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64E345-B5E7-41B9-A81F-D310FC881A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1264EE-7C0A-4313-9916-7D73774DEB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1AA108-ED52-4B53-B5C6-882C7304B9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D08BBB-310D-4DAB-9662-002CF60841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3144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A8CE75-686B-4BC5-B807-CAAC30E036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E7362C-7F4D-4F62-9D16-A555810A2B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3289B9-B092-47A4-A487-77E0A3EAC6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7E5DA5-5B29-47D0-8F14-58D2344974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248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D5C390-D1FE-47FD-AB42-4EAF75EB17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E722C0-BD34-4581-B000-896DA171B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C5E3C8-EDDD-4D0A-8615-C04AB1BB10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9E37E0-2C2B-42F1-93DD-563CA51C94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50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DBE000-A1EC-4DE4-A4E6-50F74D1157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6B329E-D569-4742-9E14-4811C0323D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7B4B1A-D57A-42C2-B682-5F0735CB53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9DF85B-BD95-45C2-ABD1-5B9F9F96B0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806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A26813-084A-4314-BB5A-FA12140B54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D3C01C-2CFB-40C6-B34A-CEC4033724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43E5DE-F397-4178-BA63-D1E1B78BA3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29BD3E-B6E8-4630-AADD-191BD38137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772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E882DC-C1BA-4788-857F-F7AAEEE43D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364C22-DCA1-472A-A2E4-B7814D76BA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3DB21A-D76B-4B9C-B8E2-C02B7B64FC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F356CC-0331-469F-A1FD-B4B0D5B40C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03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2E2858D-966D-4ED5-8D0C-040D65DB2C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5764903-5EF4-4DCF-86AA-638F45ACED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69BBB22-D840-4CAB-81D3-4001476758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E257F6-13C3-45EB-B137-026527A3E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322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C006230-CF92-4878-BA68-5D1043D19C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92F6ECD-DF66-430A-8D63-59C0AC9F1F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91AF35-7805-450F-B8C6-AD6843D57A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8D8B3A-E690-458E-86D4-2EDBB668CC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12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68D61DB-EDE2-4233-8FA8-64E81C687D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C6CEB6C-1F5B-48DD-8D07-F4C8B3DFC8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34857E2-3287-45FF-AEA4-E0A1DABFD8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425F46-BEA1-41B7-81D0-7C974F0246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583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E1084A-74A2-4031-89D3-660386B2E8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5E086C-6026-4778-BF8B-5951564C05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C79734-B59E-44FA-A2F7-2079CAB9AE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894AF9-5D24-4B6D-9E19-7403CB5042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732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C176FC-E0DD-469B-BFD0-8DC6857608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2EFCDA-665A-4A35-97BF-8D469EBE5B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D37DA0-57C6-4EAD-A582-DF4A947BD0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011F7-0654-415D-9A5B-D3A8E8A414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6371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3324B2C-5A7F-4872-82E9-FA6F096052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591EC9F-BDA8-4940-8B6B-D68C248DD8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E8B023A-7C6D-40C5-8493-BC51B4B715E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00C6846-AFC6-446B-A1D9-CC771BEA5B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4CC74AA-A783-4C9F-B1C1-EB66B3FB834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361EFD-5BF0-425D-BBAD-370E9F821C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2037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3">
            <a:extLst>
              <a:ext uri="{FF2B5EF4-FFF2-40B4-BE49-F238E27FC236}">
                <a16:creationId xmlns:a16="http://schemas.microsoft.com/office/drawing/2014/main" id="{E840DD75-F39C-44F7-A5E1-0C8CF07B9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62" name="WordArt 34">
            <a:extLst>
              <a:ext uri="{FF2B5EF4-FFF2-40B4-BE49-F238E27FC236}">
                <a16:creationId xmlns:a16="http://schemas.microsoft.com/office/drawing/2014/main" id="{DD05D633-9E6C-47AD-97F1-53762AC679A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48000" y="2209800"/>
            <a:ext cx="64008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WordArt 3" descr="White marble">
            <a:extLst>
              <a:ext uri="{FF2B5EF4-FFF2-40B4-BE49-F238E27FC236}">
                <a16:creationId xmlns:a16="http://schemas.microsoft.com/office/drawing/2014/main" id="{1D73CDC9-244D-48DE-9DB3-82D07F07AB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657600" y="381001"/>
            <a:ext cx="51816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Nội dung bài </a:t>
            </a:r>
          </a:p>
        </p:txBody>
      </p:sp>
      <p:sp>
        <p:nvSpPr>
          <p:cNvPr id="37892" name="Text Box 4">
            <a:extLst>
              <a:ext uri="{FF2B5EF4-FFF2-40B4-BE49-F238E27FC236}">
                <a16:creationId xmlns:a16="http://schemas.microsoft.com/office/drawing/2014/main" id="{36F9F67E-25BC-49F3-B5DC-50D79542F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828800"/>
            <a:ext cx="7848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 quan trọng của dấu chấm nói riêng và câu nói chung. Đặt dấu câu sai sẽ làm sai lạc nội dung.</a:t>
            </a:r>
          </a:p>
        </p:txBody>
      </p:sp>
      <p:sp>
        <p:nvSpPr>
          <p:cNvPr id="37893" name="Text Box 5">
            <a:extLst>
              <a:ext uri="{FF2B5EF4-FFF2-40B4-BE49-F238E27FC236}">
                <a16:creationId xmlns:a16="http://schemas.microsoft.com/office/drawing/2014/main" id="{CC4F8375-7537-4ED2-8EA1-7C0E86687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295401"/>
            <a:ext cx="65659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Câu chuyện muốn nói với em điều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3" grpId="0"/>
      <p:bldP spid="3789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6">
            <a:extLst>
              <a:ext uri="{FF2B5EF4-FFF2-40B4-BE49-F238E27FC236}">
                <a16:creationId xmlns:a16="http://schemas.microsoft.com/office/drawing/2014/main" id="{FB465919-C4B5-41BF-B283-ECC7FF9D1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1" y="1143001"/>
            <a:ext cx="3521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FF0000"/>
                </a:solidFill>
              </a:rPr>
              <a:t>III. Luyện đọc lại:</a:t>
            </a:r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D2F07D65-B69D-4C57-AECE-3957AB9B7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1" y="1752601"/>
            <a:ext cx="2682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+ Đọc theo vai:</a:t>
            </a: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A2F98046-AF7A-4C52-87EE-5F63E8132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86000"/>
            <a:ext cx="838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FF"/>
                </a:solidFill>
              </a:rPr>
              <a:t>Người dẫn chuyện;  bác Chữ A;  anh Dấu Chấm; đám đông.</a:t>
            </a:r>
          </a:p>
        </p:txBody>
      </p:sp>
      <p:sp>
        <p:nvSpPr>
          <p:cNvPr id="12298" name="Text Box 10">
            <a:extLst>
              <a:ext uri="{FF2B5EF4-FFF2-40B4-BE49-F238E27FC236}">
                <a16:creationId xmlns:a16="http://schemas.microsoft.com/office/drawing/2014/main" id="{42613D56-532F-4765-B06F-6DCA9CB90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200401"/>
            <a:ext cx="8229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FF"/>
                </a:solidFill>
              </a:rPr>
              <a:t>      </a:t>
            </a:r>
            <a:r>
              <a:rPr lang="en-US" altLang="en-US" sz="2800">
                <a:solidFill>
                  <a:srgbClr val="0000FF"/>
                </a:solidFill>
              </a:rPr>
              <a:t>Thế nghĩa là gì nhỉ ?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    - Nghĩa là thế này :  “Chú lính bước vào.  Đầu chú đội chiếc mũ sắt.  Dưới chân đi đôi giày da.  Trên trán lấm tấm mồ hôi.” </a:t>
            </a:r>
          </a:p>
        </p:txBody>
      </p:sp>
      <p:sp>
        <p:nvSpPr>
          <p:cNvPr id="12300" name="Text Box 12">
            <a:extLst>
              <a:ext uri="{FF2B5EF4-FFF2-40B4-BE49-F238E27FC236}">
                <a16:creationId xmlns:a16="http://schemas.microsoft.com/office/drawing/2014/main" id="{31660100-E8CF-454E-8899-D1A36F535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4038601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66"/>
                </a:solidFill>
              </a:rPr>
              <a:t>//</a:t>
            </a:r>
          </a:p>
        </p:txBody>
      </p:sp>
      <p:sp>
        <p:nvSpPr>
          <p:cNvPr id="12301" name="Text Box 13">
            <a:extLst>
              <a:ext uri="{FF2B5EF4-FFF2-40B4-BE49-F238E27FC236}">
                <a16:creationId xmlns:a16="http://schemas.microsoft.com/office/drawing/2014/main" id="{1CDC4572-7CFE-4F7A-B912-AC4349073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200401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66"/>
                </a:solidFill>
              </a:rPr>
              <a:t>//</a:t>
            </a:r>
          </a:p>
        </p:txBody>
      </p:sp>
      <p:sp>
        <p:nvSpPr>
          <p:cNvPr id="12302" name="Text Box 14">
            <a:extLst>
              <a:ext uri="{FF2B5EF4-FFF2-40B4-BE49-F238E27FC236}">
                <a16:creationId xmlns:a16="http://schemas.microsoft.com/office/drawing/2014/main" id="{13FF3758-4685-48EF-9980-046C9C55E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495801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66"/>
                </a:solidFill>
              </a:rPr>
              <a:t>//</a:t>
            </a:r>
          </a:p>
        </p:txBody>
      </p:sp>
      <p:sp>
        <p:nvSpPr>
          <p:cNvPr id="12304" name="Text Box 16">
            <a:extLst>
              <a:ext uri="{FF2B5EF4-FFF2-40B4-BE49-F238E27FC236}">
                <a16:creationId xmlns:a16="http://schemas.microsoft.com/office/drawing/2014/main" id="{B2F3180C-E35A-4C94-86F1-23C39B9C2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038601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66"/>
                </a:solidFill>
              </a:rPr>
              <a:t>//</a:t>
            </a:r>
          </a:p>
        </p:txBody>
      </p:sp>
      <p:sp>
        <p:nvSpPr>
          <p:cNvPr id="12305" name="Text Box 17">
            <a:extLst>
              <a:ext uri="{FF2B5EF4-FFF2-40B4-BE49-F238E27FC236}">
                <a16:creationId xmlns:a16="http://schemas.microsoft.com/office/drawing/2014/main" id="{692F9B52-B87E-478E-BC74-38E98E8AC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3657601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66"/>
                </a:solidFill>
              </a:rPr>
              <a:t>//</a:t>
            </a:r>
          </a:p>
        </p:txBody>
      </p:sp>
      <p:sp>
        <p:nvSpPr>
          <p:cNvPr id="12306" name="Text Box 18">
            <a:extLst>
              <a:ext uri="{FF2B5EF4-FFF2-40B4-BE49-F238E27FC236}">
                <a16:creationId xmlns:a16="http://schemas.microsoft.com/office/drawing/2014/main" id="{833021FC-5D0B-434D-B605-F211FFBC9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657601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66"/>
                </a:solidFill>
              </a:rPr>
              <a:t>//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8" grpId="0"/>
      <p:bldP spid="12300" grpId="0"/>
      <p:bldP spid="12301" grpId="0"/>
      <p:bldP spid="12302" grpId="0"/>
      <p:bldP spid="12304" grpId="0"/>
      <p:bldP spid="12305" grpId="0"/>
      <p:bldP spid="123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7" name="Text Box 7">
            <a:extLst>
              <a:ext uri="{FF2B5EF4-FFF2-40B4-BE49-F238E27FC236}">
                <a16:creationId xmlns:a16="http://schemas.microsoft.com/office/drawing/2014/main" id="{167027FD-630B-48F0-9585-67767F413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524000"/>
            <a:ext cx="8382000" cy="946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    </a:t>
            </a:r>
            <a:r>
              <a:rPr lang="en-US" altLang="en-US" sz="2800" b="1">
                <a:solidFill>
                  <a:srgbClr val="FF0000"/>
                </a:solidFill>
              </a:rPr>
              <a:t>*</a:t>
            </a:r>
            <a:r>
              <a:rPr lang="en-US" altLang="en-US" sz="2800">
                <a:solidFill>
                  <a:srgbClr val="FF0000"/>
                </a:solidFill>
              </a:rPr>
              <a:t> Qua bài em thấy dấu chấm câu có tác dụng như  thế nào ?</a:t>
            </a:r>
          </a:p>
        </p:txBody>
      </p:sp>
      <p:sp>
        <p:nvSpPr>
          <p:cNvPr id="20488" name="Text Box 8">
            <a:extLst>
              <a:ext uri="{FF2B5EF4-FFF2-40B4-BE49-F238E27FC236}">
                <a16:creationId xmlns:a16="http://schemas.microsoft.com/office/drawing/2014/main" id="{F916288A-5210-4513-9857-951F52714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438400"/>
            <a:ext cx="8763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FF"/>
                </a:solidFill>
              </a:rPr>
              <a:t>    + Dấu chấm câu giúp ngắt các câu văn đúng, rành mạch, rõ ràng từng ý.</a:t>
            </a:r>
          </a:p>
        </p:txBody>
      </p:sp>
      <p:sp>
        <p:nvSpPr>
          <p:cNvPr id="13316" name="WordArt 10" descr="White marble">
            <a:extLst>
              <a:ext uri="{FF2B5EF4-FFF2-40B4-BE49-F238E27FC236}">
                <a16:creationId xmlns:a16="http://schemas.microsoft.com/office/drawing/2014/main" id="{D5B92DAC-351F-4426-88F4-9F56752CC6B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352800" y="228600"/>
            <a:ext cx="5653088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 panose="020B0604020202020204" pitchFamily="34" charset="0"/>
                <a:cs typeface="Arial" panose="020B0604020202020204" pitchFamily="34" charset="0"/>
              </a:rPr>
              <a:t>Củng cố - Dặn dò</a:t>
            </a:r>
          </a:p>
        </p:txBody>
      </p:sp>
      <p:sp>
        <p:nvSpPr>
          <p:cNvPr id="20491" name="Text Box 11">
            <a:extLst>
              <a:ext uri="{FF2B5EF4-FFF2-40B4-BE49-F238E27FC236}">
                <a16:creationId xmlns:a16="http://schemas.microsoft.com/office/drawing/2014/main" id="{9AD4A766-11D3-4DE1-A671-67D72C400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1" y="1516064"/>
            <a:ext cx="7165975" cy="1531937"/>
          </a:xfrm>
          <a:prstGeom prst="rect">
            <a:avLst/>
          </a:prstGeom>
          <a:noFill/>
          <a:ln w="38100">
            <a:solidFill>
              <a:srgbClr val="D6009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</a:rPr>
              <a:t>*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>
                <a:solidFill>
                  <a:srgbClr val="0000FF"/>
                </a:solidFill>
              </a:rPr>
              <a:t>Về luyện đọc, trả lời lại các câu hỏi đã học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và lưu ý cách sử dụng dấu chấm</a:t>
            </a:r>
            <a:r>
              <a:rPr lang="en-US" altLang="en-US" sz="2800">
                <a:solidFill>
                  <a:srgbClr val="000000"/>
                </a:solidFill>
              </a:rPr>
              <a:t>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</a:rPr>
              <a:t>*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>
                <a:solidFill>
                  <a:srgbClr val="0000FF"/>
                </a:solidFill>
              </a:rPr>
              <a:t>Đọc bài: Bài tập làm văn.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nimBg="1"/>
      <p:bldP spid="20487" grpId="1" animBg="1"/>
      <p:bldP spid="20488" grpId="0"/>
      <p:bldP spid="20488" grpId="1"/>
      <p:bldP spid="2049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8">
            <a:extLst>
              <a:ext uri="{FF2B5EF4-FFF2-40B4-BE49-F238E27FC236}">
                <a16:creationId xmlns:a16="http://schemas.microsoft.com/office/drawing/2014/main" id="{B4AD2388-FD99-4320-AEF7-04BD981788E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1" y="990600"/>
            <a:ext cx="7510463" cy="5181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đến đây là hết!</a:t>
            </a:r>
          </a:p>
        </p:txBody>
      </p:sp>
      <p:sp>
        <p:nvSpPr>
          <p:cNvPr id="10245" name="WordArt 9">
            <a:extLst>
              <a:ext uri="{FF2B5EF4-FFF2-40B4-BE49-F238E27FC236}">
                <a16:creationId xmlns:a16="http://schemas.microsoft.com/office/drawing/2014/main" id="{C48396FB-92A5-4EF1-979C-2B5C069FA52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4191000"/>
            <a:ext cx="8153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quý thầy cô mạnh khỏe, các em chăm ngoan - học giỏi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Text Box 9">
            <a:extLst>
              <a:ext uri="{FF2B5EF4-FFF2-40B4-BE49-F238E27FC236}">
                <a16:creationId xmlns:a16="http://schemas.microsoft.com/office/drawing/2014/main" id="{F169C308-87D1-416A-AD0D-9EA323F76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47800"/>
            <a:ext cx="8839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600">
                <a:solidFill>
                  <a:srgbClr val="3333FF"/>
                </a:solidFill>
              </a:rPr>
              <a:t>- Các bạn nhỏ chơi trò đánh trận giả trong vườn trường.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50ED7945-61FA-4AF3-AA67-28BCCD03C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905000"/>
            <a:ext cx="8763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600">
                <a:solidFill>
                  <a:srgbClr val="FF0000"/>
                </a:solidFill>
              </a:rPr>
              <a:t>2. Ai là “người lính dũng cảm” trong truyện này? Vì sao?</a:t>
            </a: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BF519AFE-4CD1-4F2E-8EA2-C1D927390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6" y="2362201"/>
            <a:ext cx="855027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600">
                <a:solidFill>
                  <a:srgbClr val="3333FF"/>
                </a:solidFill>
              </a:rPr>
              <a:t>- Chú lính đã chui qua lỗ hổng dưới chân hàng rào lại là “người lính dũng cảm” vì dám nhận lỗi và sửa lỗi.</a:t>
            </a:r>
          </a:p>
        </p:txBody>
      </p:sp>
      <p:sp>
        <p:nvSpPr>
          <p:cNvPr id="5132" name="Text Box 12">
            <a:extLst>
              <a:ext uri="{FF2B5EF4-FFF2-40B4-BE49-F238E27FC236}">
                <a16:creationId xmlns:a16="http://schemas.microsoft.com/office/drawing/2014/main" id="{1D3891EB-73E7-4B77-9DF9-5042EEFF7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1" y="228601"/>
            <a:ext cx="2657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Kiểm tra bài cũ: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EFA0F184-49C8-4AFA-9022-164A57518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914400"/>
            <a:ext cx="725011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600">
                <a:solidFill>
                  <a:srgbClr val="FF0000"/>
                </a:solidFill>
              </a:rPr>
              <a:t>1. Các bạn nhỏ trong truyện chơi trò gì? Ở đâu?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/>
      <p:bldP spid="5130" grpId="0"/>
      <p:bldP spid="5131" grpId="0"/>
      <p:bldP spid="5132" grpId="0"/>
      <p:bldP spid="51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7" name="Picture 9">
            <a:extLst>
              <a:ext uri="{FF2B5EF4-FFF2-40B4-BE49-F238E27FC236}">
                <a16:creationId xmlns:a16="http://schemas.microsoft.com/office/drawing/2014/main" id="{1B52880D-038D-4451-A2FC-F47BCCDA2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76400"/>
            <a:ext cx="8534400" cy="4876800"/>
          </a:xfrm>
          <a:prstGeom prst="rect">
            <a:avLst/>
          </a:prstGeom>
          <a:noFill/>
          <a:ln w="38100">
            <a:solidFill>
              <a:srgbClr val="D6009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ext Box 6">
            <a:extLst>
              <a:ext uri="{FF2B5EF4-FFF2-40B4-BE49-F238E27FC236}">
                <a16:creationId xmlns:a16="http://schemas.microsoft.com/office/drawing/2014/main" id="{67346B29-D0A4-4747-92E8-C7C654E67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838201"/>
            <a:ext cx="9144000" cy="61880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 err="1">
                <a:solidFill>
                  <a:srgbClr val="0000FF"/>
                </a:solidFill>
              </a:rPr>
              <a:t>Vừa</a:t>
            </a:r>
            <a:r>
              <a:rPr lang="en-US" altLang="en-US" sz="2000" b="1" dirty="0">
                <a:solidFill>
                  <a:srgbClr val="0000FF"/>
                </a:solidFill>
              </a:rPr>
              <a:t> tan </a:t>
            </a:r>
            <a:r>
              <a:rPr lang="en-US" altLang="en-US" sz="20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000" b="1" dirty="0">
                <a:solidFill>
                  <a:srgbClr val="0000FF"/>
                </a:solidFill>
              </a:rPr>
              <a:t>, </a:t>
            </a:r>
            <a:r>
              <a:rPr lang="en-US" altLang="en-US" sz="2000" b="1" dirty="0" err="1">
                <a:solidFill>
                  <a:srgbClr val="0000FF"/>
                </a:solidFill>
              </a:rPr>
              <a:t>các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chữ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cái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và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dấu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câu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đã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ngồi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lại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họp</a:t>
            </a:r>
            <a:r>
              <a:rPr lang="en-US" altLang="en-US" sz="2000" b="1" dirty="0">
                <a:solidFill>
                  <a:srgbClr val="0000FF"/>
                </a:solidFill>
              </a:rPr>
              <a:t>. </a:t>
            </a:r>
            <a:r>
              <a:rPr lang="en-US" altLang="en-US" sz="2000" b="1" dirty="0" err="1">
                <a:solidFill>
                  <a:srgbClr val="0000FF"/>
                </a:solidFill>
              </a:rPr>
              <a:t>Bác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Chữ</a:t>
            </a:r>
            <a:r>
              <a:rPr lang="en-US" altLang="en-US" sz="2000" b="1" dirty="0">
                <a:solidFill>
                  <a:srgbClr val="0000FF"/>
                </a:solidFill>
              </a:rPr>
              <a:t> A </a:t>
            </a:r>
            <a:r>
              <a:rPr lang="en-US" altLang="en-US" sz="2000" b="1" dirty="0" err="1">
                <a:solidFill>
                  <a:srgbClr val="0000FF"/>
                </a:solidFill>
              </a:rPr>
              <a:t>dõng</a:t>
            </a:r>
            <a:endParaRPr lang="en-US" altLang="en-US" sz="2000" b="1" dirty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</a:t>
            </a:r>
            <a:r>
              <a:rPr lang="en-US" altLang="en-US" sz="2000" b="1" dirty="0" err="1">
                <a:solidFill>
                  <a:srgbClr val="0000FF"/>
                </a:solidFill>
              </a:rPr>
              <a:t>dạc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mở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đầu</a:t>
            </a:r>
            <a:r>
              <a:rPr lang="en-US" altLang="en-US" sz="2000" b="1" dirty="0">
                <a:solidFill>
                  <a:srgbClr val="0000FF"/>
                </a:solidFill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    - </a:t>
            </a:r>
            <a:r>
              <a:rPr lang="en-US" altLang="en-US" sz="2000" b="1" dirty="0" err="1">
                <a:solidFill>
                  <a:srgbClr val="0000FF"/>
                </a:solidFill>
              </a:rPr>
              <a:t>Thưa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các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bạn</a:t>
            </a:r>
            <a:r>
              <a:rPr lang="en-US" altLang="en-US" sz="2000" b="1" dirty="0">
                <a:solidFill>
                  <a:srgbClr val="0000FF"/>
                </a:solidFill>
              </a:rPr>
              <a:t> ! </a:t>
            </a:r>
            <a:r>
              <a:rPr lang="en-US" altLang="en-US" sz="2000" b="1" dirty="0" err="1">
                <a:solidFill>
                  <a:srgbClr val="0000FF"/>
                </a:solidFill>
              </a:rPr>
              <a:t>Hôm</a:t>
            </a:r>
            <a:r>
              <a:rPr lang="en-US" altLang="en-US" sz="2000" b="1" dirty="0">
                <a:solidFill>
                  <a:srgbClr val="0000FF"/>
                </a:solidFill>
              </a:rPr>
              <a:t> nay, </a:t>
            </a:r>
            <a:r>
              <a:rPr lang="en-US" altLang="en-US" sz="2000" b="1" dirty="0" err="1">
                <a:solidFill>
                  <a:srgbClr val="0000FF"/>
                </a:solidFill>
              </a:rPr>
              <a:t>chúng</a:t>
            </a:r>
            <a:r>
              <a:rPr lang="en-US" altLang="en-US" sz="2000" b="1" dirty="0">
                <a:solidFill>
                  <a:srgbClr val="0000FF"/>
                </a:solidFill>
              </a:rPr>
              <a:t> ta </a:t>
            </a:r>
            <a:r>
              <a:rPr lang="en-US" altLang="en-US" sz="2000" b="1" dirty="0" err="1">
                <a:solidFill>
                  <a:srgbClr val="0000FF"/>
                </a:solidFill>
              </a:rPr>
              <a:t>họp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để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tìm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cách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giúp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đỡ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em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Hoàng</a:t>
            </a:r>
            <a:r>
              <a:rPr lang="en-US" altLang="en-US" sz="2000" b="1" dirty="0">
                <a:solidFill>
                  <a:srgbClr val="0000FF"/>
                </a:solidFill>
              </a:rPr>
              <a:t>.   </a:t>
            </a:r>
            <a:r>
              <a:rPr lang="en-US" altLang="en-US" sz="2000" b="1" dirty="0" err="1">
                <a:solidFill>
                  <a:srgbClr val="0000FF"/>
                </a:solidFill>
              </a:rPr>
              <a:t>Hoàng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hoàn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toàn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không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biết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chấm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câu</a:t>
            </a:r>
            <a:r>
              <a:rPr lang="en-US" altLang="en-US" sz="2000" b="1" dirty="0">
                <a:solidFill>
                  <a:srgbClr val="0000FF"/>
                </a:solidFill>
              </a:rPr>
              <a:t>. </a:t>
            </a:r>
            <a:r>
              <a:rPr lang="en-US" altLang="en-US" sz="2000" b="1" dirty="0" err="1">
                <a:solidFill>
                  <a:srgbClr val="0000FF"/>
                </a:solidFill>
              </a:rPr>
              <a:t>Có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đoạn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văn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em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viết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thế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này</a:t>
            </a:r>
            <a:r>
              <a:rPr lang="en-US" altLang="en-US" sz="2000" b="1" dirty="0">
                <a:solidFill>
                  <a:srgbClr val="0000FF"/>
                </a:solidFill>
              </a:rPr>
              <a:t>: “</a:t>
            </a:r>
            <a:r>
              <a:rPr lang="en-US" altLang="en-US" sz="2000" b="1" dirty="0" err="1">
                <a:solidFill>
                  <a:srgbClr val="0000FF"/>
                </a:solidFill>
              </a:rPr>
              <a:t>Chú</a:t>
            </a:r>
            <a:endParaRPr lang="en-US" altLang="en-US" sz="2000" b="1" dirty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lính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bước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vào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đầu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chú</a:t>
            </a:r>
            <a:r>
              <a:rPr lang="en-US" altLang="en-US" sz="2000" b="1" dirty="0">
                <a:solidFill>
                  <a:srgbClr val="0000FF"/>
                </a:solidFill>
              </a:rPr>
              <a:t>.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Đội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chiếc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mũ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sắt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dưới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chân</a:t>
            </a:r>
            <a:r>
              <a:rPr lang="en-US" altLang="en-US" sz="2000" b="1" dirty="0">
                <a:solidFill>
                  <a:srgbClr val="0000FF"/>
                </a:solidFill>
              </a:rPr>
              <a:t>. </a:t>
            </a:r>
            <a:r>
              <a:rPr lang="en-US" altLang="en-US" sz="2000" b="1" dirty="0" err="1">
                <a:solidFill>
                  <a:srgbClr val="0000FF"/>
                </a:solidFill>
              </a:rPr>
              <a:t>Đi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đôi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giày</a:t>
            </a:r>
            <a:r>
              <a:rPr lang="en-US" altLang="en-US" sz="2000" b="1" dirty="0">
                <a:solidFill>
                  <a:srgbClr val="0000FF"/>
                </a:solidFill>
              </a:rPr>
              <a:t> da </a:t>
            </a:r>
            <a:r>
              <a:rPr lang="en-US" altLang="en-US" sz="2000" b="1" dirty="0" err="1">
                <a:solidFill>
                  <a:srgbClr val="0000FF"/>
                </a:solidFill>
              </a:rPr>
              <a:t>trên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trán</a:t>
            </a:r>
            <a:r>
              <a:rPr lang="en-US" altLang="en-US" sz="2000" b="1" dirty="0">
                <a:solidFill>
                  <a:srgbClr val="0000FF"/>
                </a:solidFill>
              </a:rPr>
              <a:t>  </a:t>
            </a:r>
            <a:r>
              <a:rPr lang="en-US" altLang="en-US" sz="2000" b="1" dirty="0" err="1">
                <a:solidFill>
                  <a:srgbClr val="0000FF"/>
                </a:solidFill>
              </a:rPr>
              <a:t>lấm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tấm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mồ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hôi</a:t>
            </a:r>
            <a:r>
              <a:rPr lang="en-US" altLang="en-US" sz="2000" b="1" dirty="0">
                <a:solidFill>
                  <a:srgbClr val="0000FF"/>
                </a:solidFill>
              </a:rPr>
              <a:t>.”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     </a:t>
            </a:r>
            <a:r>
              <a:rPr lang="en-US" altLang="en-US" sz="2000" b="1" dirty="0" err="1">
                <a:solidFill>
                  <a:srgbClr val="0000FF"/>
                </a:solidFill>
              </a:rPr>
              <a:t>Có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tiếng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xì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xào</a:t>
            </a:r>
            <a:r>
              <a:rPr lang="en-US" altLang="en-US" sz="2000" b="1" dirty="0">
                <a:solidFill>
                  <a:srgbClr val="0000FF"/>
                </a:solidFill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    - </a:t>
            </a:r>
            <a:r>
              <a:rPr lang="en-US" altLang="en-US" sz="2000" b="1" dirty="0" err="1">
                <a:solidFill>
                  <a:srgbClr val="0000FF"/>
                </a:solidFill>
              </a:rPr>
              <a:t>Thế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nghĩa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là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gì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nhỉ</a:t>
            </a:r>
            <a:r>
              <a:rPr lang="en-US" altLang="en-US" sz="2000" b="1" dirty="0">
                <a:solidFill>
                  <a:srgbClr val="0000FF"/>
                </a:solidFill>
              </a:rPr>
              <a:t>?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    - </a:t>
            </a:r>
            <a:r>
              <a:rPr lang="en-US" altLang="en-US" sz="2000" b="1" dirty="0" err="1">
                <a:solidFill>
                  <a:srgbClr val="0000FF"/>
                </a:solidFill>
              </a:rPr>
              <a:t>Nghĩa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là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thế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này</a:t>
            </a:r>
            <a:r>
              <a:rPr lang="en-US" altLang="en-US" sz="2000" b="1" dirty="0">
                <a:solidFill>
                  <a:srgbClr val="0000FF"/>
                </a:solidFill>
              </a:rPr>
              <a:t>: “</a:t>
            </a:r>
            <a:r>
              <a:rPr lang="en-US" altLang="en-US" sz="2000" b="1" dirty="0" err="1">
                <a:solidFill>
                  <a:srgbClr val="0000FF"/>
                </a:solidFill>
              </a:rPr>
              <a:t>Chú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lính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bước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vào</a:t>
            </a:r>
            <a:r>
              <a:rPr lang="en-US" altLang="en-US" sz="2000" b="1" dirty="0">
                <a:solidFill>
                  <a:srgbClr val="0000FF"/>
                </a:solidFill>
              </a:rPr>
              <a:t>.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Đầu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chú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đội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chiếc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mũ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sắt</a:t>
            </a:r>
            <a:r>
              <a:rPr lang="en-US" altLang="en-US" sz="2000" b="1" dirty="0">
                <a:solidFill>
                  <a:srgbClr val="0000FF"/>
                </a:solidFill>
              </a:rPr>
              <a:t>. </a:t>
            </a:r>
            <a:r>
              <a:rPr lang="en-US" altLang="en-US" sz="2000" b="1" dirty="0" err="1">
                <a:solidFill>
                  <a:srgbClr val="0000FF"/>
                </a:solidFill>
              </a:rPr>
              <a:t>Dưới</a:t>
            </a:r>
            <a:r>
              <a:rPr lang="en-US" altLang="en-US" sz="2000" b="1" dirty="0">
                <a:solidFill>
                  <a:srgbClr val="0000FF"/>
                </a:solidFill>
              </a:rPr>
              <a:t>  </a:t>
            </a:r>
            <a:r>
              <a:rPr lang="en-US" altLang="en-US" sz="2000" b="1" dirty="0" err="1">
                <a:solidFill>
                  <a:srgbClr val="0000FF"/>
                </a:solidFill>
              </a:rPr>
              <a:t>chân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đôi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giày</a:t>
            </a:r>
            <a:r>
              <a:rPr lang="en-US" altLang="en-US" sz="2000" b="1" dirty="0">
                <a:solidFill>
                  <a:srgbClr val="0000FF"/>
                </a:solidFill>
              </a:rPr>
              <a:t> da. </a:t>
            </a:r>
            <a:r>
              <a:rPr lang="en-US" altLang="en-US" sz="2000" b="1" dirty="0" err="1">
                <a:solidFill>
                  <a:srgbClr val="0000FF"/>
                </a:solidFill>
              </a:rPr>
              <a:t>Trên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trán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lấm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tấm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mồ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hôi</a:t>
            </a:r>
            <a:r>
              <a:rPr lang="en-US" altLang="en-US" sz="2000" b="1" dirty="0">
                <a:solidFill>
                  <a:srgbClr val="0000FF"/>
                </a:solidFill>
              </a:rPr>
              <a:t>.”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    </a:t>
            </a:r>
            <a:r>
              <a:rPr lang="en-US" altLang="en-US" sz="2000" b="1" dirty="0" err="1">
                <a:solidFill>
                  <a:srgbClr val="0000FF"/>
                </a:solidFill>
              </a:rPr>
              <a:t>Tiếng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cười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rộ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lên</a:t>
            </a:r>
            <a:r>
              <a:rPr lang="en-US" altLang="en-US" sz="2000" b="1" dirty="0">
                <a:solidFill>
                  <a:srgbClr val="0000FF"/>
                </a:solidFill>
              </a:rPr>
              <a:t>. </a:t>
            </a:r>
            <a:r>
              <a:rPr lang="en-US" altLang="en-US" sz="2000" b="1" dirty="0" err="1">
                <a:solidFill>
                  <a:srgbClr val="0000FF"/>
                </a:solidFill>
              </a:rPr>
              <a:t>Dấu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Chấm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nói</a:t>
            </a:r>
            <a:r>
              <a:rPr lang="en-US" altLang="en-US" sz="2000" b="1" dirty="0">
                <a:solidFill>
                  <a:srgbClr val="0000FF"/>
                </a:solidFill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    - Theo </a:t>
            </a:r>
            <a:r>
              <a:rPr lang="en-US" altLang="en-US" sz="2000" b="1" dirty="0" err="1">
                <a:solidFill>
                  <a:srgbClr val="0000FF"/>
                </a:solidFill>
              </a:rPr>
              <a:t>tôi</a:t>
            </a:r>
            <a:r>
              <a:rPr lang="en-US" altLang="en-US" sz="2000" b="1" dirty="0">
                <a:solidFill>
                  <a:srgbClr val="0000FF"/>
                </a:solidFill>
              </a:rPr>
              <a:t>, </a:t>
            </a:r>
            <a:r>
              <a:rPr lang="en-US" altLang="en-US" sz="2000" b="1" dirty="0" err="1">
                <a:solidFill>
                  <a:srgbClr val="0000FF"/>
                </a:solidFill>
              </a:rPr>
              <a:t>tất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cả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là</a:t>
            </a:r>
            <a:r>
              <a:rPr lang="en-US" altLang="en-US" sz="2000" b="1" dirty="0">
                <a:solidFill>
                  <a:srgbClr val="0000FF"/>
                </a:solidFill>
              </a:rPr>
              <a:t> do </a:t>
            </a:r>
            <a:r>
              <a:rPr lang="en-US" altLang="en-US" sz="2000" b="1" dirty="0" err="1">
                <a:solidFill>
                  <a:srgbClr val="0000FF"/>
                </a:solidFill>
              </a:rPr>
              <a:t>cậu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này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chẳng</a:t>
            </a:r>
            <a:r>
              <a:rPr lang="en-US" altLang="en-US" sz="2000" b="1" dirty="0">
                <a:solidFill>
                  <a:srgbClr val="0000FF"/>
                </a:solidFill>
              </a:rPr>
              <a:t> bao </a:t>
            </a:r>
            <a:r>
              <a:rPr lang="en-US" altLang="en-US" sz="2000" b="1" dirty="0" err="1">
                <a:solidFill>
                  <a:srgbClr val="0000FF"/>
                </a:solidFill>
              </a:rPr>
              <a:t>giờ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để</a:t>
            </a:r>
            <a:r>
              <a:rPr lang="en-US" altLang="en-US" sz="2000" b="1" dirty="0">
                <a:solidFill>
                  <a:srgbClr val="0000FF"/>
                </a:solidFill>
              </a:rPr>
              <a:t> ý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đến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dấu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câu</a:t>
            </a:r>
            <a:r>
              <a:rPr lang="en-US" altLang="en-US" sz="2000" b="1" dirty="0">
                <a:solidFill>
                  <a:srgbClr val="0000FF"/>
                </a:solidFill>
              </a:rPr>
              <a:t>. </a:t>
            </a:r>
            <a:r>
              <a:rPr lang="en-US" altLang="en-US" sz="2000" b="1" dirty="0" err="1">
                <a:solidFill>
                  <a:srgbClr val="0000FF"/>
                </a:solidFill>
              </a:rPr>
              <a:t>Mỏi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tay</a:t>
            </a:r>
            <a:r>
              <a:rPr lang="en-US" altLang="en-US" sz="2000" b="1" dirty="0">
                <a:solidFill>
                  <a:srgbClr val="0000FF"/>
                </a:solidFill>
              </a:rPr>
              <a:t>  </a:t>
            </a:r>
            <a:r>
              <a:rPr lang="en-US" altLang="en-US" sz="2000" b="1" dirty="0" err="1">
                <a:solidFill>
                  <a:srgbClr val="0000FF"/>
                </a:solidFill>
              </a:rPr>
              <a:t>chỗ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nào</a:t>
            </a:r>
            <a:r>
              <a:rPr lang="en-US" altLang="en-US" sz="2000" b="1" dirty="0">
                <a:solidFill>
                  <a:srgbClr val="0000FF"/>
                </a:solidFill>
              </a:rPr>
              <a:t>, </a:t>
            </a:r>
            <a:r>
              <a:rPr lang="en-US" altLang="en-US" sz="2000" b="1" dirty="0" err="1">
                <a:solidFill>
                  <a:srgbClr val="0000FF"/>
                </a:solidFill>
              </a:rPr>
              <a:t>cậu</a:t>
            </a:r>
            <a:r>
              <a:rPr lang="en-US" altLang="en-US" sz="2000" b="1" dirty="0">
                <a:solidFill>
                  <a:srgbClr val="0000FF"/>
                </a:solidFill>
              </a:rPr>
              <a:t> ta </a:t>
            </a:r>
            <a:r>
              <a:rPr lang="en-US" altLang="en-US" sz="2000" b="1" dirty="0" err="1">
                <a:solidFill>
                  <a:srgbClr val="0000FF"/>
                </a:solidFill>
              </a:rPr>
              <a:t>chấm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chỗ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ấy</a:t>
            </a:r>
            <a:r>
              <a:rPr lang="en-US" altLang="en-US" sz="2000" b="1" dirty="0">
                <a:solidFill>
                  <a:srgbClr val="0000FF"/>
                </a:solidFill>
              </a:rPr>
              <a:t>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    </a:t>
            </a:r>
            <a:r>
              <a:rPr lang="en-US" altLang="en-US" sz="2000" b="1" dirty="0" err="1">
                <a:solidFill>
                  <a:srgbClr val="0000FF"/>
                </a:solidFill>
              </a:rPr>
              <a:t>Cả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mấy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dấu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câu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đều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lắc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đầu</a:t>
            </a:r>
            <a:r>
              <a:rPr lang="en-US" altLang="en-US" sz="2000" b="1" dirty="0">
                <a:solidFill>
                  <a:srgbClr val="0000FF"/>
                </a:solidFill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   - </a:t>
            </a:r>
            <a:r>
              <a:rPr lang="en-US" altLang="en-US" sz="2000" b="1" dirty="0" err="1">
                <a:solidFill>
                  <a:srgbClr val="0000FF"/>
                </a:solidFill>
              </a:rPr>
              <a:t>Ẩu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thế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nhỉ</a:t>
            </a:r>
            <a:r>
              <a:rPr lang="en-US" altLang="en-US" sz="2000" b="1" dirty="0">
                <a:solidFill>
                  <a:srgbClr val="0000FF"/>
                </a:solidFill>
              </a:rPr>
              <a:t> !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   </a:t>
            </a:r>
            <a:r>
              <a:rPr lang="en-US" altLang="en-US" sz="2000" b="1" dirty="0" err="1">
                <a:solidFill>
                  <a:srgbClr val="0000FF"/>
                </a:solidFill>
              </a:rPr>
              <a:t>Bác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Chữ</a:t>
            </a:r>
            <a:r>
              <a:rPr lang="en-US" altLang="en-US" sz="2000" b="1" dirty="0">
                <a:solidFill>
                  <a:srgbClr val="0000FF"/>
                </a:solidFill>
              </a:rPr>
              <a:t> A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đề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nghị</a:t>
            </a:r>
            <a:r>
              <a:rPr lang="en-US" altLang="en-US" sz="2000" b="1" dirty="0">
                <a:solidFill>
                  <a:srgbClr val="0000FF"/>
                </a:solidFill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   - </a:t>
            </a:r>
            <a:r>
              <a:rPr lang="en-US" altLang="en-US" sz="2000" b="1" dirty="0" err="1">
                <a:solidFill>
                  <a:srgbClr val="0000FF"/>
                </a:solidFill>
              </a:rPr>
              <a:t>Từ</a:t>
            </a:r>
            <a:r>
              <a:rPr lang="en-US" altLang="en-US" sz="2000" b="1" dirty="0">
                <a:solidFill>
                  <a:srgbClr val="0000FF"/>
                </a:solidFill>
              </a:rPr>
              <a:t> nay, </a:t>
            </a:r>
            <a:r>
              <a:rPr lang="en-US" altLang="en-US" sz="2000" b="1" dirty="0" err="1">
                <a:solidFill>
                  <a:srgbClr val="0000FF"/>
                </a:solidFill>
              </a:rPr>
              <a:t>mỗi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khi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em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Hoàng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định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chấm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câu</a:t>
            </a:r>
            <a:r>
              <a:rPr lang="en-US" altLang="en-US" sz="2000" b="1" dirty="0">
                <a:solidFill>
                  <a:srgbClr val="0000FF"/>
                </a:solidFill>
              </a:rPr>
              <a:t>, </a:t>
            </a:r>
            <a:r>
              <a:rPr lang="en-US" altLang="en-US" sz="2000" b="1" dirty="0" err="1">
                <a:solidFill>
                  <a:srgbClr val="0000FF"/>
                </a:solidFill>
              </a:rPr>
              <a:t>anh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Dấu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Chấm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cần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yêu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cầu</a:t>
            </a:r>
            <a:r>
              <a:rPr lang="en-US" altLang="en-US" sz="2000" b="1" dirty="0">
                <a:solidFill>
                  <a:srgbClr val="0000FF"/>
                </a:solidFill>
              </a:rPr>
              <a:t>  </a:t>
            </a:r>
            <a:r>
              <a:rPr lang="en-US" altLang="en-US" sz="2000" b="1" dirty="0" err="1">
                <a:solidFill>
                  <a:srgbClr val="0000FF"/>
                </a:solidFill>
              </a:rPr>
              <a:t>Hoàng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đọc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lại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câu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văn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một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lần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nữa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đã</a:t>
            </a:r>
            <a:r>
              <a:rPr lang="en-US" altLang="en-US" sz="2000" b="1" dirty="0">
                <a:solidFill>
                  <a:srgbClr val="0000FF"/>
                </a:solidFill>
              </a:rPr>
              <a:t>. </a:t>
            </a:r>
            <a:r>
              <a:rPr lang="en-US" altLang="en-US" sz="2000" b="1" dirty="0" err="1">
                <a:solidFill>
                  <a:srgbClr val="0000FF"/>
                </a:solidFill>
              </a:rPr>
              <a:t>Được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không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nào</a:t>
            </a:r>
            <a:r>
              <a:rPr lang="en-US" altLang="en-US" sz="2000" b="1" dirty="0">
                <a:solidFill>
                  <a:srgbClr val="0000FF"/>
                </a:solidFill>
              </a:rPr>
              <a:t> ?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</a:rPr>
              <a:t>                                                                      </a:t>
            </a:r>
            <a:r>
              <a:rPr lang="en-US" altLang="en-US" sz="2000" b="1" i="1" dirty="0" err="1">
                <a:solidFill>
                  <a:srgbClr val="0000FF"/>
                </a:solidFill>
              </a:rPr>
              <a:t>Phỏng</a:t>
            </a:r>
            <a:r>
              <a:rPr lang="en-US" altLang="en-US" sz="2000" b="1" i="1" dirty="0">
                <a:solidFill>
                  <a:srgbClr val="0000FF"/>
                </a:solidFill>
              </a:rPr>
              <a:t> </a:t>
            </a:r>
            <a:r>
              <a:rPr lang="en-US" altLang="en-US" sz="2000" b="1" i="1" dirty="0" err="1">
                <a:solidFill>
                  <a:srgbClr val="0000FF"/>
                </a:solidFill>
              </a:rPr>
              <a:t>theo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Trần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Ninh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</a:rPr>
              <a:t>Hồ</a:t>
            </a:r>
            <a:endParaRPr lang="en-US" altLang="en-US" sz="2000" b="1" dirty="0">
              <a:solidFill>
                <a:srgbClr val="0000FF"/>
              </a:solidFill>
            </a:endParaRPr>
          </a:p>
        </p:txBody>
      </p:sp>
      <p:sp>
        <p:nvSpPr>
          <p:cNvPr id="6152" name="Rectangle 8">
            <a:extLst>
              <a:ext uri="{FF2B5EF4-FFF2-40B4-BE49-F238E27FC236}">
                <a16:creationId xmlns:a16="http://schemas.microsoft.com/office/drawing/2014/main" id="{65D7E404-C6B9-4996-A9E7-B2FE083C0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1" y="-47625"/>
            <a:ext cx="485457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FF0000"/>
                </a:solidFill>
              </a:rPr>
              <a:t>Tập đọc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FF0000"/>
                </a:solidFill>
              </a:rPr>
              <a:t>Cuộc họp của chữ viết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  <p:bldP spid="61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>
            <a:extLst>
              <a:ext uri="{FF2B5EF4-FFF2-40B4-BE49-F238E27FC236}">
                <a16:creationId xmlns:a16="http://schemas.microsoft.com/office/drawing/2014/main" id="{E36510C5-5B98-4672-8A8E-A2CFD4086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424113"/>
            <a:ext cx="86106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      Thưa các bạn!  Hôm nay,  chúng ta họp để tìm cách </a:t>
            </a:r>
            <a:r>
              <a:rPr lang="en-US" altLang="en-US" sz="2800" b="1" i="1">
                <a:solidFill>
                  <a:srgbClr val="0000FF"/>
                </a:solidFill>
              </a:rPr>
              <a:t>giúp đỡ</a:t>
            </a:r>
            <a:r>
              <a:rPr lang="en-US" altLang="en-US" sz="2800">
                <a:solidFill>
                  <a:srgbClr val="0000FF"/>
                </a:solidFill>
              </a:rPr>
              <a:t> em Hoàng.   Hoàng </a:t>
            </a:r>
            <a:r>
              <a:rPr lang="en-US" altLang="en-US" sz="2800" b="1" i="1">
                <a:solidFill>
                  <a:srgbClr val="0000FF"/>
                </a:solidFill>
              </a:rPr>
              <a:t>hoàn toàn không</a:t>
            </a:r>
            <a:r>
              <a:rPr lang="en-US" altLang="en-US" sz="2800">
                <a:solidFill>
                  <a:srgbClr val="0000FF"/>
                </a:solidFill>
              </a:rPr>
              <a:t> </a:t>
            </a:r>
            <a:r>
              <a:rPr lang="en-US" altLang="en-US" sz="2800" b="1" i="1">
                <a:solidFill>
                  <a:srgbClr val="0000FF"/>
                </a:solidFill>
              </a:rPr>
              <a:t>biết</a:t>
            </a:r>
            <a:r>
              <a:rPr lang="en-US" altLang="en-US" sz="2800">
                <a:solidFill>
                  <a:srgbClr val="0000FF"/>
                </a:solidFill>
              </a:rPr>
              <a:t> chấm câu.   Có đoạn văn  em viết thế này:   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“Chú lính </a:t>
            </a:r>
            <a:r>
              <a:rPr lang="en-US" altLang="en-US" sz="2800" b="1" i="1">
                <a:solidFill>
                  <a:srgbClr val="0000FF"/>
                </a:solidFill>
              </a:rPr>
              <a:t>bước vào đầu</a:t>
            </a:r>
            <a:r>
              <a:rPr lang="en-US" altLang="en-US" sz="2800">
                <a:solidFill>
                  <a:srgbClr val="0000FF"/>
                </a:solidFill>
              </a:rPr>
              <a:t> chú.   </a:t>
            </a:r>
            <a:r>
              <a:rPr lang="en-US" altLang="en-US" sz="2800" b="1" i="1">
                <a:solidFill>
                  <a:srgbClr val="0000FF"/>
                </a:solidFill>
              </a:rPr>
              <a:t>Đội</a:t>
            </a:r>
            <a:r>
              <a:rPr lang="en-US" altLang="en-US" sz="2800">
                <a:solidFill>
                  <a:srgbClr val="0000FF"/>
                </a:solidFill>
              </a:rPr>
              <a:t> chiếc mũ sắt </a:t>
            </a:r>
            <a:r>
              <a:rPr lang="en-US" altLang="en-US" sz="2800" b="1" i="1">
                <a:solidFill>
                  <a:srgbClr val="0000FF"/>
                </a:solidFill>
              </a:rPr>
              <a:t>dưới chân</a:t>
            </a:r>
            <a:r>
              <a:rPr lang="en-US" altLang="en-US" sz="2800">
                <a:solidFill>
                  <a:srgbClr val="0000FF"/>
                </a:solidFill>
              </a:rPr>
              <a:t>.   Đi đôi giày da trên trán lấm tấm mồ hôi.” </a:t>
            </a:r>
          </a:p>
        </p:txBody>
      </p:sp>
      <p:sp>
        <p:nvSpPr>
          <p:cNvPr id="6147" name="Text Box 8">
            <a:extLst>
              <a:ext uri="{FF2B5EF4-FFF2-40B4-BE49-F238E27FC236}">
                <a16:creationId xmlns:a16="http://schemas.microsoft.com/office/drawing/2014/main" id="{E15C0F3C-9F3E-4B6E-A5E6-CFB916C22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938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81" name="Text Box 9">
            <a:extLst>
              <a:ext uri="{FF2B5EF4-FFF2-40B4-BE49-F238E27FC236}">
                <a16:creationId xmlns:a16="http://schemas.microsoft.com/office/drawing/2014/main" id="{A0E48D4D-5A03-4F27-96B4-A943ED0FE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42411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//</a:t>
            </a:r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82D275B2-C7D6-4CF8-BE25-0F4F108E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8131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//</a:t>
            </a:r>
          </a:p>
        </p:txBody>
      </p:sp>
      <p:sp>
        <p:nvSpPr>
          <p:cNvPr id="3083" name="Text Box 11">
            <a:extLst>
              <a:ext uri="{FF2B5EF4-FFF2-40B4-BE49-F238E27FC236}">
                <a16:creationId xmlns:a16="http://schemas.microsoft.com/office/drawing/2014/main" id="{2C404C72-8A1A-4882-9AE8-42B0F1B0A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26231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//</a:t>
            </a:r>
          </a:p>
        </p:txBody>
      </p:sp>
      <p:sp>
        <p:nvSpPr>
          <p:cNvPr id="3084" name="Text Box 12">
            <a:extLst>
              <a:ext uri="{FF2B5EF4-FFF2-40B4-BE49-F238E27FC236}">
                <a16:creationId xmlns:a16="http://schemas.microsoft.com/office/drawing/2014/main" id="{BC8FAA65-F7AA-4C54-81B0-11B503CA6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0200" y="326231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//</a:t>
            </a:r>
          </a:p>
        </p:txBody>
      </p:sp>
      <p:sp>
        <p:nvSpPr>
          <p:cNvPr id="3085" name="Text Box 13">
            <a:extLst>
              <a:ext uri="{FF2B5EF4-FFF2-40B4-BE49-F238E27FC236}">
                <a16:creationId xmlns:a16="http://schemas.microsoft.com/office/drawing/2014/main" id="{7777E8E8-3DD5-43C0-B483-2D3CE7374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71951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//</a:t>
            </a:r>
          </a:p>
        </p:txBody>
      </p:sp>
      <p:sp>
        <p:nvSpPr>
          <p:cNvPr id="3086" name="Text Box 14">
            <a:extLst>
              <a:ext uri="{FF2B5EF4-FFF2-40B4-BE49-F238E27FC236}">
                <a16:creationId xmlns:a16="http://schemas.microsoft.com/office/drawing/2014/main" id="{45F7879D-D39A-47B8-9A58-0D25D9092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10051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//</a:t>
            </a:r>
          </a:p>
        </p:txBody>
      </p:sp>
      <p:sp>
        <p:nvSpPr>
          <p:cNvPr id="3087" name="Text Box 15">
            <a:extLst>
              <a:ext uri="{FF2B5EF4-FFF2-40B4-BE49-F238E27FC236}">
                <a16:creationId xmlns:a16="http://schemas.microsoft.com/office/drawing/2014/main" id="{378ACE54-64D2-4903-8540-453F03B03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55771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//</a:t>
            </a:r>
          </a:p>
        </p:txBody>
      </p:sp>
      <p:sp>
        <p:nvSpPr>
          <p:cNvPr id="3088" name="Text Box 16">
            <a:extLst>
              <a:ext uri="{FF2B5EF4-FFF2-40B4-BE49-F238E27FC236}">
                <a16:creationId xmlns:a16="http://schemas.microsoft.com/office/drawing/2014/main" id="{7B2CB201-9C36-4DE5-8BC2-E4090A769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1" y="2424113"/>
            <a:ext cx="282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/</a:t>
            </a:r>
          </a:p>
        </p:txBody>
      </p:sp>
      <p:sp>
        <p:nvSpPr>
          <p:cNvPr id="3089" name="Text Box 17">
            <a:extLst>
              <a:ext uri="{FF2B5EF4-FFF2-40B4-BE49-F238E27FC236}">
                <a16:creationId xmlns:a16="http://schemas.microsoft.com/office/drawing/2014/main" id="{2AAB4DBA-AB6D-4598-AAA4-5D8219EC7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1" y="3338513"/>
            <a:ext cx="282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/</a:t>
            </a:r>
          </a:p>
        </p:txBody>
      </p:sp>
      <p:sp>
        <p:nvSpPr>
          <p:cNvPr id="3090" name="Text Box 18">
            <a:extLst>
              <a:ext uri="{FF2B5EF4-FFF2-40B4-BE49-F238E27FC236}">
                <a16:creationId xmlns:a16="http://schemas.microsoft.com/office/drawing/2014/main" id="{DBBDC61A-3A2B-4D20-A5D0-E74BE41BC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838201"/>
            <a:ext cx="1606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- giúp đỡ</a:t>
            </a:r>
          </a:p>
        </p:txBody>
      </p:sp>
      <p:sp>
        <p:nvSpPr>
          <p:cNvPr id="3091" name="Text Box 19">
            <a:extLst>
              <a:ext uri="{FF2B5EF4-FFF2-40B4-BE49-F238E27FC236}">
                <a16:creationId xmlns:a16="http://schemas.microsoft.com/office/drawing/2014/main" id="{1C7BF0B5-4380-4ECC-B612-32127C48D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1" y="1371601"/>
            <a:ext cx="2085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- hoàn toàn </a:t>
            </a:r>
          </a:p>
        </p:txBody>
      </p:sp>
      <p:sp>
        <p:nvSpPr>
          <p:cNvPr id="3092" name="Text Box 20">
            <a:extLst>
              <a:ext uri="{FF2B5EF4-FFF2-40B4-BE49-F238E27FC236}">
                <a16:creationId xmlns:a16="http://schemas.microsoft.com/office/drawing/2014/main" id="{32C88E1A-3586-44BB-9707-F3612F229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1" y="1828801"/>
            <a:ext cx="16303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- đôi giày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81" grpId="0"/>
      <p:bldP spid="3082" grpId="0"/>
      <p:bldP spid="3083" grpId="0"/>
      <p:bldP spid="3084" grpId="0"/>
      <p:bldP spid="3085" grpId="0"/>
      <p:bldP spid="3086" grpId="0"/>
      <p:bldP spid="3087" grpId="0"/>
      <p:bldP spid="3088" grpId="0"/>
      <p:bldP spid="3089" grpId="0"/>
      <p:bldP spid="3090" grpId="0"/>
      <p:bldP spid="3091" grpId="0"/>
      <p:bldP spid="30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Text Box 9">
            <a:extLst>
              <a:ext uri="{FF2B5EF4-FFF2-40B4-BE49-F238E27FC236}">
                <a16:creationId xmlns:a16="http://schemas.microsoft.com/office/drawing/2014/main" id="{5D93074A-8F4A-4E23-834B-6C7B8707D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1" y="1843088"/>
            <a:ext cx="8169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u="sng">
                <a:solidFill>
                  <a:srgbClr val="FF0000"/>
                </a:solidFill>
              </a:rPr>
              <a:t>Câu 1</a:t>
            </a:r>
            <a:r>
              <a:rPr lang="en-US" altLang="en-US" sz="2800">
                <a:solidFill>
                  <a:srgbClr val="FF0000"/>
                </a:solidFill>
              </a:rPr>
              <a:t>: Các chữ cái và dấu câu họp bàn việc gì?</a:t>
            </a:r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7A93AF12-7897-4901-B3DD-F4461AE72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1" y="2360614"/>
            <a:ext cx="8626475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FF"/>
                </a:solidFill>
              </a:rPr>
              <a:t>- Các chữ cái và dấu câu họp bàn việc giúp đỡ bạn Hoàng. Bạn này không biết dùng dấu chấm câu nên đã viết những câu văn rất kì quặc.</a:t>
            </a:r>
          </a:p>
        </p:txBody>
      </p:sp>
      <p:sp>
        <p:nvSpPr>
          <p:cNvPr id="8203" name="Text Box 11">
            <a:extLst>
              <a:ext uri="{FF2B5EF4-FFF2-40B4-BE49-F238E27FC236}">
                <a16:creationId xmlns:a16="http://schemas.microsoft.com/office/drawing/2014/main" id="{F9DD547D-76B2-4245-B899-49DBF99CB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748088"/>
            <a:ext cx="891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u="sng">
                <a:solidFill>
                  <a:srgbClr val="FF0000"/>
                </a:solidFill>
              </a:rPr>
              <a:t>Câu 2:</a:t>
            </a:r>
            <a:r>
              <a:rPr lang="en-US" altLang="en-US" sz="2800">
                <a:solidFill>
                  <a:srgbClr val="FF0000"/>
                </a:solidFill>
              </a:rPr>
              <a:t> Cuộc họp đề ra cách gì để giúp đỡ bạn Hoàng? </a:t>
            </a:r>
          </a:p>
        </p:txBody>
      </p:sp>
      <p:sp>
        <p:nvSpPr>
          <p:cNvPr id="8204" name="Text Box 12">
            <a:extLst>
              <a:ext uri="{FF2B5EF4-FFF2-40B4-BE49-F238E27FC236}">
                <a16:creationId xmlns:a16="http://schemas.microsoft.com/office/drawing/2014/main" id="{158D2674-092C-4210-9B50-CEE0A8D20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267200"/>
            <a:ext cx="891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3333FF"/>
                </a:solidFill>
              </a:rPr>
              <a:t>- Cuộc họp đề ra cách giao cho anh Dấu Chấm, yêu cầu Hoàng đọc lại câu văn mỗi khi Hoàng định chấm câu.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8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 build="allAtOnce"/>
      <p:bldP spid="8203" grpId="0"/>
      <p:bldP spid="8204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>
            <a:extLst>
              <a:ext uri="{FF2B5EF4-FFF2-40B4-BE49-F238E27FC236}">
                <a16:creationId xmlns:a16="http://schemas.microsoft.com/office/drawing/2014/main" id="{A9BF5C0A-CF0A-445B-A4D7-BCD5A026B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1600200"/>
            <a:ext cx="8626475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u="sng">
                <a:solidFill>
                  <a:srgbClr val="FF0000"/>
                </a:solidFill>
              </a:rPr>
              <a:t>Câu 3:</a:t>
            </a:r>
            <a:r>
              <a:rPr lang="en-US" altLang="en-US" sz="2800">
                <a:solidFill>
                  <a:srgbClr val="FF0000"/>
                </a:solidFill>
              </a:rPr>
              <a:t> Tìm những câu trong bài thể hiện đúng diễn biến của cuộc họp: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      a) Nêu mục đích cuộc họp.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      b) Nêu tình hình của lớp.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      c) Nêu nguyên nhân dẫn đến tình hình đó 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      d) Nêu cách giải quyết.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      e) Giao việc cho mọi người.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AutoShape 5">
            <a:extLst>
              <a:ext uri="{FF2B5EF4-FFF2-40B4-BE49-F238E27FC236}">
                <a16:creationId xmlns:a16="http://schemas.microsoft.com/office/drawing/2014/main" id="{E0B99824-249C-43AA-A01B-FBCD75BE9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600200"/>
            <a:ext cx="6858000" cy="2057400"/>
          </a:xfrm>
          <a:prstGeom prst="horizont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CCFFFF"/>
              </a:solidFill>
            </a:endParaRPr>
          </a:p>
        </p:txBody>
      </p:sp>
      <p:sp>
        <p:nvSpPr>
          <p:cNvPr id="41990" name="WordArt 6" descr="White marble">
            <a:extLst>
              <a:ext uri="{FF2B5EF4-FFF2-40B4-BE49-F238E27FC236}">
                <a16:creationId xmlns:a16="http://schemas.microsoft.com/office/drawing/2014/main" id="{516C2B10-4C37-4F64-8E44-E93C17A874A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352800" y="2209801"/>
            <a:ext cx="5181600" cy="923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err="1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3600" kern="10" dirty="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0" name="Rectangle 7">
            <a:extLst>
              <a:ext uri="{FF2B5EF4-FFF2-40B4-BE49-F238E27FC236}">
                <a16:creationId xmlns:a16="http://schemas.microsoft.com/office/drawing/2014/main" id="{7CE06243-8F9A-4479-99AB-7F746B497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004888"/>
            <a:ext cx="2870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II. </a:t>
            </a:r>
            <a:r>
              <a:rPr lang="en-US" altLang="en-US" sz="2800" b="1" u="sng">
                <a:solidFill>
                  <a:srgbClr val="FF0000"/>
                </a:solidFill>
              </a:rPr>
              <a:t>Tìm hiểu bài :</a:t>
            </a:r>
          </a:p>
        </p:txBody>
      </p:sp>
      <p:sp>
        <p:nvSpPr>
          <p:cNvPr id="9221" name="Rectangle 8">
            <a:extLst>
              <a:ext uri="{FF2B5EF4-FFF2-40B4-BE49-F238E27FC236}">
                <a16:creationId xmlns:a16="http://schemas.microsoft.com/office/drawing/2014/main" id="{AA155B75-9DFC-4A04-9DA4-C80C3A68F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1" y="104776"/>
            <a:ext cx="485457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FF0000"/>
                </a:solidFill>
              </a:rPr>
              <a:t>Tập đọc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FF0000"/>
                </a:solidFill>
              </a:rPr>
              <a:t>Cuộc họp của chữ viết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32" name="Group 76">
            <a:extLst>
              <a:ext uri="{FF2B5EF4-FFF2-40B4-BE49-F238E27FC236}">
                <a16:creationId xmlns:a16="http://schemas.microsoft.com/office/drawing/2014/main" id="{CD013083-DA0C-4A42-8B4C-0348A8A2381C}"/>
              </a:ext>
            </a:extLst>
          </p:cNvPr>
          <p:cNvGraphicFramePr>
            <a:graphicFrameLocks noGrp="1"/>
          </p:cNvGraphicFramePr>
          <p:nvPr/>
        </p:nvGraphicFramePr>
        <p:xfrm>
          <a:off x="1600200" y="234950"/>
          <a:ext cx="8915400" cy="63881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a) Nêu mục đích  cuộc họp.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b) Nêu tình hình của lớp.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c) Nêu nguyên nhân dẫn đến tình hình đó.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d) Nêu cách giải quyết.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2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e) Giao việc cho mọi người.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2" name="Text Box 30">
            <a:extLst>
              <a:ext uri="{FF2B5EF4-FFF2-40B4-BE49-F238E27FC236}">
                <a16:creationId xmlns:a16="http://schemas.microsoft.com/office/drawing/2014/main" id="{47B7CBC5-6969-4841-B08C-753195574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6" y="1484313"/>
            <a:ext cx="5883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63" name="Text Box 31">
            <a:extLst>
              <a:ext uri="{FF2B5EF4-FFF2-40B4-BE49-F238E27FC236}">
                <a16:creationId xmlns:a16="http://schemas.microsoft.com/office/drawing/2014/main" id="{C1430F3C-5AC0-4651-8EA8-5BD5B503C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5" y="1636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64" name="Text Box 34">
            <a:extLst>
              <a:ext uri="{FF2B5EF4-FFF2-40B4-BE49-F238E27FC236}">
                <a16:creationId xmlns:a16="http://schemas.microsoft.com/office/drawing/2014/main" id="{1B35252C-9B13-4B64-84D1-843B5D315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6" y="4608513"/>
            <a:ext cx="4587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521" name="Text Box 65">
            <a:extLst>
              <a:ext uri="{FF2B5EF4-FFF2-40B4-BE49-F238E27FC236}">
                <a16:creationId xmlns:a16="http://schemas.microsoft.com/office/drawing/2014/main" id="{CC8B4A4E-DC42-4148-BAAF-72A02638E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1" y="304801"/>
            <a:ext cx="6416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3333FF"/>
                </a:solidFill>
              </a:rPr>
              <a:t>    Hôm nay chúng ta họp để tìm cách giúp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3333FF"/>
                </a:solidFill>
              </a:rPr>
              <a:t> đỡ bạn Hoàng</a:t>
            </a:r>
            <a:r>
              <a:rPr lang="en-US" altLang="en-US" sz="2400" b="1">
                <a:solidFill>
                  <a:srgbClr val="3333FF"/>
                </a:solidFill>
              </a:rPr>
              <a:t>.</a:t>
            </a:r>
            <a:endParaRPr lang="en-US" altLang="en-US" sz="2400">
              <a:solidFill>
                <a:srgbClr val="3333FF"/>
              </a:solidFill>
            </a:endParaRPr>
          </a:p>
        </p:txBody>
      </p:sp>
      <p:sp>
        <p:nvSpPr>
          <p:cNvPr id="19522" name="Text Box 66">
            <a:extLst>
              <a:ext uri="{FF2B5EF4-FFF2-40B4-BE49-F238E27FC236}">
                <a16:creationId xmlns:a16="http://schemas.microsoft.com/office/drawing/2014/main" id="{95610DDB-371C-4BF3-AEDA-17AE5F4F7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495425"/>
            <a:ext cx="6781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3333FF"/>
                </a:solidFill>
              </a:rPr>
              <a:t>   Hoàng hoàn toàn không biết chấm câu.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3333FF"/>
                </a:solidFill>
              </a:rPr>
              <a:t>Có đoạn văn em viết thế này : “Chú lính bước vào đầu chú. Đội chiếc mũ sắt dưới chân. Đi đôi giày da trên trán lấm tấm mồ hôi.”</a:t>
            </a:r>
          </a:p>
        </p:txBody>
      </p:sp>
      <p:sp>
        <p:nvSpPr>
          <p:cNvPr id="19523" name="Text Box 67">
            <a:extLst>
              <a:ext uri="{FF2B5EF4-FFF2-40B4-BE49-F238E27FC236}">
                <a16:creationId xmlns:a16="http://schemas.microsoft.com/office/drawing/2014/main" id="{2327E8BF-C7DC-4419-A575-1C620D456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352801"/>
            <a:ext cx="6858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3333FF"/>
                </a:solidFill>
              </a:rPr>
              <a:t>   Tất cả là do Hoàng chẳng bao giờ chú ý đến dấu câu. Mỏi tay chỗ nào, cậu ta chấm chỗ ấy.</a:t>
            </a:r>
            <a:endParaRPr lang="en-US" altLang="en-US">
              <a:solidFill>
                <a:srgbClr val="3333FF"/>
              </a:solidFill>
            </a:endParaRPr>
          </a:p>
        </p:txBody>
      </p:sp>
      <p:sp>
        <p:nvSpPr>
          <p:cNvPr id="10268" name="Text Box 68">
            <a:extLst>
              <a:ext uri="{FF2B5EF4-FFF2-40B4-BE49-F238E27FC236}">
                <a16:creationId xmlns:a16="http://schemas.microsoft.com/office/drawing/2014/main" id="{C1CE17F4-AA4E-4D9C-8D57-A60D23BF7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6" y="4608513"/>
            <a:ext cx="6111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525" name="Text Box 69">
            <a:extLst>
              <a:ext uri="{FF2B5EF4-FFF2-40B4-BE49-F238E27FC236}">
                <a16:creationId xmlns:a16="http://schemas.microsoft.com/office/drawing/2014/main" id="{C0518B1A-EA5C-4E50-A512-157F0C5BC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419601"/>
            <a:ext cx="6858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3333FF"/>
                </a:solidFill>
              </a:rPr>
              <a:t>   Từ nay, mỗi khi Hoàng định đặt dấu chấm câu. Hoàng phải đọc lại câu văn một lần nữa.</a:t>
            </a:r>
            <a:r>
              <a:rPr lang="en-US" altLang="en-US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9526" name="Text Box 70">
            <a:extLst>
              <a:ext uri="{FF2B5EF4-FFF2-40B4-BE49-F238E27FC236}">
                <a16:creationId xmlns:a16="http://schemas.microsoft.com/office/drawing/2014/main" id="{CCB1B046-5D04-4031-9C81-9A7B9A92D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562601"/>
            <a:ext cx="6934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3333FF"/>
                </a:solidFill>
              </a:rPr>
              <a:t>   Anh Dấu Chấm cần yêu cầu Hoàng đọc lại câu văn một lần nữa trước khi Hoàng định chấm câu.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21" grpId="0"/>
      <p:bldP spid="19522" grpId="0"/>
      <p:bldP spid="19523" grpId="0"/>
      <p:bldP spid="19525" grpId="0"/>
      <p:bldP spid="1952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946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2020-11-01T16:37:58Z</dcterms:created>
  <dcterms:modified xsi:type="dcterms:W3CDTF">2020-11-01T16:39:04Z</dcterms:modified>
</cp:coreProperties>
</file>