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316" r:id="rId3"/>
    <p:sldId id="304" r:id="rId4"/>
    <p:sldId id="332" r:id="rId5"/>
    <p:sldId id="331" r:id="rId6"/>
    <p:sldId id="257" r:id="rId7"/>
    <p:sldId id="290" r:id="rId8"/>
    <p:sldId id="333" r:id="rId9"/>
    <p:sldId id="318" r:id="rId10"/>
    <p:sldId id="320" r:id="rId11"/>
    <p:sldId id="291" r:id="rId12"/>
    <p:sldId id="297" r:id="rId13"/>
    <p:sldId id="280" r:id="rId14"/>
    <p:sldId id="321" r:id="rId15"/>
    <p:sldId id="281" r:id="rId16"/>
    <p:sldId id="282" r:id="rId17"/>
    <p:sldId id="305" r:id="rId18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>
          <p15:clr>
            <a:srgbClr val="A4A3A4"/>
          </p15:clr>
        </p15:guide>
        <p15:guide id="2" pos="38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00"/>
    <a:srgbClr val="9900CC"/>
    <a:srgbClr val="FF66FF"/>
    <a:srgbClr val="9BFE38"/>
    <a:srgbClr val="FFFF99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5" d="100"/>
          <a:sy n="55" d="100"/>
        </p:scale>
        <p:origin x="53" y="355"/>
      </p:cViewPr>
      <p:guideLst>
        <p:guide orient="horz" pos="2135"/>
        <p:guide pos="389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E3963-28F7-4D64-B644-DC14018B378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2/23/2021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8863F99-DF8A-4EDA-AF5F-6CB11870F29B}" type="slidenum">
              <a:rPr kumimoji="0" lang="en-US" alt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94841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24FD4-F026-4E73-930A-8E006F3993B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40498215"/>
      </p:ext>
    </p:extLst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E0CF4-2921-495C-B6F3-56C1E3BDC766}" type="slidenum">
              <a:rPr kumimoji="0" lang="en-US" altLang="vi-V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r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85" y="37465"/>
            <a:ext cx="11986260" cy="6762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9"/>
          <p:cNvSpPr>
            <a:spLocks noTextEdit="1"/>
          </p:cNvSpPr>
          <p:nvPr/>
        </p:nvSpPr>
        <p:spPr>
          <a:xfrm>
            <a:off x="2952750" y="3771900"/>
            <a:ext cx="62865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22"/>
              </a:avLst>
            </a:prstTxWarp>
            <a:normAutofit/>
          </a:bodyPr>
          <a:lstStyle/>
          <a:p>
            <a:pPr algn="ctr"/>
            <a:endParaRPr lang="en-US" sz="2700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6" name="WordArt 8"/>
          <p:cNvSpPr>
            <a:spLocks noTextEdit="1"/>
          </p:cNvSpPr>
          <p:nvPr/>
        </p:nvSpPr>
        <p:spPr>
          <a:xfrm>
            <a:off x="3352800" y="2400300"/>
            <a:ext cx="56007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7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 - LỚP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3">
            <a:hlinkClick r:id="" action="ppaction://noaction"/>
          </p:cNvPr>
          <p:cNvSpPr txBox="1"/>
          <p:nvPr/>
        </p:nvSpPr>
        <p:spPr>
          <a:xfrm>
            <a:off x="4829175" y="712788"/>
            <a:ext cx="2362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1526088" y="1204249"/>
            <a:ext cx="2196230" cy="457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4060"/>
              </a:avLst>
            </a:prstTxWarp>
          </a:bodyPr>
          <a:lstStyle/>
          <a:p>
            <a:pPr algn="ctr" eaLnBrk="1" hangingPunct="1"/>
            <a:r>
              <a:rPr sz="3600" b="1" dirty="0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MỘT SỐ NGÀY</a:t>
            </a:r>
            <a:endParaRPr sz="3600" b="1" dirty="0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1270" name="WordArt 4"/>
          <p:cNvSpPr>
            <a:spLocks noTextEdit="1"/>
          </p:cNvSpPr>
          <p:nvPr/>
        </p:nvSpPr>
        <p:spPr>
          <a:xfrm>
            <a:off x="3886200" y="1181100"/>
            <a:ext cx="6804025" cy="5032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 fontScale="92500" lnSpcReduction="20000"/>
          </a:bodyPr>
          <a:lstStyle/>
          <a:p>
            <a:pPr algn="ctr"/>
            <a:r>
              <a:rPr 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LỄ LỚN TRONG NĂM</a:t>
            </a:r>
          </a:p>
        </p:txBody>
      </p:sp>
      <p:graphicFrame>
        <p:nvGraphicFramePr>
          <p:cNvPr id="11271" name="Table 11270"/>
          <p:cNvGraphicFramePr/>
          <p:nvPr/>
        </p:nvGraphicFramePr>
        <p:xfrm>
          <a:off x="1752600" y="1828800"/>
          <a:ext cx="8763000" cy="4932363"/>
        </p:xfrm>
        <a:graphic>
          <a:graphicData uri="http://schemas.openxmlformats.org/drawingml/2006/table">
            <a:tbl>
              <a:tblPr/>
              <a:tblGrid>
                <a:gridCol w="203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3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 3 tháng 2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 th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nh lập Đảng cộng sản Việt Nam.</a:t>
                      </a:r>
                      <a:endParaRPr lang="en-US" sz="2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 26 tháng 3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 th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nh lập Đo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 thanh niên cộng sản Hồ Chí Minh.</a:t>
                      </a:r>
                      <a:endParaRPr lang="en-US" sz="2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 30 tháng 4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Giải phóng Miền Nam.</a:t>
                      </a:r>
                      <a:endParaRPr lang="en-US" sz="2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 1 tháng 5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Quốc tế Lao động.</a:t>
                      </a:r>
                      <a:endParaRPr lang="en-US" sz="2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 15 tháng 5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nh lập Đội thiếu niên Tiền phong Hồ Chí Minh.</a:t>
                      </a:r>
                      <a:endParaRPr lang="en-US" sz="2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 19 tháng 5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 sinh của Bác Hồ.</a:t>
                      </a:r>
                      <a:endParaRPr lang="en-US" sz="2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 1 tháng 6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Quốc tế Thiếu nhi.</a:t>
                      </a:r>
                      <a:endParaRPr lang="en-US" sz="2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 27 tháng 7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 Thương binh Liệt sỹ.</a:t>
                      </a:r>
                      <a:endParaRPr lang="en-US" sz="2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 19 tháng 8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 Cách mạng tháng tám th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nh công.</a:t>
                      </a:r>
                      <a:endParaRPr lang="en-US" sz="2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 2 tháng 9</a:t>
                      </a:r>
                      <a:endParaRPr lang="en-US" sz="2000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Ng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y Quốc khánh nước Việt Nam</a:t>
                      </a:r>
                      <a:endParaRPr lang="en-US" sz="20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r>
                        <a:rPr sz="1400" dirty="0"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…</a:t>
                      </a:r>
                      <a:r>
                        <a:rPr sz="1400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100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lnSpc>
                          <a:spcPct val="150000"/>
                        </a:lnSpc>
                        <a:buNone/>
                      </a:pPr>
                      <a:endParaRPr lang="en-US" sz="1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37" marR="68537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685800"/>
            <a:ext cx="2359025" cy="646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TextBox 1"/>
          <p:cNvSpPr txBox="1"/>
          <p:nvPr/>
        </p:nvSpPr>
        <p:spPr>
          <a:xfrm>
            <a:off x="3843338" y="85725"/>
            <a:ext cx="4818062" cy="8302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hai, 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28 tháng 1 năm 2019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Toán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3">
            <a:hlinkClick r:id="" action="ppaction://noaction"/>
          </p:cNvPr>
          <p:cNvSpPr txBox="1"/>
          <p:nvPr/>
        </p:nvSpPr>
        <p:spPr>
          <a:xfrm>
            <a:off x="1638300" y="1139825"/>
            <a:ext cx="80010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tên tháng v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ô có số 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phù hợp :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13">
            <a:hlinkClick r:id="" action="ppaction://noaction"/>
          </p:cNvPr>
          <p:cNvSpPr txBox="1"/>
          <p:nvPr/>
        </p:nvSpPr>
        <p:spPr>
          <a:xfrm>
            <a:off x="1790700" y="1852613"/>
            <a:ext cx="8001000" cy="16779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năm:</a:t>
            </a:r>
          </a:p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tháng 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có 30 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y?</a:t>
            </a:r>
          </a:p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tháng n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có 31 ng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y?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2" descr="Kết quả hình ảnh cho lịch tây 2020"/>
          <p:cNvPicPr>
            <a:picLocks noChangeAspect="1"/>
          </p:cNvPicPr>
          <p:nvPr/>
        </p:nvPicPr>
        <p:blipFill>
          <a:blip r:embed="rId3"/>
          <a:srcRect b="13187"/>
          <a:stretch>
            <a:fillRect/>
          </a:stretch>
        </p:blipFill>
        <p:spPr>
          <a:xfrm>
            <a:off x="0" y="0"/>
            <a:ext cx="12192000" cy="586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81" name="Text Box 13">
            <a:hlinkClick r:id="" action="ppaction://noaction"/>
          </p:cNvPr>
          <p:cNvSpPr txBox="1"/>
          <p:nvPr/>
        </p:nvSpPr>
        <p:spPr>
          <a:xfrm>
            <a:off x="1638300" y="1139825"/>
            <a:ext cx="8001000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b="1" dirty="0">
                <a:solidFill>
                  <a:srgbClr val="C00000"/>
                </a:solidFill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3: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tên tháng v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ô có số 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phù hợp :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9744" name="Group 48"/>
          <p:cNvGraphicFramePr>
            <a:graphicFrameLocks noGrp="1"/>
          </p:cNvGraphicFramePr>
          <p:nvPr/>
        </p:nvGraphicFramePr>
        <p:xfrm>
          <a:off x="1066800" y="3603625"/>
          <a:ext cx="9829800" cy="3124200"/>
        </p:xfrm>
        <a:graphic>
          <a:graphicData uri="http://schemas.openxmlformats.org/drawingml/2006/table">
            <a:tbl>
              <a:tblPr/>
              <a:tblGrid>
                <a:gridCol w="4867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18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39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chemeClr val="accent1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bg1"/>
                        </a:gs>
                        <a:gs pos="100000">
                          <a:srgbClr val="FFCCCC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31" name="Text Box 35"/>
          <p:cNvSpPr txBox="1"/>
          <p:nvPr/>
        </p:nvSpPr>
        <p:spPr>
          <a:xfrm>
            <a:off x="2286000" y="1825625"/>
            <a:ext cx="160020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Tháng 1</a:t>
            </a:r>
          </a:p>
        </p:txBody>
      </p:sp>
      <p:sp>
        <p:nvSpPr>
          <p:cNvPr id="29732" name="Text Box 36"/>
          <p:cNvSpPr txBox="1"/>
          <p:nvPr/>
        </p:nvSpPr>
        <p:spPr>
          <a:xfrm>
            <a:off x="4070350" y="1817688"/>
            <a:ext cx="160020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Tháng 2</a:t>
            </a:r>
          </a:p>
        </p:txBody>
      </p:sp>
      <p:sp>
        <p:nvSpPr>
          <p:cNvPr id="29733" name="Text Box 37"/>
          <p:cNvSpPr txBox="1"/>
          <p:nvPr/>
        </p:nvSpPr>
        <p:spPr>
          <a:xfrm>
            <a:off x="7569200" y="1825625"/>
            <a:ext cx="160020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Tháng 4</a:t>
            </a:r>
          </a:p>
        </p:txBody>
      </p:sp>
      <p:sp>
        <p:nvSpPr>
          <p:cNvPr id="29734" name="Text Box 38"/>
          <p:cNvSpPr txBox="1"/>
          <p:nvPr/>
        </p:nvSpPr>
        <p:spPr>
          <a:xfrm>
            <a:off x="5791200" y="1787525"/>
            <a:ext cx="160020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Tháng 3</a:t>
            </a:r>
          </a:p>
        </p:txBody>
      </p:sp>
      <p:sp>
        <p:nvSpPr>
          <p:cNvPr id="29735" name="Text Box 39"/>
          <p:cNvSpPr txBox="1"/>
          <p:nvPr/>
        </p:nvSpPr>
        <p:spPr>
          <a:xfrm>
            <a:off x="2301875" y="2419350"/>
            <a:ext cx="160020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Tháng 5</a:t>
            </a:r>
          </a:p>
        </p:txBody>
      </p:sp>
      <p:sp>
        <p:nvSpPr>
          <p:cNvPr id="29736" name="Text Box 40"/>
          <p:cNvSpPr txBox="1"/>
          <p:nvPr/>
        </p:nvSpPr>
        <p:spPr>
          <a:xfrm>
            <a:off x="4065588" y="2419350"/>
            <a:ext cx="160020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Tháng 6</a:t>
            </a:r>
          </a:p>
        </p:txBody>
      </p:sp>
      <p:sp>
        <p:nvSpPr>
          <p:cNvPr id="29737" name="Text Box 41"/>
          <p:cNvSpPr txBox="1"/>
          <p:nvPr/>
        </p:nvSpPr>
        <p:spPr>
          <a:xfrm>
            <a:off x="7543800" y="2408238"/>
            <a:ext cx="160020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Tháng 8</a:t>
            </a:r>
          </a:p>
        </p:txBody>
      </p:sp>
      <p:sp>
        <p:nvSpPr>
          <p:cNvPr id="29738" name="Text Box 42"/>
          <p:cNvSpPr txBox="1"/>
          <p:nvPr/>
        </p:nvSpPr>
        <p:spPr>
          <a:xfrm>
            <a:off x="5791200" y="2408238"/>
            <a:ext cx="160020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Tháng 7</a:t>
            </a:r>
          </a:p>
        </p:txBody>
      </p:sp>
      <p:sp>
        <p:nvSpPr>
          <p:cNvPr id="29739" name="Text Box 43"/>
          <p:cNvSpPr txBox="1"/>
          <p:nvPr/>
        </p:nvSpPr>
        <p:spPr>
          <a:xfrm>
            <a:off x="2286000" y="2971800"/>
            <a:ext cx="160020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Tháng 9</a:t>
            </a:r>
          </a:p>
        </p:txBody>
      </p:sp>
      <p:sp>
        <p:nvSpPr>
          <p:cNvPr id="29740" name="Text Box 44"/>
          <p:cNvSpPr txBox="1"/>
          <p:nvPr/>
        </p:nvSpPr>
        <p:spPr>
          <a:xfrm>
            <a:off x="4038600" y="2971800"/>
            <a:ext cx="160020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Tháng 10</a:t>
            </a:r>
          </a:p>
        </p:txBody>
      </p:sp>
      <p:sp>
        <p:nvSpPr>
          <p:cNvPr id="29741" name="Text Box 45"/>
          <p:cNvSpPr txBox="1"/>
          <p:nvPr/>
        </p:nvSpPr>
        <p:spPr>
          <a:xfrm>
            <a:off x="7543800" y="2971800"/>
            <a:ext cx="160020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Tháng 12</a:t>
            </a:r>
          </a:p>
        </p:txBody>
      </p:sp>
      <p:sp>
        <p:nvSpPr>
          <p:cNvPr id="29742" name="Text Box 46"/>
          <p:cNvSpPr txBox="1"/>
          <p:nvPr/>
        </p:nvSpPr>
        <p:spPr>
          <a:xfrm>
            <a:off x="5791200" y="2971800"/>
            <a:ext cx="160020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Tháng 11</a:t>
            </a:r>
          </a:p>
        </p:txBody>
      </p:sp>
      <p:sp>
        <p:nvSpPr>
          <p:cNvPr id="13338" name="Text Box 13">
            <a:hlinkClick r:id="" action="ppaction://noaction"/>
          </p:cNvPr>
          <p:cNvSpPr txBox="1"/>
          <p:nvPr/>
        </p:nvSpPr>
        <p:spPr>
          <a:xfrm>
            <a:off x="5029200" y="830263"/>
            <a:ext cx="2362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9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9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9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46 L -0.49896 0.4337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97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1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3241 L -0.01784 0.3472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15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0.03703 L -0.03438 0.3671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16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4 0.03704 L -0.19723 0.370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9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16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046 L 0.32188 0.4488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00" y="22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509 L 0.15313 0.4504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2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72 0.01389 L 0.57057 0.362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17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3426 L 0.02188 0.4493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20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2778 L 0.00938 0.4493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9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0.01064 L 0.42852 0.3666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17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125 L -0.00312 0.4680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9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2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97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37"/>
                  </p:tgtEl>
                </p:cond>
              </p:nextCondLst>
            </p:seq>
          </p:childTnLst>
        </p:cTn>
      </p:par>
    </p:tnLst>
    <p:bldLst>
      <p:bldP spid="263181" grpId="0"/>
      <p:bldP spid="29731" grpId="0" animBg="1"/>
      <p:bldP spid="29731" grpId="1" animBg="1"/>
      <p:bldP spid="29732" grpId="0" animBg="1"/>
      <p:bldP spid="29732" grpId="1" animBg="1"/>
      <p:bldP spid="29733" grpId="0" animBg="1"/>
      <p:bldP spid="29733" grpId="1" animBg="1"/>
      <p:bldP spid="29734" grpId="0" animBg="1"/>
      <p:bldP spid="29734" grpId="1" animBg="1"/>
      <p:bldP spid="29735" grpId="0" animBg="1"/>
      <p:bldP spid="29735" grpId="1" animBg="1"/>
      <p:bldP spid="29736" grpId="0" animBg="1"/>
      <p:bldP spid="29736" grpId="1" animBg="1"/>
      <p:bldP spid="29737" grpId="0" animBg="1"/>
      <p:bldP spid="29737" grpId="1" animBg="1"/>
      <p:bldP spid="29738" grpId="0" animBg="1"/>
      <p:bldP spid="29738" grpId="1" animBg="1"/>
      <p:bldP spid="29739" grpId="0" animBg="1"/>
      <p:bldP spid="29739" grpId="1" animBg="1"/>
      <p:bldP spid="29740" grpId="0" animBg="1"/>
      <p:bldP spid="29740" grpId="1" animBg="1"/>
      <p:bldP spid="29741" grpId="0" animBg="1"/>
      <p:bldP spid="29741" grpId="1" animBg="1"/>
      <p:bldP spid="29742" grpId="0" animBg="1"/>
      <p:bldP spid="2974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lịch tây 2020"/>
          <p:cNvPicPr>
            <a:picLocks noChangeAspect="1"/>
          </p:cNvPicPr>
          <p:nvPr/>
        </p:nvPicPr>
        <p:blipFill>
          <a:blip r:embed="rId2"/>
          <a:srcRect b="13187"/>
          <a:stretch>
            <a:fillRect/>
          </a:stretch>
        </p:blipFill>
        <p:spPr>
          <a:xfrm>
            <a:off x="0" y="0"/>
            <a:ext cx="12192000" cy="586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5" name="Rectangle 63"/>
          <p:cNvSpPr/>
          <p:nvPr/>
        </p:nvSpPr>
        <p:spPr>
          <a:xfrm rot="5400000">
            <a:off x="1773238" y="3035300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103" name="Rectangle 63"/>
          <p:cNvSpPr/>
          <p:nvPr/>
        </p:nvSpPr>
        <p:spPr>
          <a:xfrm rot="5400000">
            <a:off x="1773238" y="1892300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104" name="Rectangle 63"/>
          <p:cNvSpPr/>
          <p:nvPr/>
        </p:nvSpPr>
        <p:spPr>
          <a:xfrm rot="5400000">
            <a:off x="1773238" y="4249738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sp>
        <p:nvSpPr>
          <p:cNvPr id="105" name="Rectangle 63"/>
          <p:cNvSpPr/>
          <p:nvPr/>
        </p:nvSpPr>
        <p:spPr>
          <a:xfrm rot="5400000">
            <a:off x="1773238" y="5464175"/>
            <a:ext cx="928687" cy="142875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>
              <a:ea typeface="Arial" panose="020B0604020202020204" pitchFamily="34" charset="0"/>
            </a:endParaRPr>
          </a:p>
        </p:txBody>
      </p:sp>
      <p:grpSp>
        <p:nvGrpSpPr>
          <p:cNvPr id="2" name="Group 74"/>
          <p:cNvGrpSpPr/>
          <p:nvPr/>
        </p:nvGrpSpPr>
        <p:grpSpPr>
          <a:xfrm rot="5400000">
            <a:off x="2019300" y="2249488"/>
            <a:ext cx="446088" cy="519112"/>
            <a:chOff x="1872" y="1426"/>
            <a:chExt cx="2014" cy="2412"/>
          </a:xfrm>
        </p:grpSpPr>
        <p:sp>
          <p:nvSpPr>
            <p:cNvPr id="826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4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6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1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6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25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72" name="Oval 78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15473" name="Oval 79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8272" name="Oval 80"/>
            <p:cNvSpPr>
              <a:spLocks noChangeArrowheads="1"/>
            </p:cNvSpPr>
            <p:nvPr/>
          </p:nvSpPr>
          <p:spPr bwMode="gray">
            <a:xfrm>
              <a:off x="2295" y="1426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75" name="Oval 81"/>
            <p:cNvSpPr/>
            <p:nvPr/>
          </p:nvSpPr>
          <p:spPr>
            <a:xfrm>
              <a:off x="2299" y="1426"/>
              <a:ext cx="1173" cy="241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8274" name="Oval 82"/>
            <p:cNvSpPr>
              <a:spLocks noChangeArrowheads="1"/>
            </p:cNvSpPr>
            <p:nvPr/>
          </p:nvSpPr>
          <p:spPr bwMode="gray">
            <a:xfrm>
              <a:off x="2338" y="1426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77" name="Oval 83"/>
            <p:cNvSpPr/>
            <p:nvPr/>
          </p:nvSpPr>
          <p:spPr>
            <a:xfrm>
              <a:off x="2337" y="1426"/>
              <a:ext cx="1096" cy="241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2586038" y="2205038"/>
            <a:ext cx="7367587" cy="641350"/>
            <a:chOff x="384" y="1344"/>
            <a:chExt cx="3072" cy="404"/>
          </a:xfrm>
        </p:grpSpPr>
        <p:sp>
          <p:nvSpPr>
            <p:cNvPr id="15464" name="AutoShape 6"/>
            <p:cNvSpPr/>
            <p:nvPr/>
          </p:nvSpPr>
          <p:spPr>
            <a:xfrm>
              <a:off x="384" y="1344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3F3F3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000" dirty="0">
                <a:ea typeface="Arial" panose="020B0604020202020204" pitchFamily="34" charset="0"/>
              </a:endParaRPr>
            </a:p>
          </p:txBody>
        </p:sp>
        <p:sp>
          <p:nvSpPr>
            <p:cNvPr id="15465" name="AutoShape 7"/>
            <p:cNvSpPr/>
            <p:nvPr/>
          </p:nvSpPr>
          <p:spPr>
            <a:xfrm>
              <a:off x="448" y="1379"/>
              <a:ext cx="271" cy="331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000" dirty="0">
                <a:ea typeface="Arial" panose="020B0604020202020204" pitchFamily="34" charset="0"/>
              </a:endParaRPr>
            </a:p>
          </p:txBody>
        </p:sp>
        <p:sp>
          <p:nvSpPr>
            <p:cNvPr id="8200" name="Freeform 8"/>
            <p:cNvSpPr/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gray">
            <a:xfrm>
              <a:off x="478" y="1383"/>
              <a:ext cx="211" cy="365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marR="0" algn="ctr" defTabSz="914400">
                <a:buClrTx/>
                <a:buSzTx/>
                <a:buFontTx/>
                <a:defRPr/>
              </a:pPr>
              <a:r>
                <a:rPr kumimoji="0" lang="en-US" sz="32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5468" name="Text Box 10"/>
            <p:cNvSpPr txBox="1"/>
            <p:nvPr/>
          </p:nvSpPr>
          <p:spPr>
            <a:xfrm>
              <a:off x="719" y="1434"/>
              <a:ext cx="273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hai</a:t>
              </a:r>
              <a:endPara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8210" name="Rectangle 18"/>
          <p:cNvSpPr/>
          <p:nvPr/>
        </p:nvSpPr>
        <p:spPr>
          <a:xfrm>
            <a:off x="2647950" y="2135188"/>
            <a:ext cx="7377113" cy="793750"/>
          </a:xfrm>
          <a:prstGeom prst="rect">
            <a:avLst/>
          </a:prstGeom>
          <a:noFill/>
          <a:ln w="38100" cap="flat" cmpd="dbl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8212" name="Rectangle 20"/>
          <p:cNvSpPr/>
          <p:nvPr/>
        </p:nvSpPr>
        <p:spPr>
          <a:xfrm>
            <a:off x="2647950" y="3286125"/>
            <a:ext cx="7377113" cy="793750"/>
          </a:xfrm>
          <a:prstGeom prst="rect">
            <a:avLst/>
          </a:prstGeom>
          <a:noFill/>
          <a:ln w="38100" cap="flat" cmpd="dbl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grpSp>
        <p:nvGrpSpPr>
          <p:cNvPr id="4" name="Group 27"/>
          <p:cNvGrpSpPr/>
          <p:nvPr/>
        </p:nvGrpSpPr>
        <p:grpSpPr>
          <a:xfrm rot="5400000">
            <a:off x="1673225" y="2030413"/>
            <a:ext cx="992188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60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7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58" name="Oval 31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15459" name="Oval 32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620" y="2132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61" name="Oval 34"/>
            <p:cNvSpPr/>
            <p:nvPr/>
          </p:nvSpPr>
          <p:spPr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6" y="213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63" name="Oval 36"/>
            <p:cNvSpPr/>
            <p:nvPr/>
          </p:nvSpPr>
          <p:spPr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5" name="Group 74"/>
          <p:cNvGrpSpPr/>
          <p:nvPr/>
        </p:nvGrpSpPr>
        <p:grpSpPr>
          <a:xfrm rot="5400000">
            <a:off x="2019300" y="3463925"/>
            <a:ext cx="446088" cy="519113"/>
            <a:chOff x="1872" y="1426"/>
            <a:chExt cx="2014" cy="2412"/>
          </a:xfrm>
        </p:grpSpPr>
        <p:sp>
          <p:nvSpPr>
            <p:cNvPr id="94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4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5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1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6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25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49" name="Oval 78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15450" name="Oval 79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99" name="Oval 80"/>
            <p:cNvSpPr>
              <a:spLocks noChangeArrowheads="1"/>
            </p:cNvSpPr>
            <p:nvPr/>
          </p:nvSpPr>
          <p:spPr bwMode="gray">
            <a:xfrm>
              <a:off x="2295" y="1426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52" name="Oval 81"/>
            <p:cNvSpPr/>
            <p:nvPr/>
          </p:nvSpPr>
          <p:spPr>
            <a:xfrm>
              <a:off x="2299" y="1426"/>
              <a:ext cx="1173" cy="241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101" name="Oval 82"/>
            <p:cNvSpPr>
              <a:spLocks noChangeArrowheads="1"/>
            </p:cNvSpPr>
            <p:nvPr/>
          </p:nvSpPr>
          <p:spPr bwMode="gray">
            <a:xfrm>
              <a:off x="2338" y="1426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54" name="Oval 83"/>
            <p:cNvSpPr/>
            <p:nvPr/>
          </p:nvSpPr>
          <p:spPr>
            <a:xfrm>
              <a:off x="2337" y="1426"/>
              <a:ext cx="1096" cy="241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6" name="Group 74"/>
          <p:cNvGrpSpPr/>
          <p:nvPr/>
        </p:nvGrpSpPr>
        <p:grpSpPr>
          <a:xfrm rot="5400000">
            <a:off x="2019300" y="4660900"/>
            <a:ext cx="446088" cy="519113"/>
            <a:chOff x="1872" y="1426"/>
            <a:chExt cx="2014" cy="2412"/>
          </a:xfrm>
        </p:grpSpPr>
        <p:sp>
          <p:nvSpPr>
            <p:cNvPr id="10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4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1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25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40" name="Oval 78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15441" name="Oval 79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gray">
            <a:xfrm>
              <a:off x="2295" y="1426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43" name="Oval 81"/>
            <p:cNvSpPr/>
            <p:nvPr/>
          </p:nvSpPr>
          <p:spPr>
            <a:xfrm>
              <a:off x="2299" y="1426"/>
              <a:ext cx="1173" cy="241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114" name="Oval 82"/>
            <p:cNvSpPr>
              <a:spLocks noChangeArrowheads="1"/>
            </p:cNvSpPr>
            <p:nvPr/>
          </p:nvSpPr>
          <p:spPr bwMode="gray">
            <a:xfrm>
              <a:off x="2338" y="1426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45" name="Oval 83"/>
            <p:cNvSpPr/>
            <p:nvPr/>
          </p:nvSpPr>
          <p:spPr>
            <a:xfrm>
              <a:off x="2337" y="1426"/>
              <a:ext cx="1096" cy="241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7" name="Group 74"/>
          <p:cNvGrpSpPr/>
          <p:nvPr/>
        </p:nvGrpSpPr>
        <p:grpSpPr>
          <a:xfrm rot="5400000">
            <a:off x="2019300" y="5803900"/>
            <a:ext cx="446088" cy="519113"/>
            <a:chOff x="1872" y="1426"/>
            <a:chExt cx="2014" cy="2412"/>
          </a:xfrm>
        </p:grpSpPr>
        <p:sp>
          <p:nvSpPr>
            <p:cNvPr id="117" name="AutoShape 75"/>
            <p:cNvSpPr>
              <a:spLocks noChangeArrowheads="1"/>
            </p:cNvSpPr>
            <p:nvPr/>
          </p:nvSpPr>
          <p:spPr bwMode="gray">
            <a:xfrm rot="16200000" flipH="1">
              <a:off x="1821" y="234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AutoShape 76"/>
            <p:cNvSpPr>
              <a:spLocks noChangeArrowheads="1"/>
            </p:cNvSpPr>
            <p:nvPr/>
          </p:nvSpPr>
          <p:spPr bwMode="gray">
            <a:xfrm rot="5400000" flipH="1">
              <a:off x="3627" y="2310"/>
              <a:ext cx="310" cy="208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AutoShape 77"/>
            <p:cNvSpPr>
              <a:spLocks noChangeArrowheads="1"/>
            </p:cNvSpPr>
            <p:nvPr/>
          </p:nvSpPr>
          <p:spPr bwMode="gray">
            <a:xfrm rot="10800000" flipH="1">
              <a:off x="2725" y="3255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31" name="Oval 78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15432" name="Oval 79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122" name="Oval 80"/>
            <p:cNvSpPr>
              <a:spLocks noChangeArrowheads="1"/>
            </p:cNvSpPr>
            <p:nvPr/>
          </p:nvSpPr>
          <p:spPr bwMode="gray">
            <a:xfrm>
              <a:off x="2295" y="1426"/>
              <a:ext cx="1175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34" name="Oval 81"/>
            <p:cNvSpPr/>
            <p:nvPr/>
          </p:nvSpPr>
          <p:spPr>
            <a:xfrm>
              <a:off x="2299" y="1426"/>
              <a:ext cx="1173" cy="241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124" name="Oval 82"/>
            <p:cNvSpPr>
              <a:spLocks noChangeArrowheads="1"/>
            </p:cNvSpPr>
            <p:nvPr/>
          </p:nvSpPr>
          <p:spPr bwMode="gray">
            <a:xfrm>
              <a:off x="2338" y="1426"/>
              <a:ext cx="1097" cy="2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36" name="Oval 83"/>
            <p:cNvSpPr/>
            <p:nvPr/>
          </p:nvSpPr>
          <p:spPr>
            <a:xfrm>
              <a:off x="2337" y="1426"/>
              <a:ext cx="1096" cy="2412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2727325" y="3365500"/>
            <a:ext cx="7229475" cy="627063"/>
            <a:chOff x="508" y="2112"/>
            <a:chExt cx="3072" cy="395"/>
          </a:xfrm>
        </p:grpSpPr>
        <p:sp>
          <p:nvSpPr>
            <p:cNvPr id="15423" name="AutoShape 12"/>
            <p:cNvSpPr/>
            <p:nvPr/>
          </p:nvSpPr>
          <p:spPr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000" dirty="0">
                <a:ea typeface="Arial" panose="020B0604020202020204" pitchFamily="34" charset="0"/>
              </a:endParaRPr>
            </a:p>
          </p:txBody>
        </p:sp>
        <p:sp>
          <p:nvSpPr>
            <p:cNvPr id="15424" name="AutoShape 13"/>
            <p:cNvSpPr/>
            <p:nvPr/>
          </p:nvSpPr>
          <p:spPr>
            <a:xfrm>
              <a:off x="514" y="2147"/>
              <a:ext cx="272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000" dirty="0">
                <a:ea typeface="Arial" panose="020B0604020202020204" pitchFamily="34" charset="0"/>
              </a:endParaRPr>
            </a:p>
          </p:txBody>
        </p:sp>
        <p:sp>
          <p:nvSpPr>
            <p:cNvPr id="8206" name="Freeform 14"/>
            <p:cNvSpPr/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gray">
            <a:xfrm>
              <a:off x="571" y="2139"/>
              <a:ext cx="177" cy="36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>
                <a:buClrTx/>
                <a:buSzTx/>
                <a:buFontTx/>
                <a:defRPr/>
              </a:pPr>
              <a:r>
                <a:rPr kumimoji="0" lang="en-US" sz="32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5427" name="Text Box 16"/>
            <p:cNvSpPr txBox="1"/>
            <p:nvPr/>
          </p:nvSpPr>
          <p:spPr>
            <a:xfrm>
              <a:off x="786" y="2197"/>
              <a:ext cx="276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ba</a:t>
              </a:r>
              <a:endPara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" name="Group 37"/>
          <p:cNvGrpSpPr/>
          <p:nvPr/>
        </p:nvGrpSpPr>
        <p:grpSpPr>
          <a:xfrm rot="5400000">
            <a:off x="1704975" y="3244850"/>
            <a:ext cx="992188" cy="930275"/>
            <a:chOff x="1872" y="1824"/>
            <a:chExt cx="2014" cy="1821"/>
          </a:xfrm>
        </p:grpSpPr>
        <p:sp>
          <p:nvSpPr>
            <p:cNvPr id="8230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60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31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7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32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17" name="Oval 41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15418" name="Oval 42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8235" name="Oval 43"/>
            <p:cNvSpPr>
              <a:spLocks noChangeArrowheads="1"/>
            </p:cNvSpPr>
            <p:nvPr/>
          </p:nvSpPr>
          <p:spPr bwMode="gray">
            <a:xfrm>
              <a:off x="2620" y="2132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20" name="Oval 44"/>
            <p:cNvSpPr/>
            <p:nvPr/>
          </p:nvSpPr>
          <p:spPr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8237" name="Oval 45"/>
            <p:cNvSpPr>
              <a:spLocks noChangeArrowheads="1"/>
            </p:cNvSpPr>
            <p:nvPr/>
          </p:nvSpPr>
          <p:spPr bwMode="gray">
            <a:xfrm>
              <a:off x="2336" y="213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22" name="Oval 46"/>
            <p:cNvSpPr/>
            <p:nvPr/>
          </p:nvSpPr>
          <p:spPr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10" name="Group 27"/>
          <p:cNvGrpSpPr/>
          <p:nvPr/>
        </p:nvGrpSpPr>
        <p:grpSpPr>
          <a:xfrm rot="5400000">
            <a:off x="1673225" y="4467225"/>
            <a:ext cx="992188" cy="930275"/>
            <a:chOff x="1872" y="1824"/>
            <a:chExt cx="2014" cy="1821"/>
          </a:xfrm>
        </p:grpSpPr>
        <p:sp>
          <p:nvSpPr>
            <p:cNvPr id="133" name="AutoShape 28"/>
            <p:cNvSpPr>
              <a:spLocks noChangeArrowheads="1"/>
            </p:cNvSpPr>
            <p:nvPr/>
          </p:nvSpPr>
          <p:spPr bwMode="gray">
            <a:xfrm rot="16200000" flipH="1">
              <a:off x="1821" y="260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AutoShape 29"/>
            <p:cNvSpPr>
              <a:spLocks noChangeArrowheads="1"/>
            </p:cNvSpPr>
            <p:nvPr/>
          </p:nvSpPr>
          <p:spPr bwMode="gray">
            <a:xfrm rot="5400000" flipH="1">
              <a:off x="3629" y="257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5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08" name="Oval 31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15409" name="Oval 32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138" name="Oval 33"/>
            <p:cNvSpPr>
              <a:spLocks noChangeArrowheads="1"/>
            </p:cNvSpPr>
            <p:nvPr/>
          </p:nvSpPr>
          <p:spPr bwMode="gray">
            <a:xfrm>
              <a:off x="2620" y="2132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11" name="Oval 34"/>
            <p:cNvSpPr/>
            <p:nvPr/>
          </p:nvSpPr>
          <p:spPr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140" name="Oval 35"/>
            <p:cNvSpPr>
              <a:spLocks noChangeArrowheads="1"/>
            </p:cNvSpPr>
            <p:nvPr/>
          </p:nvSpPr>
          <p:spPr bwMode="gray">
            <a:xfrm>
              <a:off x="2336" y="213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413" name="Oval 36"/>
            <p:cNvSpPr/>
            <p:nvPr/>
          </p:nvSpPr>
          <p:spPr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724150" y="5751513"/>
            <a:ext cx="7229475" cy="627062"/>
            <a:chOff x="508" y="2112"/>
            <a:chExt cx="3072" cy="395"/>
          </a:xfrm>
        </p:grpSpPr>
        <p:sp>
          <p:nvSpPr>
            <p:cNvPr id="15400" name="AutoShape 12"/>
            <p:cNvSpPr/>
            <p:nvPr/>
          </p:nvSpPr>
          <p:spPr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000" dirty="0">
                <a:ea typeface="Arial" panose="020B0604020202020204" pitchFamily="34" charset="0"/>
              </a:endParaRPr>
            </a:p>
          </p:txBody>
        </p:sp>
        <p:sp>
          <p:nvSpPr>
            <p:cNvPr id="15401" name="AutoShape 13"/>
            <p:cNvSpPr/>
            <p:nvPr/>
          </p:nvSpPr>
          <p:spPr>
            <a:xfrm>
              <a:off x="514" y="2134"/>
              <a:ext cx="273" cy="360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000" dirty="0">
                <a:ea typeface="Arial" panose="020B0604020202020204" pitchFamily="34" charset="0"/>
              </a:endParaRPr>
            </a:p>
          </p:txBody>
        </p:sp>
        <p:sp>
          <p:nvSpPr>
            <p:cNvPr id="145" name="Freeform 14"/>
            <p:cNvSpPr/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Text Box 15"/>
            <p:cNvSpPr txBox="1">
              <a:spLocks noChangeArrowheads="1"/>
            </p:cNvSpPr>
            <p:nvPr/>
          </p:nvSpPr>
          <p:spPr bwMode="gray">
            <a:xfrm>
              <a:off x="570" y="2139"/>
              <a:ext cx="188" cy="36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>
                <a:buClrTx/>
                <a:buSzTx/>
                <a:buFontTx/>
                <a:defRPr/>
              </a:pPr>
              <a:r>
                <a:rPr kumimoji="0" lang="en-US" sz="32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D</a:t>
              </a:r>
            </a:p>
          </p:txBody>
        </p:sp>
        <p:sp>
          <p:nvSpPr>
            <p:cNvPr id="15404" name="Text Box 16"/>
            <p:cNvSpPr txBox="1"/>
            <p:nvPr/>
          </p:nvSpPr>
          <p:spPr>
            <a:xfrm>
              <a:off x="818" y="2199"/>
              <a:ext cx="27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năm</a:t>
              </a:r>
              <a:endPara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2" name="Group 37"/>
          <p:cNvGrpSpPr/>
          <p:nvPr/>
        </p:nvGrpSpPr>
        <p:grpSpPr>
          <a:xfrm rot="5400000">
            <a:off x="1704975" y="5610225"/>
            <a:ext cx="992188" cy="930275"/>
            <a:chOff x="1872" y="1824"/>
            <a:chExt cx="2014" cy="1821"/>
          </a:xfrm>
        </p:grpSpPr>
        <p:sp>
          <p:nvSpPr>
            <p:cNvPr id="149" name="AutoShape 38"/>
            <p:cNvSpPr>
              <a:spLocks noChangeArrowheads="1"/>
            </p:cNvSpPr>
            <p:nvPr/>
          </p:nvSpPr>
          <p:spPr bwMode="gray">
            <a:xfrm rot="16200000" flipH="1">
              <a:off x="1821" y="2605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0" name="AutoShape 39"/>
            <p:cNvSpPr>
              <a:spLocks noChangeArrowheads="1"/>
            </p:cNvSpPr>
            <p:nvPr/>
          </p:nvSpPr>
          <p:spPr bwMode="gray">
            <a:xfrm rot="5400000" flipH="1">
              <a:off x="3629" y="2571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1" name="AutoShape 4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94" name="Oval 41"/>
            <p:cNvSpPr/>
            <p:nvPr/>
          </p:nvSpPr>
          <p:spPr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  <a:tileRect/>
            </a:gradFill>
            <a:ln w="5715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15395" name="Oval 42"/>
            <p:cNvSpPr/>
            <p:nvPr/>
          </p:nvSpPr>
          <p:spPr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gray">
            <a:xfrm>
              <a:off x="2620" y="2132"/>
              <a:ext cx="52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97" name="Oval 44"/>
            <p:cNvSpPr/>
            <p:nvPr/>
          </p:nvSpPr>
          <p:spPr>
            <a:xfrm>
              <a:off x="2621" y="2124"/>
              <a:ext cx="527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wrap="none"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  <p:sp>
          <p:nvSpPr>
            <p:cNvPr id="156" name="Oval 45"/>
            <p:cNvSpPr>
              <a:spLocks noChangeArrowheads="1"/>
            </p:cNvSpPr>
            <p:nvPr/>
          </p:nvSpPr>
          <p:spPr bwMode="gray">
            <a:xfrm>
              <a:off x="2336" y="213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399" name="Oval 46"/>
            <p:cNvSpPr/>
            <p:nvPr/>
          </p:nvSpPr>
          <p:spPr>
            <a:xfrm>
              <a:off x="2337" y="2124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  <a:tileRect/>
            </a:gradFill>
            <a:ln w="38100">
              <a:noFill/>
            </a:ln>
          </p:spPr>
          <p:txBody>
            <a:bodyPr anchor="ctr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1800" dirty="0">
                <a:ea typeface="Arial" panose="020B0604020202020204" pitchFamily="34" charset="0"/>
              </a:endParaRPr>
            </a:p>
          </p:txBody>
        </p:sp>
      </p:grpSp>
      <p:sp>
        <p:nvSpPr>
          <p:cNvPr id="190" name="Rectangle 20"/>
          <p:cNvSpPr/>
          <p:nvPr/>
        </p:nvSpPr>
        <p:spPr>
          <a:xfrm>
            <a:off x="2647950" y="4500563"/>
            <a:ext cx="7377113" cy="793750"/>
          </a:xfrm>
          <a:prstGeom prst="rect">
            <a:avLst/>
          </a:prstGeom>
          <a:noFill/>
          <a:ln w="38100" cap="flat" cmpd="dbl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grpSp>
        <p:nvGrpSpPr>
          <p:cNvPr id="13" name="Group 11"/>
          <p:cNvGrpSpPr/>
          <p:nvPr/>
        </p:nvGrpSpPr>
        <p:grpSpPr>
          <a:xfrm>
            <a:off x="2730500" y="4557713"/>
            <a:ext cx="7229475" cy="627062"/>
            <a:chOff x="508" y="2112"/>
            <a:chExt cx="3072" cy="395"/>
          </a:xfrm>
        </p:grpSpPr>
        <p:sp>
          <p:nvSpPr>
            <p:cNvPr id="15386" name="AutoShape 12"/>
            <p:cNvSpPr/>
            <p:nvPr/>
          </p:nvSpPr>
          <p:spPr>
            <a:xfrm>
              <a:off x="508" y="2112"/>
              <a:ext cx="3072" cy="381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F2F2F2"/>
                </a:gs>
                <a:gs pos="100000">
                  <a:srgbClr val="DDDDDD"/>
                </a:gs>
              </a:gsLst>
              <a:lin ang="2700000" scaled="1"/>
              <a:tileRect/>
            </a:gradFill>
            <a:ln w="381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000" dirty="0">
                <a:ea typeface="Arial" panose="020B0604020202020204" pitchFamily="34" charset="0"/>
              </a:endParaRPr>
            </a:p>
          </p:txBody>
        </p:sp>
        <p:sp>
          <p:nvSpPr>
            <p:cNvPr id="15387" name="AutoShape 13"/>
            <p:cNvSpPr/>
            <p:nvPr/>
          </p:nvSpPr>
          <p:spPr>
            <a:xfrm>
              <a:off x="514" y="2147"/>
              <a:ext cx="271" cy="352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 w="38100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endParaRPr lang="en-US" altLang="en-US" sz="2000" dirty="0">
                <a:ea typeface="Arial" panose="020B0604020202020204" pitchFamily="34" charset="0"/>
              </a:endParaRPr>
            </a:p>
          </p:txBody>
        </p:sp>
        <p:sp>
          <p:nvSpPr>
            <p:cNvPr id="194" name="Freeform 14"/>
            <p:cNvSpPr/>
            <p:nvPr/>
          </p:nvSpPr>
          <p:spPr bwMode="gray">
            <a:xfrm>
              <a:off x="545" y="2184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2353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Text Box 15"/>
            <p:cNvSpPr txBox="1">
              <a:spLocks noChangeArrowheads="1"/>
            </p:cNvSpPr>
            <p:nvPr/>
          </p:nvSpPr>
          <p:spPr bwMode="gray">
            <a:xfrm>
              <a:off x="560" y="2139"/>
              <a:ext cx="171" cy="368"/>
            </a:xfrm>
            <a:prstGeom prst="rect">
              <a:avLst/>
            </a:prstGeom>
            <a:noFill/>
            <a:ln w="9525" algn="ctr">
              <a:noFill/>
              <a:miter lim="800000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>
              <a:spAutoFit/>
            </a:bodyPr>
            <a:lstStyle/>
            <a:p>
              <a:pPr marR="0" algn="ctr" defTabSz="914400">
                <a:buClrTx/>
                <a:buSzTx/>
                <a:buFontTx/>
                <a:defRPr/>
              </a:pPr>
              <a:r>
                <a:rPr kumimoji="0" lang="en-US" sz="3200" b="1" kern="1200" cap="none" spc="0" normalizeH="0" baseline="0" noProof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anose="020F0502020204030204" pitchFamily="34" charset="0"/>
                  <a:ea typeface="+mn-ea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5390" name="Text Box 16"/>
            <p:cNvSpPr txBox="1"/>
            <p:nvPr/>
          </p:nvSpPr>
          <p:spPr>
            <a:xfrm>
              <a:off x="785" y="2211"/>
              <a:ext cx="279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>
                <a:spcBef>
                  <a:spcPct val="0"/>
                </a:spcBef>
                <a:buNone/>
              </a:pPr>
              <a:r>
                <a:rPr lang="en-US" alt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 tư</a:t>
              </a:r>
              <a:endPara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97" name="Rectangle 20"/>
          <p:cNvSpPr/>
          <p:nvPr/>
        </p:nvSpPr>
        <p:spPr>
          <a:xfrm>
            <a:off x="2667000" y="5715000"/>
            <a:ext cx="7377113" cy="793750"/>
          </a:xfrm>
          <a:prstGeom prst="rect">
            <a:avLst/>
          </a:prstGeom>
          <a:noFill/>
          <a:ln w="38100" cap="flat" cmpd="dbl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FF"/>
              </a:solidFill>
              <a:ea typeface="Arial" panose="020B0604020202020204" pitchFamily="34" charset="0"/>
            </a:endParaRPr>
          </a:p>
        </p:txBody>
      </p:sp>
      <p:sp>
        <p:nvSpPr>
          <p:cNvPr id="116" name="10-Point Star 115"/>
          <p:cNvSpPr/>
          <p:nvPr/>
        </p:nvSpPr>
        <p:spPr>
          <a:xfrm>
            <a:off x="10115551" y="6284933"/>
            <a:ext cx="500063" cy="500062"/>
          </a:xfrm>
          <a:prstGeom prst="star10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" name="Text Box 13">
            <a:hlinkClick r:id="" action="ppaction://noaction"/>
          </p:cNvPr>
          <p:cNvSpPr txBox="1"/>
          <p:nvPr/>
        </p:nvSpPr>
        <p:spPr>
          <a:xfrm>
            <a:off x="1066800" y="533400"/>
            <a:ext cx="10591800" cy="1062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4: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Khoanh v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chữ </a:t>
            </a: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trả lời </a:t>
            </a: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30 tháng 8 l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chủ nhật thì 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2 tháng 9 cùng n</a:t>
            </a: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</p:childTnLst>
        </p:cTn>
      </p:par>
    </p:tnLst>
    <p:bldLst>
      <p:bldP spid="8255" grpId="0" animBg="1"/>
      <p:bldP spid="103" grpId="0" animBg="1"/>
      <p:bldP spid="104" grpId="0" animBg="1"/>
      <p:bldP spid="105" grpId="0" animBg="1"/>
      <p:bldP spid="8210" grpId="0" animBg="1"/>
      <p:bldP spid="8212" grpId="0" animBg="1"/>
      <p:bldP spid="190" grpId="0" animBg="1"/>
      <p:bldP spid="197" grpId="0" animBg="1"/>
      <p:bldP spid="1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2"/>
          <p:cNvSpPr/>
          <p:nvPr/>
        </p:nvSpPr>
        <p:spPr>
          <a:xfrm>
            <a:off x="1524000" y="0"/>
            <a:ext cx="9144000" cy="1447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  <a:tileRect/>
          </a:gradFill>
          <a:ln w="76200" cap="flat" cmpd="tri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en-US" sz="1800" dirty="0"/>
          </a:p>
        </p:txBody>
      </p:sp>
      <p:sp>
        <p:nvSpPr>
          <p:cNvPr id="263181" name="Text Box 13">
            <a:hlinkClick r:id="" action="ppaction://noaction"/>
          </p:cNvPr>
          <p:cNvSpPr txBox="1"/>
          <p:nvPr/>
        </p:nvSpPr>
        <p:spPr>
          <a:xfrm>
            <a:off x="2057400" y="120650"/>
            <a:ext cx="8610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em tính được: 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30 tháng 8 l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chủ nhật thì 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2 tháng 9 cùng năm l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tư.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8" name="Picture 9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419600"/>
            <a:ext cx="1143000" cy="1371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Text Box 10"/>
          <p:cNvSpPr txBox="1"/>
          <p:nvPr/>
        </p:nvSpPr>
        <p:spPr>
          <a:xfrm>
            <a:off x="1752600" y="5791200"/>
            <a:ext cx="14605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Đáp án</a:t>
            </a:r>
          </a:p>
        </p:txBody>
      </p:sp>
      <p:sp>
        <p:nvSpPr>
          <p:cNvPr id="2" name="Text Box 13">
            <a:hlinkClick r:id="" action="ppaction://noaction"/>
          </p:cNvPr>
          <p:cNvSpPr txBox="1"/>
          <p:nvPr/>
        </p:nvSpPr>
        <p:spPr>
          <a:xfrm>
            <a:off x="2895600" y="1752600"/>
            <a:ext cx="69342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Trước hết, em phải xác định được tháng 8 có 31 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 Box 13">
            <a:hlinkClick r:id="" action="ppaction://noaction"/>
          </p:cNvPr>
          <p:cNvSpPr txBox="1"/>
          <p:nvPr/>
        </p:nvSpPr>
        <p:spPr>
          <a:xfrm>
            <a:off x="2895600" y="2819400"/>
            <a:ext cx="5486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Char char="-"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đó, em có thể tính dần :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7" name="Text Box 13"/>
          <p:cNvSpPr txBox="1"/>
          <p:nvPr/>
        </p:nvSpPr>
        <p:spPr>
          <a:xfrm>
            <a:off x="5715000" y="3594100"/>
            <a:ext cx="2057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nhật</a:t>
            </a:r>
            <a:r>
              <a:rPr lang="en-US" altLang="en-US" sz="2800" b="1" dirty="0">
                <a:solidFill>
                  <a:srgbClr val="CC0000"/>
                </a:solidFill>
              </a:rPr>
              <a:t>.</a:t>
            </a:r>
          </a:p>
        </p:txBody>
      </p:sp>
      <p:sp>
        <p:nvSpPr>
          <p:cNvPr id="31758" name="Text Box 14"/>
          <p:cNvSpPr txBox="1"/>
          <p:nvPr/>
        </p:nvSpPr>
        <p:spPr>
          <a:xfrm>
            <a:off x="3276600" y="35814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tháng 8 l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</a:p>
        </p:txBody>
      </p:sp>
      <p:sp>
        <p:nvSpPr>
          <p:cNvPr id="31759" name="Text Box 15"/>
          <p:cNvSpPr txBox="1"/>
          <p:nvPr/>
        </p:nvSpPr>
        <p:spPr>
          <a:xfrm>
            <a:off x="5715000" y="4114800"/>
            <a:ext cx="2057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hai.</a:t>
            </a:r>
            <a:endParaRPr lang="en-US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60" name="Text Box 16"/>
          <p:cNvSpPr txBox="1"/>
          <p:nvPr/>
        </p:nvSpPr>
        <p:spPr>
          <a:xfrm>
            <a:off x="3276600" y="41021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tháng 8 l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</a:p>
        </p:txBody>
      </p:sp>
      <p:sp>
        <p:nvSpPr>
          <p:cNvPr id="31761" name="Text Box 17"/>
          <p:cNvSpPr txBox="1"/>
          <p:nvPr/>
        </p:nvSpPr>
        <p:spPr>
          <a:xfrm>
            <a:off x="5715000" y="4648200"/>
            <a:ext cx="2057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ba.</a:t>
            </a:r>
            <a:endParaRPr lang="en-US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62" name="Text Box 18"/>
          <p:cNvSpPr txBox="1"/>
          <p:nvPr/>
        </p:nvSpPr>
        <p:spPr>
          <a:xfrm>
            <a:off x="3276600" y="46482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tháng 9 l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</a:p>
        </p:txBody>
      </p:sp>
      <p:sp>
        <p:nvSpPr>
          <p:cNvPr id="31763" name="Text Box 19"/>
          <p:cNvSpPr txBox="1"/>
          <p:nvPr/>
        </p:nvSpPr>
        <p:spPr>
          <a:xfrm>
            <a:off x="5715000" y="5270500"/>
            <a:ext cx="2057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tư.</a:t>
            </a:r>
            <a:endParaRPr lang="en-US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64" name="Text Box 20"/>
          <p:cNvSpPr txBox="1"/>
          <p:nvPr/>
        </p:nvSpPr>
        <p:spPr>
          <a:xfrm>
            <a:off x="3276600" y="5257800"/>
            <a:ext cx="266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tháng 9 l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1" grpId="0"/>
      <p:bldP spid="2" grpId="0"/>
      <p:bldP spid="3" grpId="0"/>
      <p:bldP spid="31757" grpId="0"/>
      <p:bldP spid="31758" grpId="0"/>
      <p:bldP spid="31759" grpId="0"/>
      <p:bldP spid="31760" grpId="0"/>
      <p:bldP spid="31761" grpId="0"/>
      <p:bldP spid="31762" grpId="0"/>
      <p:bldP spid="31763" grpId="0"/>
      <p:bldP spid="317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725486" y="2478088"/>
            <a:ext cx="5103813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marL="571500" indent="-571500" eaLnBrk="1" hangingPunct="1">
              <a:spcBef>
                <a:spcPct val="50000"/>
              </a:spcBef>
              <a:buChar char="-"/>
            </a:pP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dò.</a:t>
            </a: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609600" y="3756353"/>
            <a:ext cx="8780463" cy="12001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Xem trước b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“</a:t>
            </a:r>
            <a:r>
              <a:rPr lang="en-US" altLang="en-US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tròn, tâm, đường kính, bán kính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725487" y="3149497"/>
            <a:ext cx="5103813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Về nh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xem lịch.</a:t>
            </a:r>
            <a:endParaRPr lang="en-US" altLang="en-US" sz="3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/>
          <p:nvPr/>
        </p:nvSpPr>
        <p:spPr>
          <a:xfrm>
            <a:off x="2895600" y="0"/>
            <a:ext cx="6934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099" name="Text Box 3"/>
          <p:cNvSpPr txBox="1"/>
          <p:nvPr/>
        </p:nvSpPr>
        <p:spPr>
          <a:xfrm>
            <a:off x="2590800" y="1797050"/>
            <a:ext cx="7239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Kiểm tra bài cũ : Tháng, năm</a:t>
            </a:r>
          </a:p>
        </p:txBody>
      </p:sp>
      <p:sp>
        <p:nvSpPr>
          <p:cNvPr id="19" name="Text Box 13">
            <a:hlinkClick r:id="" action="ppaction://noaction"/>
          </p:cNvPr>
          <p:cNvSpPr txBox="1"/>
          <p:nvPr/>
        </p:nvSpPr>
        <p:spPr>
          <a:xfrm>
            <a:off x="2162175" y="2667000"/>
            <a:ext cx="8243888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Một n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có bao nhiêu tháng? L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tháng 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3">
            <a:hlinkClick r:id="" action="ppaction://noaction"/>
          </p:cNvPr>
          <p:cNvSpPr txBox="1"/>
          <p:nvPr/>
        </p:nvSpPr>
        <p:spPr>
          <a:xfrm>
            <a:off x="2240915" y="4050030"/>
            <a:ext cx="8243888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Một n</a:t>
            </a:r>
            <a:r>
              <a:rPr lang="vi-V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có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tháng, L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tháng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1, 2, 3, 4, 5, 6, 7, 8, 9, 10, 11, 12.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19" grpId="0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05" y="27940"/>
            <a:ext cx="11938635" cy="6801485"/>
          </a:xfrm>
          <a:prstGeom prst="rect">
            <a:avLst/>
          </a:prstGeom>
        </p:spPr>
      </p:pic>
      <p:sp>
        <p:nvSpPr>
          <p:cNvPr id="20" name="Text Box 13">
            <a:hlinkClick r:id="" action="ppaction://noaction"/>
          </p:cNvPr>
          <p:cNvSpPr txBox="1"/>
          <p:nvPr/>
        </p:nvSpPr>
        <p:spPr>
          <a:xfrm>
            <a:off x="1788160" y="1395095"/>
            <a:ext cx="8001000" cy="27705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Một tuần lễ có </a:t>
            </a:r>
            <a:r>
              <a:rPr lang="en-US" altLang="en-US" sz="4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</a:p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đầu tuần l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Hai. 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cuối tuần l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Chủ Nhật</a:t>
            </a:r>
          </a:p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r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85" y="153035"/>
            <a:ext cx="11296650" cy="6849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9"/>
          <p:cNvSpPr>
            <a:spLocks noTextEdit="1"/>
          </p:cNvSpPr>
          <p:nvPr/>
        </p:nvSpPr>
        <p:spPr>
          <a:xfrm>
            <a:off x="2952750" y="3771900"/>
            <a:ext cx="62865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22"/>
              </a:avLst>
            </a:prstTxWarp>
            <a:normAutofit/>
          </a:bodyPr>
          <a:lstStyle/>
          <a:p>
            <a:pPr algn="ctr"/>
            <a:r>
              <a:rPr lang="en-US" sz="270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 (tr.109)</a:t>
            </a:r>
          </a:p>
        </p:txBody>
      </p:sp>
      <p:sp>
        <p:nvSpPr>
          <p:cNvPr id="3076" name="WordArt 8"/>
          <p:cNvSpPr>
            <a:spLocks noTextEdit="1"/>
          </p:cNvSpPr>
          <p:nvPr/>
        </p:nvSpPr>
        <p:spPr>
          <a:xfrm>
            <a:off x="3352800" y="2400300"/>
            <a:ext cx="56007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700">
                <a:ln w="9525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 - LỚP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81" name="Text Box 13">
            <a:hlinkClick r:id="" action="ppaction://noaction"/>
          </p:cNvPr>
          <p:cNvSpPr txBox="1"/>
          <p:nvPr/>
        </p:nvSpPr>
        <p:spPr>
          <a:xfrm>
            <a:off x="1066800" y="985838"/>
            <a:ext cx="84582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1: 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tờ lịch tháng 1, tháng 2, tháng 3 năm 2004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270" name="Group 198"/>
          <p:cNvGraphicFramePr>
            <a:graphicFrameLocks noGrp="1"/>
          </p:cNvGraphicFramePr>
          <p:nvPr/>
        </p:nvGraphicFramePr>
        <p:xfrm>
          <a:off x="228600" y="1404938"/>
          <a:ext cx="3352801" cy="2438400"/>
        </p:xfrm>
        <a:graphic>
          <a:graphicData uri="http://schemas.openxmlformats.org/drawingml/2006/table">
            <a:tbl>
              <a:tblPr/>
              <a:tblGrid>
                <a:gridCol w="1128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3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3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5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289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Tháng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1</a:t>
                      </a:r>
                    </a:p>
                  </a:txBody>
                  <a:tcPr marL="91430" marR="9143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Thứ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Thứ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Thứ tư</a:t>
                      </a: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Thứ năm</a:t>
                      </a: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Thứ sáu</a:t>
                      </a: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Thứ bảy</a:t>
                      </a: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Chủ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nhật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8" name="Text Box 13">
            <a:hlinkClick r:id="" action="ppaction://noaction"/>
          </p:cNvPr>
          <p:cNvSpPr txBox="1"/>
          <p:nvPr/>
        </p:nvSpPr>
        <p:spPr>
          <a:xfrm>
            <a:off x="5105400" y="604838"/>
            <a:ext cx="2362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70" name="Group 198"/>
          <p:cNvGraphicFramePr>
            <a:graphicFrameLocks noGrp="1"/>
          </p:cNvGraphicFramePr>
          <p:nvPr/>
        </p:nvGraphicFramePr>
        <p:xfrm>
          <a:off x="4606925" y="1408113"/>
          <a:ext cx="2943226" cy="2438400"/>
        </p:xfrm>
        <a:graphic>
          <a:graphicData uri="http://schemas.openxmlformats.org/drawingml/2006/table">
            <a:tbl>
              <a:tblPr/>
              <a:tblGrid>
                <a:gridCol w="99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289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Tháng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2</a:t>
                      </a:r>
                    </a:p>
                  </a:txBody>
                  <a:tcPr marL="91430" marR="9143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Thứ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Thứ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Thứ tư</a:t>
                      </a: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Thứ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năm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Thứ sáu</a:t>
                      </a: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Thứ bảy</a:t>
                      </a: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Chủ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nhật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71" name="Group 198"/>
          <p:cNvGraphicFramePr>
            <a:graphicFrameLocks noGrp="1"/>
          </p:cNvGraphicFramePr>
          <p:nvPr/>
        </p:nvGraphicFramePr>
        <p:xfrm>
          <a:off x="8715375" y="1408113"/>
          <a:ext cx="2943226" cy="2438400"/>
        </p:xfrm>
        <a:graphic>
          <a:graphicData uri="http://schemas.openxmlformats.org/drawingml/2006/table">
            <a:tbl>
              <a:tblPr/>
              <a:tblGrid>
                <a:gridCol w="99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8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289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Tháng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</a:rPr>
                        <a:t> 3</a:t>
                      </a:r>
                    </a:p>
                  </a:txBody>
                  <a:tcPr marL="91430" marR="9143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Thứ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hai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Thứ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ba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Thứ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tư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Thứ năm</a:t>
                      </a: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Thứ sáu</a:t>
                      </a: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Thứ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bảy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Chủ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nhật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91430" marR="9143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430" marR="91430" horzOverflow="overflow">
                    <a:lnL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2" name="Text Box 13">
            <a:hlinkClick r:id="" action="ppaction://noaction"/>
          </p:cNvPr>
          <p:cNvSpPr txBox="1"/>
          <p:nvPr/>
        </p:nvSpPr>
        <p:spPr>
          <a:xfrm>
            <a:off x="304800" y="3851275"/>
            <a:ext cx="4267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Xem tờ lịch trên rồi cho biết:</a:t>
            </a:r>
            <a:endParaRPr lang="en-US" altLang="en-US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" name="Text Box 13">
            <a:hlinkClick r:id="" action="ppaction://noaction"/>
          </p:cNvPr>
          <p:cNvSpPr txBox="1"/>
          <p:nvPr/>
        </p:nvSpPr>
        <p:spPr>
          <a:xfrm>
            <a:off x="101600" y="4114800"/>
            <a:ext cx="4267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3 tháng 2 l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mấy?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" name="Text Box 13">
            <a:hlinkClick r:id="" action="ppaction://noaction"/>
          </p:cNvPr>
          <p:cNvSpPr txBox="1"/>
          <p:nvPr/>
        </p:nvSpPr>
        <p:spPr>
          <a:xfrm>
            <a:off x="-127000" y="4400868"/>
            <a:ext cx="4673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Ng</a:t>
            </a:r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8 tháng 3 l</a:t>
            </a:r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thứ mấy?</a:t>
            </a:r>
            <a:endParaRPr lang="en-US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 Box 13">
            <a:hlinkClick r:id="" action="ppaction://noaction"/>
          </p:cNvPr>
          <p:cNvSpPr txBox="1"/>
          <p:nvPr/>
        </p:nvSpPr>
        <p:spPr>
          <a:xfrm>
            <a:off x="-152400" y="4694238"/>
            <a:ext cx="59102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Ng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tiên của tháng 3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thứ mấy?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6" name="Text Box 13">
            <a:hlinkClick r:id="" action="ppaction://noaction"/>
          </p:cNvPr>
          <p:cNvSpPr txBox="1"/>
          <p:nvPr/>
        </p:nvSpPr>
        <p:spPr>
          <a:xfrm>
            <a:off x="-152400" y="5024438"/>
            <a:ext cx="6019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Ng</a:t>
            </a:r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cuối cùng của tháng 1 l</a:t>
            </a:r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thứ mấy?</a:t>
            </a:r>
            <a:endParaRPr lang="en-US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 Box 13">
            <a:hlinkClick r:id="" action="ppaction://noaction"/>
          </p:cNvPr>
          <p:cNvSpPr txBox="1"/>
          <p:nvPr/>
        </p:nvSpPr>
        <p:spPr>
          <a:xfrm>
            <a:off x="76200" y="5405438"/>
            <a:ext cx="61261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Thứ hai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tiên của tháng 1 l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8" name="Text Box 13">
            <a:hlinkClick r:id="" action="ppaction://noaction"/>
          </p:cNvPr>
          <p:cNvSpPr txBox="1"/>
          <p:nvPr/>
        </p:nvSpPr>
        <p:spPr>
          <a:xfrm>
            <a:off x="25400" y="5710238"/>
            <a:ext cx="61356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nhật cuối cùng của tháng 3 l</a:t>
            </a:r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n</a:t>
            </a:r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4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 Box 13">
            <a:hlinkClick r:id="" action="ppaction://noaction"/>
          </p:cNvPr>
          <p:cNvSpPr txBox="1"/>
          <p:nvPr/>
        </p:nvSpPr>
        <p:spPr>
          <a:xfrm>
            <a:off x="-127000" y="6091555"/>
            <a:ext cx="67976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2 có mấy ng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thứ bảy? Đó l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ng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n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o?  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0" name="Text Box 13">
            <a:hlinkClick r:id="" action="ppaction://noaction"/>
          </p:cNvPr>
          <p:cNvSpPr txBox="1"/>
          <p:nvPr/>
        </p:nvSpPr>
        <p:spPr>
          <a:xfrm>
            <a:off x="76200" y="6381750"/>
            <a:ext cx="56819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Tháng 2 n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2004 có bao nhiêu 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y?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1" name="Text Box 13">
            <a:hlinkClick r:id="" action="ppaction://noaction"/>
          </p:cNvPr>
          <p:cNvSpPr txBox="1"/>
          <p:nvPr/>
        </p:nvSpPr>
        <p:spPr>
          <a:xfrm>
            <a:off x="5791200" y="4114800"/>
            <a:ext cx="425608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3 tháng 2 l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ba.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2" name="Text Box 60"/>
          <p:cNvSpPr txBox="1"/>
          <p:nvPr/>
        </p:nvSpPr>
        <p:spPr>
          <a:xfrm>
            <a:off x="4602163" y="2016125"/>
            <a:ext cx="12954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400" b="1" dirty="0">
                <a:solidFill>
                  <a:srgbClr val="CC0000"/>
                </a:solidFill>
              </a:rPr>
              <a:t>Thứ ba</a:t>
            </a:r>
          </a:p>
        </p:txBody>
      </p:sp>
      <p:sp>
        <p:nvSpPr>
          <p:cNvPr id="183" name="Text Box 59"/>
          <p:cNvSpPr txBox="1"/>
          <p:nvPr/>
        </p:nvSpPr>
        <p:spPr>
          <a:xfrm>
            <a:off x="5903913" y="2012950"/>
            <a:ext cx="33337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400" b="1" dirty="0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184" name="Text Box 13">
            <a:hlinkClick r:id="" action="ppaction://noaction"/>
          </p:cNvPr>
          <p:cNvSpPr txBox="1"/>
          <p:nvPr/>
        </p:nvSpPr>
        <p:spPr>
          <a:xfrm>
            <a:off x="5827078" y="4401185"/>
            <a:ext cx="4256087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8 tháng 3 l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hai.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5" name="Text Box 70"/>
          <p:cNvSpPr txBox="1"/>
          <p:nvPr/>
        </p:nvSpPr>
        <p:spPr>
          <a:xfrm>
            <a:off x="8713788" y="1717675"/>
            <a:ext cx="12954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400" b="1" dirty="0">
                <a:solidFill>
                  <a:srgbClr val="CC0000"/>
                </a:solidFill>
              </a:rPr>
              <a:t>Thứ hai</a:t>
            </a:r>
          </a:p>
        </p:txBody>
      </p:sp>
      <p:sp>
        <p:nvSpPr>
          <p:cNvPr id="186" name="Text Box 59"/>
          <p:cNvSpPr txBox="1"/>
          <p:nvPr/>
        </p:nvSpPr>
        <p:spPr>
          <a:xfrm rot="-10800000" flipV="1">
            <a:off x="10010775" y="1711325"/>
            <a:ext cx="3048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400" b="1" dirty="0">
                <a:solidFill>
                  <a:srgbClr val="CC0000"/>
                </a:solidFill>
              </a:rPr>
              <a:t>8</a:t>
            </a:r>
          </a:p>
        </p:txBody>
      </p:sp>
      <p:sp>
        <p:nvSpPr>
          <p:cNvPr id="187" name="Text Box 13">
            <a:hlinkClick r:id="" action="ppaction://noaction"/>
          </p:cNvPr>
          <p:cNvSpPr txBox="1"/>
          <p:nvPr/>
        </p:nvSpPr>
        <p:spPr>
          <a:xfrm>
            <a:off x="5837238" y="4705350"/>
            <a:ext cx="597376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4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4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đầu tiên của tháng 3 l</a:t>
            </a:r>
            <a:r>
              <a:rPr lang="en-US" altLang="en-US" sz="24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1/3 l</a:t>
            </a:r>
            <a:r>
              <a:rPr lang="en-US" altLang="en-US" sz="24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thứ hai.</a:t>
            </a:r>
            <a:endParaRPr lang="en-US" altLang="en-US" sz="24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Text Box 59"/>
          <p:cNvSpPr txBox="1"/>
          <p:nvPr/>
        </p:nvSpPr>
        <p:spPr>
          <a:xfrm rot="-10800000" flipV="1">
            <a:off x="228600" y="3232150"/>
            <a:ext cx="1177925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400" b="1" dirty="0">
                <a:solidFill>
                  <a:srgbClr val="CC0000"/>
                </a:solidFill>
              </a:rPr>
              <a:t>Thứ bảy</a:t>
            </a:r>
          </a:p>
        </p:txBody>
      </p:sp>
      <p:sp>
        <p:nvSpPr>
          <p:cNvPr id="189" name="Text Box 13">
            <a:hlinkClick r:id="" action="ppaction://noaction"/>
          </p:cNvPr>
          <p:cNvSpPr txBox="1"/>
          <p:nvPr/>
        </p:nvSpPr>
        <p:spPr>
          <a:xfrm>
            <a:off x="5867400" y="5024438"/>
            <a:ext cx="60960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4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4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cuối cùng của tháng 1 l</a:t>
            </a:r>
            <a:r>
              <a:rPr lang="en-US" altLang="en-US" sz="24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en-US" altLang="en-US" sz="24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thứ bảy</a:t>
            </a:r>
            <a:endParaRPr lang="en-US" altLang="en-US" sz="2400" b="1" dirty="0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Text Box 59"/>
          <p:cNvSpPr txBox="1"/>
          <p:nvPr/>
        </p:nvSpPr>
        <p:spPr>
          <a:xfrm rot="-10800000" flipV="1">
            <a:off x="1676400" y="1711325"/>
            <a:ext cx="4572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400" b="1" dirty="0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191" name="Text Box 13">
            <a:hlinkClick r:id="" action="ppaction://noaction"/>
          </p:cNvPr>
          <p:cNvSpPr txBox="1"/>
          <p:nvPr/>
        </p:nvSpPr>
        <p:spPr>
          <a:xfrm>
            <a:off x="5900738" y="5405438"/>
            <a:ext cx="51054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tiên của tháng 1 l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5.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2" name="Text Box 59"/>
          <p:cNvSpPr txBox="1"/>
          <p:nvPr/>
        </p:nvSpPr>
        <p:spPr>
          <a:xfrm rot="-10800000" flipV="1">
            <a:off x="10744200" y="3540125"/>
            <a:ext cx="4572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400" b="1" dirty="0">
                <a:solidFill>
                  <a:srgbClr val="CC0000"/>
                </a:solidFill>
              </a:rPr>
              <a:t>28</a:t>
            </a:r>
          </a:p>
        </p:txBody>
      </p:sp>
      <p:sp>
        <p:nvSpPr>
          <p:cNvPr id="193" name="Text Box 13">
            <a:hlinkClick r:id="" action="ppaction://noaction"/>
          </p:cNvPr>
          <p:cNvSpPr txBox="1"/>
          <p:nvPr/>
        </p:nvSpPr>
        <p:spPr>
          <a:xfrm>
            <a:off x="6172200" y="5710238"/>
            <a:ext cx="59436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nhật cuối cùng của tháng 3 l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28.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Text Box 59"/>
          <p:cNvSpPr txBox="1"/>
          <p:nvPr/>
        </p:nvSpPr>
        <p:spPr>
          <a:xfrm rot="-10800000" flipV="1">
            <a:off x="5895975" y="3246438"/>
            <a:ext cx="4572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400" b="1" dirty="0">
                <a:solidFill>
                  <a:srgbClr val="CC0000"/>
                </a:solidFill>
              </a:rPr>
              <a:t>7</a:t>
            </a:r>
          </a:p>
        </p:txBody>
      </p:sp>
      <p:sp>
        <p:nvSpPr>
          <p:cNvPr id="195" name="Text Box 59"/>
          <p:cNvSpPr txBox="1"/>
          <p:nvPr/>
        </p:nvSpPr>
        <p:spPr>
          <a:xfrm rot="-10800000" flipV="1">
            <a:off x="6278563" y="3246438"/>
            <a:ext cx="4572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400" b="1" dirty="0">
                <a:solidFill>
                  <a:srgbClr val="CC0000"/>
                </a:solidFill>
              </a:rPr>
              <a:t>14</a:t>
            </a:r>
          </a:p>
        </p:txBody>
      </p:sp>
      <p:sp>
        <p:nvSpPr>
          <p:cNvPr id="196" name="Text Box 59"/>
          <p:cNvSpPr txBox="1"/>
          <p:nvPr/>
        </p:nvSpPr>
        <p:spPr>
          <a:xfrm rot="-10800000" flipV="1">
            <a:off x="6659563" y="3246438"/>
            <a:ext cx="4572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400" b="1" dirty="0">
                <a:solidFill>
                  <a:srgbClr val="CC0000"/>
                </a:solidFill>
              </a:rPr>
              <a:t>21</a:t>
            </a:r>
          </a:p>
        </p:txBody>
      </p:sp>
      <p:sp>
        <p:nvSpPr>
          <p:cNvPr id="197" name="Text Box 59"/>
          <p:cNvSpPr txBox="1"/>
          <p:nvPr/>
        </p:nvSpPr>
        <p:spPr>
          <a:xfrm rot="-10800000" flipV="1">
            <a:off x="7092950" y="3235325"/>
            <a:ext cx="4572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400" b="1" dirty="0">
                <a:solidFill>
                  <a:srgbClr val="CC0000"/>
                </a:solidFill>
              </a:rPr>
              <a:t>28</a:t>
            </a:r>
          </a:p>
        </p:txBody>
      </p:sp>
      <p:sp>
        <p:nvSpPr>
          <p:cNvPr id="198" name="Text Box 13">
            <a:hlinkClick r:id="" action="ppaction://noaction"/>
          </p:cNvPr>
          <p:cNvSpPr txBox="1"/>
          <p:nvPr/>
        </p:nvSpPr>
        <p:spPr>
          <a:xfrm>
            <a:off x="6670675" y="6153150"/>
            <a:ext cx="56737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 có  bốn thứ bảy. Đó l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7, 14, 21, 28. </a:t>
            </a:r>
            <a:endParaRPr lang="en-US" alt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 Box 13">
            <a:hlinkClick r:id="" action="ppaction://noaction"/>
          </p:cNvPr>
          <p:cNvSpPr txBox="1"/>
          <p:nvPr/>
        </p:nvSpPr>
        <p:spPr>
          <a:xfrm>
            <a:off x="6324600" y="6457950"/>
            <a:ext cx="4114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2 n</a:t>
            </a:r>
            <a:r>
              <a:rPr lang="vi-VN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2004 có 29 ng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endParaRPr lang="en-US" alt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Text Box 70"/>
          <p:cNvSpPr txBox="1"/>
          <p:nvPr/>
        </p:nvSpPr>
        <p:spPr>
          <a:xfrm>
            <a:off x="8716963" y="1717675"/>
            <a:ext cx="1295400" cy="307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1400" b="1" dirty="0">
                <a:solidFill>
                  <a:srgbClr val="0000FF"/>
                </a:solidFill>
              </a:rPr>
              <a:t>Thứ hai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8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8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8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1" dur="8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2" dur="8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8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81" grpId="0"/>
      <p:bldP spid="168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3">
            <a:hlinkClick r:id="" action="ppaction://noaction"/>
          </p:cNvPr>
          <p:cNvSpPr txBox="1"/>
          <p:nvPr/>
        </p:nvSpPr>
        <p:spPr>
          <a:xfrm>
            <a:off x="5127625" y="604838"/>
            <a:ext cx="2362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3">
            <a:hlinkClick r:id="" action="ppaction://noaction"/>
          </p:cNvPr>
          <p:cNvSpPr txBox="1"/>
          <p:nvPr/>
        </p:nvSpPr>
        <p:spPr>
          <a:xfrm>
            <a:off x="609600" y="1371600"/>
            <a:ext cx="68802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lịch n</a:t>
            </a:r>
            <a:r>
              <a:rPr lang="vi-VN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2005 rồi cho biết: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3">
            <a:hlinkClick r:id="" action="ppaction://noaction"/>
          </p:cNvPr>
          <p:cNvSpPr txBox="1"/>
          <p:nvPr/>
        </p:nvSpPr>
        <p:spPr>
          <a:xfrm>
            <a:off x="609600" y="2819400"/>
            <a:ext cx="68437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Quốc khánh 2 tháng 9 l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mấy?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>
            <a:hlinkClick r:id="" action="ppaction://noaction"/>
          </p:cNvPr>
          <p:cNvSpPr txBox="1"/>
          <p:nvPr/>
        </p:nvSpPr>
        <p:spPr>
          <a:xfrm>
            <a:off x="533400" y="3733800"/>
            <a:ext cx="76660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giáo Việt Nam 20 tháng 11 l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mấy?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3">
            <a:hlinkClick r:id="" action="ppaction://noaction"/>
          </p:cNvPr>
          <p:cNvSpPr txBox="1"/>
          <p:nvPr/>
        </p:nvSpPr>
        <p:spPr>
          <a:xfrm>
            <a:off x="533400" y="4648200"/>
            <a:ext cx="6705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cuối cùng của n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2020 l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mấy?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3">
            <a:hlinkClick r:id="" action="ppaction://noaction"/>
          </p:cNvPr>
          <p:cNvSpPr txBox="1"/>
          <p:nvPr/>
        </p:nvSpPr>
        <p:spPr>
          <a:xfrm>
            <a:off x="228600" y="1905000"/>
            <a:ext cx="76660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Quốc tế thiếu nhi 1 tháng 6 l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mấy?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3">
            <a:hlinkClick r:id="" action="ppaction://noaction"/>
          </p:cNvPr>
          <p:cNvSpPr txBox="1"/>
          <p:nvPr/>
        </p:nvSpPr>
        <p:spPr>
          <a:xfrm>
            <a:off x="457200" y="5562600"/>
            <a:ext cx="10896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nhật của em l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Tháng 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 Hôm đó l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mấy?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65" name="Group 4337"/>
          <p:cNvGraphicFramePr>
            <a:graphicFrameLocks noGrp="1"/>
          </p:cNvGraphicFramePr>
          <p:nvPr>
            <p:ph sz="quarter" idx="1"/>
          </p:nvPr>
        </p:nvGraphicFramePr>
        <p:xfrm>
          <a:off x="4267200" y="228601"/>
          <a:ext cx="3251200" cy="149383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Chủ nhật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2433" name="Group 4305"/>
          <p:cNvGraphicFramePr>
            <a:graphicFrameLocks noGrp="1"/>
          </p:cNvGraphicFramePr>
          <p:nvPr>
            <p:ph sz="quarter" idx="2"/>
          </p:nvPr>
        </p:nvGraphicFramePr>
        <p:xfrm>
          <a:off x="304800" y="228601"/>
          <a:ext cx="3149600" cy="1493835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6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69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12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Chủ nhật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2505" name="Group 4377"/>
          <p:cNvGraphicFramePr>
            <a:graphicFrameLocks noGrp="1"/>
          </p:cNvGraphicFramePr>
          <p:nvPr>
            <p:ph sz="quarter" idx="3"/>
          </p:nvPr>
        </p:nvGraphicFramePr>
        <p:xfrm>
          <a:off x="8534400" y="228601"/>
          <a:ext cx="3149600" cy="1493835"/>
        </p:xfrm>
        <a:graphic>
          <a:graphicData uri="http://schemas.openxmlformats.org/drawingml/2006/table">
            <a:tbl>
              <a:tblPr/>
              <a:tblGrid>
                <a:gridCol w="90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Chủ nhật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56" name="Text Box 1437"/>
          <p:cNvSpPr txBox="1">
            <a:spLocks noChangeArrowheads="1"/>
          </p:cNvSpPr>
          <p:nvPr/>
        </p:nvSpPr>
        <p:spPr bwMode="auto">
          <a:xfrm>
            <a:off x="3048000" y="3276601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graphicFrame>
        <p:nvGraphicFramePr>
          <p:cNvPr id="52514" name="Group 4386"/>
          <p:cNvGraphicFramePr>
            <a:graphicFrameLocks noGrp="1"/>
          </p:cNvGraphicFramePr>
          <p:nvPr>
            <p:ph sz="quarter" idx="4"/>
          </p:nvPr>
        </p:nvGraphicFramePr>
        <p:xfrm>
          <a:off x="304800" y="1981201"/>
          <a:ext cx="3149600" cy="1493835"/>
        </p:xfrm>
        <a:graphic>
          <a:graphicData uri="http://schemas.openxmlformats.org/drawingml/2006/table">
            <a:tbl>
              <a:tblPr/>
              <a:tblGrid>
                <a:gridCol w="88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6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ủ nhật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2414" name="Group 4286"/>
          <p:cNvGraphicFramePr>
            <a:graphicFrameLocks noGrp="1"/>
          </p:cNvGraphicFramePr>
          <p:nvPr/>
        </p:nvGraphicFramePr>
        <p:xfrm>
          <a:off x="4267201" y="1981201"/>
          <a:ext cx="3261787" cy="1493835"/>
        </p:xfrm>
        <a:graphic>
          <a:graphicData uri="http://schemas.openxmlformats.org/drawingml/2006/table">
            <a:tbl>
              <a:tblPr/>
              <a:tblGrid>
                <a:gridCol w="878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4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57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91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9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ủ nhật</a:t>
                      </a: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888" marR="121888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0532" name="Group 2404"/>
          <p:cNvGraphicFramePr>
            <a:graphicFrameLocks noGrp="1"/>
          </p:cNvGraphicFramePr>
          <p:nvPr/>
        </p:nvGraphicFramePr>
        <p:xfrm>
          <a:off x="8534400" y="1905001"/>
          <a:ext cx="3149600" cy="1493835"/>
        </p:xfrm>
        <a:graphic>
          <a:graphicData uri="http://schemas.openxmlformats.org/drawingml/2006/table">
            <a:tbl>
              <a:tblPr/>
              <a:tblGrid>
                <a:gridCol w="891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  <a:endParaRPr kumimoji="0" lang="en-US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vi-VN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ủ nhật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0857" name="Group 2729"/>
          <p:cNvGraphicFramePr>
            <a:graphicFrameLocks noGrp="1"/>
          </p:cNvGraphicFramePr>
          <p:nvPr/>
        </p:nvGraphicFramePr>
        <p:xfrm>
          <a:off x="304800" y="3657601"/>
          <a:ext cx="3149600" cy="1493835"/>
        </p:xfrm>
        <a:graphic>
          <a:graphicData uri="http://schemas.openxmlformats.org/drawingml/2006/table">
            <a:tbl>
              <a:tblPr/>
              <a:tblGrid>
                <a:gridCol w="891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ủ nhật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2401" name="Group 4273"/>
          <p:cNvGraphicFramePr>
            <a:graphicFrameLocks noGrp="1"/>
          </p:cNvGraphicFramePr>
          <p:nvPr/>
        </p:nvGraphicFramePr>
        <p:xfrm>
          <a:off x="4267200" y="3657601"/>
          <a:ext cx="3251200" cy="1493835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93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8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89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ủ nhật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2407" name="Group 4279"/>
          <p:cNvGraphicFramePr>
            <a:graphicFrameLocks noGrp="1"/>
          </p:cNvGraphicFramePr>
          <p:nvPr/>
        </p:nvGraphicFramePr>
        <p:xfrm>
          <a:off x="8534400" y="3657601"/>
          <a:ext cx="3149600" cy="1493835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1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9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3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ủ nhật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2416" name="Group 4288"/>
          <p:cNvGraphicFramePr>
            <a:graphicFrameLocks noGrp="1"/>
          </p:cNvGraphicFramePr>
          <p:nvPr/>
        </p:nvGraphicFramePr>
        <p:xfrm>
          <a:off x="304800" y="5334001"/>
          <a:ext cx="3183466" cy="1493835"/>
        </p:xfrm>
        <a:graphic>
          <a:graphicData uri="http://schemas.openxmlformats.org/drawingml/2006/table">
            <a:tbl>
              <a:tblPr/>
              <a:tblGrid>
                <a:gridCol w="88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6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3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6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79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ủ nhật</a:t>
                      </a: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04" marR="121904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2402" name="Group 4274"/>
          <p:cNvGraphicFramePr>
            <a:graphicFrameLocks noGrp="1"/>
          </p:cNvGraphicFramePr>
          <p:nvPr/>
        </p:nvGraphicFramePr>
        <p:xfrm>
          <a:off x="4267200" y="5368926"/>
          <a:ext cx="3251199" cy="1493835"/>
        </p:xfrm>
        <a:graphic>
          <a:graphicData uri="http://schemas.openxmlformats.org/drawingml/2006/table">
            <a:tbl>
              <a:tblPr/>
              <a:tblGrid>
                <a:gridCol w="1020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60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ủ nhật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2408" name="Group 4280"/>
          <p:cNvGraphicFramePr>
            <a:graphicFrameLocks noGrp="1"/>
          </p:cNvGraphicFramePr>
          <p:nvPr/>
        </p:nvGraphicFramePr>
        <p:xfrm>
          <a:off x="8534400" y="5368926"/>
          <a:ext cx="3149600" cy="1493835"/>
        </p:xfrm>
        <a:graphic>
          <a:graphicData uri="http://schemas.openxmlformats.org/drawingml/2006/table">
            <a:tbl>
              <a:tblPr/>
              <a:tblGrid>
                <a:gridCol w="975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1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9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77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hai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ba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tư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năm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sáu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bảy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4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</a:rPr>
                        <a:t>ủ nhật</a:t>
                      </a: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kumimoji="0" lang="en-US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800" b="1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45730" marB="4573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795" name="Text Box 4246"/>
          <p:cNvSpPr txBox="1">
            <a:spLocks noChangeArrowheads="1"/>
          </p:cNvSpPr>
          <p:nvPr/>
        </p:nvSpPr>
        <p:spPr bwMode="auto">
          <a:xfrm>
            <a:off x="1524000" y="0"/>
            <a:ext cx="203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200" b="1">
                <a:solidFill>
                  <a:srgbClr val="FF0000"/>
                </a:solidFill>
              </a:rPr>
              <a:t>Tháng 1</a:t>
            </a:r>
          </a:p>
        </p:txBody>
      </p:sp>
      <p:sp>
        <p:nvSpPr>
          <p:cNvPr id="3796" name="Text Box 4247"/>
          <p:cNvSpPr txBox="1">
            <a:spLocks noChangeArrowheads="1"/>
          </p:cNvSpPr>
          <p:nvPr/>
        </p:nvSpPr>
        <p:spPr bwMode="auto">
          <a:xfrm>
            <a:off x="4978400" y="0"/>
            <a:ext cx="1117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200" b="1">
                <a:solidFill>
                  <a:srgbClr val="CC0066"/>
                </a:solidFill>
              </a:rPr>
              <a:t>Tháng 2</a:t>
            </a:r>
          </a:p>
        </p:txBody>
      </p:sp>
      <p:sp>
        <p:nvSpPr>
          <p:cNvPr id="3797" name="Text Box 4248"/>
          <p:cNvSpPr txBox="1">
            <a:spLocks noChangeArrowheads="1"/>
          </p:cNvSpPr>
          <p:nvPr/>
        </p:nvSpPr>
        <p:spPr bwMode="auto">
          <a:xfrm>
            <a:off x="9448800" y="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200" b="1">
                <a:solidFill>
                  <a:srgbClr val="CC0066"/>
                </a:solidFill>
              </a:rPr>
              <a:t>Tháng 3</a:t>
            </a:r>
          </a:p>
        </p:txBody>
      </p:sp>
      <p:sp>
        <p:nvSpPr>
          <p:cNvPr id="3798" name="Text Box 4249"/>
          <p:cNvSpPr txBox="1">
            <a:spLocks noChangeArrowheads="1"/>
          </p:cNvSpPr>
          <p:nvPr/>
        </p:nvSpPr>
        <p:spPr bwMode="auto">
          <a:xfrm>
            <a:off x="1320800" y="1752600"/>
            <a:ext cx="1046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200" b="1">
                <a:solidFill>
                  <a:srgbClr val="CC0066"/>
                </a:solidFill>
              </a:rPr>
              <a:t>Tháng 4                                                     Tháng 5</a:t>
            </a:r>
            <a:r>
              <a:rPr lang="en-US" altLang="vi-VN" sz="900"/>
              <a:t>                                                                           </a:t>
            </a:r>
          </a:p>
        </p:txBody>
      </p:sp>
      <p:sp>
        <p:nvSpPr>
          <p:cNvPr id="3799" name="Text Box 4250"/>
          <p:cNvSpPr txBox="1">
            <a:spLocks noChangeArrowheads="1"/>
          </p:cNvSpPr>
          <p:nvPr/>
        </p:nvSpPr>
        <p:spPr bwMode="auto">
          <a:xfrm>
            <a:off x="9652000" y="16764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200" b="1">
                <a:solidFill>
                  <a:srgbClr val="CC0066"/>
                </a:solidFill>
              </a:rPr>
              <a:t>Tháng 6</a:t>
            </a:r>
          </a:p>
        </p:txBody>
      </p:sp>
      <p:sp>
        <p:nvSpPr>
          <p:cNvPr id="3800" name="Text Box 4251"/>
          <p:cNvSpPr txBox="1">
            <a:spLocks noChangeArrowheads="1"/>
          </p:cNvSpPr>
          <p:nvPr/>
        </p:nvSpPr>
        <p:spPr bwMode="auto">
          <a:xfrm>
            <a:off x="1117600" y="3124201"/>
            <a:ext cx="1026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3801" name="Rectangle 4252"/>
          <p:cNvSpPr>
            <a:spLocks noChangeArrowheads="1"/>
          </p:cNvSpPr>
          <p:nvPr/>
        </p:nvSpPr>
        <p:spPr bwMode="auto">
          <a:xfrm>
            <a:off x="1219200" y="3390900"/>
            <a:ext cx="7761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vi-VN" sz="1200" b="1">
                <a:solidFill>
                  <a:srgbClr val="CC0066"/>
                </a:solidFill>
              </a:rPr>
              <a:t>Tháng 7</a:t>
            </a:r>
          </a:p>
        </p:txBody>
      </p:sp>
      <p:sp>
        <p:nvSpPr>
          <p:cNvPr id="3802" name="Text Box 4253"/>
          <p:cNvSpPr txBox="1">
            <a:spLocks noChangeArrowheads="1"/>
          </p:cNvSpPr>
          <p:nvPr/>
        </p:nvSpPr>
        <p:spPr bwMode="auto">
          <a:xfrm>
            <a:off x="5080000" y="3429000"/>
            <a:ext cx="1422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1200" b="1">
                <a:solidFill>
                  <a:srgbClr val="CC0066"/>
                </a:solidFill>
              </a:rPr>
              <a:t>Tháng 8</a:t>
            </a:r>
          </a:p>
        </p:txBody>
      </p:sp>
      <p:sp>
        <p:nvSpPr>
          <p:cNvPr id="3803" name="Text Box 4254"/>
          <p:cNvSpPr txBox="1">
            <a:spLocks noChangeArrowheads="1"/>
          </p:cNvSpPr>
          <p:nvPr/>
        </p:nvSpPr>
        <p:spPr bwMode="auto">
          <a:xfrm>
            <a:off x="9550400" y="34290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1200" b="1">
                <a:solidFill>
                  <a:srgbClr val="CC0066"/>
                </a:solidFill>
              </a:rPr>
              <a:t>Tháng 9</a:t>
            </a:r>
          </a:p>
        </p:txBody>
      </p:sp>
      <p:sp>
        <p:nvSpPr>
          <p:cNvPr id="3804" name="Text Box 4255"/>
          <p:cNvSpPr txBox="1">
            <a:spLocks noChangeArrowheads="1"/>
          </p:cNvSpPr>
          <p:nvPr/>
        </p:nvSpPr>
        <p:spPr bwMode="auto">
          <a:xfrm>
            <a:off x="5181600" y="51054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1200" b="1">
                <a:solidFill>
                  <a:srgbClr val="CC0066"/>
                </a:solidFill>
              </a:rPr>
              <a:t>Tháng 11</a:t>
            </a:r>
          </a:p>
        </p:txBody>
      </p:sp>
      <p:sp>
        <p:nvSpPr>
          <p:cNvPr id="3805" name="Text Box 4256"/>
          <p:cNvSpPr txBox="1">
            <a:spLocks noChangeArrowheads="1"/>
          </p:cNvSpPr>
          <p:nvPr/>
        </p:nvSpPr>
        <p:spPr bwMode="auto">
          <a:xfrm>
            <a:off x="9550400" y="5105400"/>
            <a:ext cx="152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1200" b="1">
                <a:solidFill>
                  <a:srgbClr val="CC0066"/>
                </a:solidFill>
              </a:rPr>
              <a:t>Tháng 12</a:t>
            </a:r>
          </a:p>
        </p:txBody>
      </p:sp>
      <p:sp>
        <p:nvSpPr>
          <p:cNvPr id="3806" name="Text Box 4257"/>
          <p:cNvSpPr txBox="1">
            <a:spLocks noChangeArrowheads="1"/>
          </p:cNvSpPr>
          <p:nvPr/>
        </p:nvSpPr>
        <p:spPr bwMode="auto">
          <a:xfrm>
            <a:off x="1219200" y="5105400"/>
            <a:ext cx="1219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1200" b="1">
                <a:solidFill>
                  <a:srgbClr val="CC0066"/>
                </a:solidFill>
              </a:rPr>
              <a:t>Tháng 10</a:t>
            </a:r>
          </a:p>
        </p:txBody>
      </p:sp>
      <p:sp>
        <p:nvSpPr>
          <p:cNvPr id="3807" name="Line 4258"/>
          <p:cNvSpPr>
            <a:spLocks noChangeShapeType="1"/>
          </p:cNvSpPr>
          <p:nvPr/>
        </p:nvSpPr>
        <p:spPr bwMode="auto">
          <a:xfrm flipH="1">
            <a:off x="304800" y="0"/>
            <a:ext cx="0" cy="6858000"/>
          </a:xfrm>
          <a:prstGeom prst="line">
            <a:avLst/>
          </a:prstGeom>
          <a:noFill/>
          <a:ln w="31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8" name="Line 4267"/>
          <p:cNvSpPr>
            <a:spLocks noChangeShapeType="1"/>
          </p:cNvSpPr>
          <p:nvPr/>
        </p:nvSpPr>
        <p:spPr bwMode="auto">
          <a:xfrm>
            <a:off x="3454400" y="0"/>
            <a:ext cx="0" cy="68580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9" name="Line 4268"/>
          <p:cNvSpPr>
            <a:spLocks noChangeShapeType="1"/>
          </p:cNvSpPr>
          <p:nvPr/>
        </p:nvSpPr>
        <p:spPr bwMode="auto">
          <a:xfrm>
            <a:off x="4267200" y="0"/>
            <a:ext cx="0" cy="6858000"/>
          </a:xfrm>
          <a:prstGeom prst="line">
            <a:avLst/>
          </a:prstGeom>
          <a:noFill/>
          <a:ln w="31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10" name="Line 4271"/>
          <p:cNvSpPr>
            <a:spLocks noChangeShapeType="1"/>
          </p:cNvSpPr>
          <p:nvPr/>
        </p:nvSpPr>
        <p:spPr bwMode="auto">
          <a:xfrm>
            <a:off x="7518400" y="0"/>
            <a:ext cx="0" cy="68580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11" name="Line 4278"/>
          <p:cNvSpPr>
            <a:spLocks noChangeShapeType="1"/>
          </p:cNvSpPr>
          <p:nvPr/>
        </p:nvSpPr>
        <p:spPr bwMode="auto">
          <a:xfrm flipV="1">
            <a:off x="8534400" y="0"/>
            <a:ext cx="0" cy="68580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12" name="Line 4281"/>
          <p:cNvSpPr>
            <a:spLocks noChangeShapeType="1"/>
          </p:cNvSpPr>
          <p:nvPr/>
        </p:nvSpPr>
        <p:spPr bwMode="auto">
          <a:xfrm flipV="1">
            <a:off x="11684000" y="0"/>
            <a:ext cx="0" cy="68580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13" name="Line 4284"/>
          <p:cNvSpPr>
            <a:spLocks noChangeShapeType="1"/>
          </p:cNvSpPr>
          <p:nvPr/>
        </p:nvSpPr>
        <p:spPr bwMode="auto">
          <a:xfrm>
            <a:off x="304800" y="228600"/>
            <a:ext cx="1148080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14" name="Text Box 4292"/>
          <p:cNvSpPr txBox="1">
            <a:spLocks noChangeArrowheads="1"/>
          </p:cNvSpPr>
          <p:nvPr/>
        </p:nvSpPr>
        <p:spPr bwMode="auto">
          <a:xfrm>
            <a:off x="7751234" y="685801"/>
            <a:ext cx="579967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/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b="1"/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b="1"/>
              <a:t>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b="1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90094354"/>
      </p:ext>
    </p:extLst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3">
            <a:hlinkClick r:id="" action="ppaction://noaction"/>
          </p:cNvPr>
          <p:cNvSpPr txBox="1"/>
          <p:nvPr/>
        </p:nvSpPr>
        <p:spPr>
          <a:xfrm>
            <a:off x="5127625" y="604838"/>
            <a:ext cx="2362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3">
            <a:hlinkClick r:id="" action="ppaction://noaction"/>
          </p:cNvPr>
          <p:cNvSpPr txBox="1"/>
          <p:nvPr/>
        </p:nvSpPr>
        <p:spPr>
          <a:xfrm>
            <a:off x="609600" y="1371600"/>
            <a:ext cx="6324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lịch n</a:t>
            </a:r>
            <a:r>
              <a:rPr lang="vi-VN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2005 rồi cho biết: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3">
            <a:hlinkClick r:id="" action="ppaction://noaction"/>
          </p:cNvPr>
          <p:cNvSpPr txBox="1"/>
          <p:nvPr/>
        </p:nvSpPr>
        <p:spPr>
          <a:xfrm>
            <a:off x="2071688" y="3048000"/>
            <a:ext cx="68437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Quốc khánh 2 tháng 9 l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mấy?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>
            <a:hlinkClick r:id="" action="ppaction://noaction"/>
          </p:cNvPr>
          <p:cNvSpPr txBox="1"/>
          <p:nvPr/>
        </p:nvSpPr>
        <p:spPr>
          <a:xfrm>
            <a:off x="2076450" y="4173538"/>
            <a:ext cx="76660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giáo Việt Nam 20 tháng 11 l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mấy?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 Box 13">
            <a:hlinkClick r:id="" action="ppaction://noaction"/>
          </p:cNvPr>
          <p:cNvSpPr txBox="1"/>
          <p:nvPr/>
        </p:nvSpPr>
        <p:spPr>
          <a:xfrm>
            <a:off x="2071688" y="5257800"/>
            <a:ext cx="6705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cuối cùng của n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2005 l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mấy?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3">
            <a:hlinkClick r:id="" action="ppaction://noaction"/>
          </p:cNvPr>
          <p:cNvSpPr txBox="1"/>
          <p:nvPr/>
        </p:nvSpPr>
        <p:spPr>
          <a:xfrm>
            <a:off x="1930400" y="1905000"/>
            <a:ext cx="76660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Quốc tế thiếu nhi 1 tháng 6 l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mấy?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13">
            <a:hlinkClick r:id="" action="ppaction://noaction"/>
          </p:cNvPr>
          <p:cNvSpPr txBox="1"/>
          <p:nvPr/>
        </p:nvSpPr>
        <p:spPr>
          <a:xfrm>
            <a:off x="2087563" y="2435225"/>
            <a:ext cx="76660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Quốc tế thiếu nhi 1 tháng 6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3">
            <a:hlinkClick r:id="" action="ppaction://noaction"/>
          </p:cNvPr>
          <p:cNvSpPr txBox="1"/>
          <p:nvPr/>
        </p:nvSpPr>
        <p:spPr>
          <a:xfrm>
            <a:off x="2071688" y="3581400"/>
            <a:ext cx="676751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Quốc khánh 2 tháng 9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3" name="Text Box 13">
            <a:hlinkClick r:id="" action="ppaction://noaction"/>
          </p:cNvPr>
          <p:cNvSpPr txBox="1"/>
          <p:nvPr/>
        </p:nvSpPr>
        <p:spPr>
          <a:xfrm>
            <a:off x="2057400" y="4724400"/>
            <a:ext cx="7670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giáo Việt Nam 20 tháng 11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13">
            <a:hlinkClick r:id="" action="ppaction://noaction"/>
          </p:cNvPr>
          <p:cNvSpPr txBox="1"/>
          <p:nvPr/>
        </p:nvSpPr>
        <p:spPr>
          <a:xfrm>
            <a:off x="2057400" y="5791200"/>
            <a:ext cx="6705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cuối cùng của n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2020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altLang="en-US" sz="2800" b="1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4" grpId="0"/>
      <p:bldP spid="15" grpId="0"/>
      <p:bldP spid="16" grpId="0"/>
      <p:bldP spid="8203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3">
            <a:hlinkClick r:id="" action="ppaction://noaction"/>
          </p:cNvPr>
          <p:cNvSpPr txBox="1"/>
          <p:nvPr/>
        </p:nvSpPr>
        <p:spPr>
          <a:xfrm>
            <a:off x="5127625" y="604838"/>
            <a:ext cx="2362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3">
            <a:hlinkClick r:id="" action="ppaction://noaction"/>
          </p:cNvPr>
          <p:cNvSpPr txBox="1"/>
          <p:nvPr/>
        </p:nvSpPr>
        <p:spPr>
          <a:xfrm>
            <a:off x="609600" y="1371600"/>
            <a:ext cx="5646738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2: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lịch n</a:t>
            </a:r>
            <a:r>
              <a:rPr lang="vi-VN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2020 rồi cho biết: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13">
            <a:hlinkClick r:id="" action="ppaction://noaction"/>
          </p:cNvPr>
          <p:cNvSpPr txBox="1"/>
          <p:nvPr/>
        </p:nvSpPr>
        <p:spPr>
          <a:xfrm>
            <a:off x="609600" y="2971800"/>
            <a:ext cx="7924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cuối cùng của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2005 l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 Box 13">
            <a:hlinkClick r:id="" action="ppaction://noaction"/>
          </p:cNvPr>
          <p:cNvSpPr txBox="1"/>
          <p:nvPr/>
        </p:nvSpPr>
        <p:spPr>
          <a:xfrm>
            <a:off x="533400" y="3971925"/>
            <a:ext cx="853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chủ nhật trong tháng 10 l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13">
            <a:hlinkClick r:id="" action="ppaction://noaction"/>
          </p:cNvPr>
          <p:cNvSpPr txBox="1"/>
          <p:nvPr/>
        </p:nvSpPr>
        <p:spPr>
          <a:xfrm>
            <a:off x="228600" y="1905000"/>
            <a:ext cx="76660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Thứ hai đầu tiên của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2005 l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3">
            <a:hlinkClick r:id="" action="ppaction://noaction"/>
          </p:cNvPr>
          <p:cNvSpPr txBox="1"/>
          <p:nvPr/>
        </p:nvSpPr>
        <p:spPr>
          <a:xfrm>
            <a:off x="1125538" y="2362200"/>
            <a:ext cx="774223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đầu tiên của n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2005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tháng 1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 Box 13">
            <a:hlinkClick r:id="" action="ppaction://noaction"/>
          </p:cNvPr>
          <p:cNvSpPr txBox="1"/>
          <p:nvPr/>
        </p:nvSpPr>
        <p:spPr>
          <a:xfrm>
            <a:off x="1027113" y="3438525"/>
            <a:ext cx="82010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cuối cùng của n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2020 l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tháng 12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Text Box 13">
            <a:hlinkClick r:id="" action="ppaction://noaction"/>
          </p:cNvPr>
          <p:cNvSpPr txBox="1"/>
          <p:nvPr/>
        </p:nvSpPr>
        <p:spPr>
          <a:xfrm>
            <a:off x="1219200" y="4429125"/>
            <a:ext cx="853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spcAft>
                <a:spcPct val="25000"/>
              </a:spcAft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chủ nhật trong tháng 10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2,9,16,23,30.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7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1665</Words>
  <Application>Microsoft Office PowerPoint</Application>
  <PresentationFormat>Widescreen</PresentationFormat>
  <Paragraphs>717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LUONG THE VINH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 AN</dc:creator>
  <cp:lastModifiedBy>TuOanh</cp:lastModifiedBy>
  <cp:revision>71</cp:revision>
  <dcterms:created xsi:type="dcterms:W3CDTF">2009-02-05T07:41:31Z</dcterms:created>
  <dcterms:modified xsi:type="dcterms:W3CDTF">2021-02-23T09:15:36Z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1033-11.2.0.9144</vt:lpwstr>
  </property>
</Properties>
</file>