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2" r:id="rId5"/>
    <p:sldId id="307" r:id="rId6"/>
    <p:sldId id="311" r:id="rId7"/>
    <p:sldId id="303" r:id="rId8"/>
    <p:sldId id="298" r:id="rId9"/>
    <p:sldId id="274" r:id="rId10"/>
    <p:sldId id="261" r:id="rId11"/>
    <p:sldId id="314" r:id="rId12"/>
    <p:sldId id="305" r:id="rId13"/>
    <p:sldId id="263" r:id="rId14"/>
    <p:sldId id="265" r:id="rId15"/>
    <p:sldId id="268" r:id="rId16"/>
    <p:sldId id="308" r:id="rId17"/>
    <p:sldId id="310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9192DD-732E-4AFF-BD75-F70227A3F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D732E6-FA22-43BC-86F5-363D41325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7482F-D606-4DA7-A7DD-C2A205AA4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A684D-BFB5-4949-9DBC-67AD76EE3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71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4CB550-ED00-4BA5-AAC3-A073F7CA0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B05690-BA82-449B-B156-3C94314B1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CC6755-B53F-4C6D-AB45-673F11726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28291-932B-4A4A-894F-EAD65CF65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36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0562E5-75F7-4B3B-B509-EC7008A27F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9F260A-E226-42CA-9812-80B9D1A77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81D8C-FFAE-4A5B-B390-C3FA27701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5852A-D800-4AF0-9132-A7DE456EC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72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E6D535-CC31-4FD2-B442-5C90AF579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DA6F05-C697-4C1A-A074-1E9C6232A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B51534-3B94-4BD8-9F24-821E34EAE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2500A-DBA9-4CE9-86D3-BED6B66C9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90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D2298D-E1A3-4624-A20C-FE5BB7DBF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3D672-AED9-49B3-8F32-C2EDED2515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D47116-7776-4DF4-A64D-FBCE0FF8B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9842-09F3-4AE1-AF9F-7E3993448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54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71235-6903-4671-8F9B-89CCF8B80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0E38D5-4795-4737-B62A-A3DEE9A00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E629E3-3E3A-4D6D-B25E-622AA9B38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5B47A-5408-4EE5-BF29-6349E4F07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25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08F3B4-B600-4840-82B4-616800307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0750DA-30F8-4A76-8077-6B6C2FDF6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BF5B61-2E55-41EC-B1B6-8D5D306F0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3EB9B-56B1-47CC-B915-E405D329A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89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E368A4-3B5A-4F9A-9B27-71293AACD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D02197-94F7-4AB8-926C-0BA4F5E99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1CB264-9893-4BBC-9C08-F10D38FF0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BB80B-3F40-491B-9754-D14D37644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73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E2706F-5F13-425C-B2BA-50A11D546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8B7B63-89FE-460A-BB20-9F902663F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924A0D-F26E-470E-B0F6-F243E470F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1C7E0-F159-4127-B36C-245F7DD75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15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5A5215-71AE-4AAF-9B61-F00C1FB92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B496C-DE63-4EDC-AE99-3B4929E06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F703D-DC58-46CE-BDAA-B5EF787B1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008C9-96BD-4E85-AD64-A0C6A5222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5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7E1C2B-11D6-421D-AFEC-821F842B5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532F5-9DD7-4CD7-9589-EB3FD4BBB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115AC-C45D-4F68-AC54-4754FCE64E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40CC8-8C74-46D4-877C-E76E1B53A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88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D5E1F5-FC99-4257-B218-9167988D2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D06460-8C7A-4385-934B-ED28E594F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24EDAF-E6B2-48C4-BDB0-91D7C359F7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B82FB6-5329-4C6E-90A1-89B6AB3E74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D55ECE-985D-4E0F-942C-877D4342CB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275B88-73F0-4EDC-9EE7-1BAEA8150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86">
            <a:extLst>
              <a:ext uri="{FF2B5EF4-FFF2-40B4-BE49-F238E27FC236}">
                <a16:creationId xmlns:a16="http://schemas.microsoft.com/office/drawing/2014/main" id="{A31A05C3-2491-4410-8AE5-229F264E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>
            <a:extLst>
              <a:ext uri="{FF2B5EF4-FFF2-40B4-BE49-F238E27FC236}">
                <a16:creationId xmlns:a16="http://schemas.microsoft.com/office/drawing/2014/main" id="{F319C323-9463-43D6-8363-5223BB2AD1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67000"/>
            <a:ext cx="7239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7">
            <a:extLst>
              <a:ext uri="{FF2B5EF4-FFF2-40B4-BE49-F238E27FC236}">
                <a16:creationId xmlns:a16="http://schemas.microsoft.com/office/drawing/2014/main" id="{6C2B32CE-85DA-4499-973C-F316F4F4C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1. Tìm  hình ảnh so sánh trong những khổ thơ trên. </a:t>
            </a:r>
          </a:p>
        </p:txBody>
      </p:sp>
      <p:graphicFrame>
        <p:nvGraphicFramePr>
          <p:cNvPr id="7239" name="Group 71">
            <a:extLst>
              <a:ext uri="{FF2B5EF4-FFF2-40B4-BE49-F238E27FC236}">
                <a16:creationId xmlns:a16="http://schemas.microsoft.com/office/drawing/2014/main" id="{7E8A9A02-0C1D-4E26-8123-1FBAE4B25A41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981200"/>
          <a:ext cx="9518650" cy="4648200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3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Hình ảnh so sánh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Từ so sánh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Kiểu so sánh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7" name="Text Box 59">
            <a:extLst>
              <a:ext uri="{FF2B5EF4-FFF2-40B4-BE49-F238E27FC236}">
                <a16:creationId xmlns:a16="http://schemas.microsoft.com/office/drawing/2014/main" id="{3AA012EB-5D53-470B-B4DE-E5206BDB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3429000"/>
            <a:ext cx="330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a,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là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buổi trời chiều</a:t>
            </a:r>
          </a:p>
        </p:txBody>
      </p:sp>
      <p:sp>
        <p:nvSpPr>
          <p:cNvPr id="7228" name="Text Box 60">
            <a:extLst>
              <a:ext uri="{FF2B5EF4-FFF2-40B4-BE49-F238E27FC236}">
                <a16:creationId xmlns:a16="http://schemas.microsoft.com/office/drawing/2014/main" id="{9829CC80-CC59-4429-A79E-7E8DE2A6F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86200"/>
            <a:ext cx="304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là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ngày rạng sáng</a:t>
            </a:r>
          </a:p>
        </p:txBody>
      </p:sp>
      <p:sp>
        <p:nvSpPr>
          <p:cNvPr id="7229" name="Text Box 61">
            <a:extLst>
              <a:ext uri="{FF2B5EF4-FFF2-40B4-BE49-F238E27FC236}">
                <a16:creationId xmlns:a16="http://schemas.microsoft.com/office/drawing/2014/main" id="{CB3D9018-CD23-4132-8612-61E617811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4" y="34194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</a:p>
        </p:txBody>
      </p:sp>
      <p:sp>
        <p:nvSpPr>
          <p:cNvPr id="7230" name="Text Box 62">
            <a:extLst>
              <a:ext uri="{FF2B5EF4-FFF2-40B4-BE49-F238E27FC236}">
                <a16:creationId xmlns:a16="http://schemas.microsoft.com/office/drawing/2014/main" id="{F60EEF92-0E56-4B05-B282-94D283090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9" y="38766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</a:p>
        </p:txBody>
      </p:sp>
      <p:sp>
        <p:nvSpPr>
          <p:cNvPr id="7231" name="Text Box 63">
            <a:extLst>
              <a:ext uri="{FF2B5EF4-FFF2-40B4-BE49-F238E27FC236}">
                <a16:creationId xmlns:a16="http://schemas.microsoft.com/office/drawing/2014/main" id="{A110ECC8-58F3-4341-A2F2-4A3C42F5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4800600"/>
            <a:ext cx="365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b,Trăng khuya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sáng hơn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đèn</a:t>
            </a:r>
          </a:p>
        </p:txBody>
      </p:sp>
      <p:sp>
        <p:nvSpPr>
          <p:cNvPr id="7232" name="Text Box 64">
            <a:extLst>
              <a:ext uri="{FF2B5EF4-FFF2-40B4-BE49-F238E27FC236}">
                <a16:creationId xmlns:a16="http://schemas.microsoft.com/office/drawing/2014/main" id="{6EDA467A-0230-43AE-99DF-0849384BD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6" y="4789488"/>
            <a:ext cx="65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66"/>
                </a:solidFill>
                <a:latin typeface="Times New Roman" panose="02020603050405020304" pitchFamily="18" charset="0"/>
              </a:rPr>
              <a:t>hơn</a:t>
            </a:r>
          </a:p>
        </p:txBody>
      </p:sp>
      <p:sp>
        <p:nvSpPr>
          <p:cNvPr id="7234" name="Text Box 66">
            <a:extLst>
              <a:ext uri="{FF2B5EF4-FFF2-40B4-BE49-F238E27FC236}">
                <a16:creationId xmlns:a16="http://schemas.microsoft.com/office/drawing/2014/main" id="{19D3DCE5-DC94-4EBF-9719-C04D3DCE7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34014"/>
            <a:ext cx="48301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c,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Những ngôi sao thức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ngoài kia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Chẳng bằng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mẹ đã thức vì chúng con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Mẹ là ngọn gió của con suốt đời</a:t>
            </a:r>
          </a:p>
        </p:txBody>
      </p:sp>
      <p:sp>
        <p:nvSpPr>
          <p:cNvPr id="7240" name="Text Box 72">
            <a:extLst>
              <a:ext uri="{FF2B5EF4-FFF2-40B4-BE49-F238E27FC236}">
                <a16:creationId xmlns:a16="http://schemas.microsoft.com/office/drawing/2014/main" id="{24179F8B-F502-499C-B67A-04CD6506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815013"/>
            <a:ext cx="164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66"/>
                </a:solidFill>
                <a:latin typeface="Times New Roman" panose="02020603050405020304" pitchFamily="18" charset="0"/>
              </a:rPr>
              <a:t>Chẳng bằng</a:t>
            </a:r>
          </a:p>
        </p:txBody>
      </p:sp>
      <p:sp>
        <p:nvSpPr>
          <p:cNvPr id="7242" name="Text Box 74">
            <a:extLst>
              <a:ext uri="{FF2B5EF4-FFF2-40B4-BE49-F238E27FC236}">
                <a16:creationId xmlns:a16="http://schemas.microsoft.com/office/drawing/2014/main" id="{AFF352E5-AAE9-4D78-ABAA-421FC253B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447801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Các hình ảnh được so sánh theo kiểu gì?</a:t>
            </a:r>
          </a:p>
        </p:txBody>
      </p:sp>
      <p:sp>
        <p:nvSpPr>
          <p:cNvPr id="7243" name="Text Box 75">
            <a:extLst>
              <a:ext uri="{FF2B5EF4-FFF2-40B4-BE49-F238E27FC236}">
                <a16:creationId xmlns:a16="http://schemas.microsoft.com/office/drawing/2014/main" id="{25690786-76CA-45F4-9577-7164D4D91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4" y="617220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8208E-6 L 0.47865 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27746E-6 L 0.48386 0.001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5.20231E-7 L 0.27586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4104E-6 L 0.5099 -3.410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46821E-6 L 0.51806 0.014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/>
      <p:bldP spid="7228" grpId="0"/>
      <p:bldP spid="7229" grpId="0"/>
      <p:bldP spid="7229" grpId="1"/>
      <p:bldP spid="7230" grpId="0"/>
      <p:bldP spid="7230" grpId="1"/>
      <p:bldP spid="7231" grpId="0"/>
      <p:bldP spid="7232" grpId="0" build="allAtOnce"/>
      <p:bldP spid="7234" grpId="0"/>
      <p:bldP spid="7240" grpId="0"/>
      <p:bldP spid="7240" grpId="1"/>
      <p:bldP spid="724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:a16="http://schemas.microsoft.com/office/drawing/2014/main" id="{44A89BC6-0E8B-4226-AE9F-C9EA4AE52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192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2. Ghi lại các từ so sánh trong những khổ thơ trên:</a:t>
            </a:r>
          </a:p>
        </p:txBody>
      </p:sp>
      <p:graphicFrame>
        <p:nvGraphicFramePr>
          <p:cNvPr id="65584" name="Group 48">
            <a:extLst>
              <a:ext uri="{FF2B5EF4-FFF2-40B4-BE49-F238E27FC236}">
                <a16:creationId xmlns:a16="http://schemas.microsoft.com/office/drawing/2014/main" id="{761B261D-BB1D-4389-A32B-A7190811C9C8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828800"/>
          <a:ext cx="8534400" cy="3925888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Hình ảnh so sánh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Từ so sánh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08" name="Text Box 26">
            <a:extLst>
              <a:ext uri="{FF2B5EF4-FFF2-40B4-BE49-F238E27FC236}">
                <a16:creationId xmlns:a16="http://schemas.microsoft.com/office/drawing/2014/main" id="{909408AD-0E8D-4DA8-9BAB-B10E35044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38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) Cháu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khỏe hơn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ông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</a:p>
        </p:txBody>
      </p:sp>
      <p:sp>
        <p:nvSpPr>
          <p:cNvPr id="12309" name="Text Box 27">
            <a:extLst>
              <a:ext uri="{FF2B5EF4-FFF2-40B4-BE49-F238E27FC236}">
                <a16:creationId xmlns:a16="http://schemas.microsoft.com/office/drawing/2014/main" id="{0C4C1081-66C4-495C-9992-863D763E3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819400"/>
            <a:ext cx="3657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là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buổi trời chiều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2310" name="Text Box 28">
            <a:extLst>
              <a:ext uri="{FF2B5EF4-FFF2-40B4-BE49-F238E27FC236}">
                <a16:creationId xmlns:a16="http://schemas.microsoft.com/office/drawing/2014/main" id="{E2851C47-FDFD-4949-BFAF-CC817897E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3124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ngày rạng sáng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311" name="Text Box 29">
            <a:extLst>
              <a:ext uri="{FF2B5EF4-FFF2-40B4-BE49-F238E27FC236}">
                <a16:creationId xmlns:a16="http://schemas.microsoft.com/office/drawing/2014/main" id="{FAB7268A-015A-4507-AE00-BC16472B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4106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312" name="Text Box 30">
            <a:extLst>
              <a:ext uri="{FF2B5EF4-FFF2-40B4-BE49-F238E27FC236}">
                <a16:creationId xmlns:a16="http://schemas.microsoft.com/office/drawing/2014/main" id="{CE3C04B1-C056-430A-838E-55C83B6FD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10000"/>
            <a:ext cx="379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Trăng khuya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sáng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đèn</a:t>
            </a:r>
          </a:p>
        </p:txBody>
      </p:sp>
      <p:sp>
        <p:nvSpPr>
          <p:cNvPr id="12313" name="Text Box 31">
            <a:extLst>
              <a:ext uri="{FF2B5EF4-FFF2-40B4-BE49-F238E27FC236}">
                <a16:creationId xmlns:a16="http://schemas.microsoft.com/office/drawing/2014/main" id="{4A4BA730-9E0D-43BA-98A0-282A9BC34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19601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Những ngôi sao thức ngoài kia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Chẳng bằng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mẹ đã thức vì con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ngọn gió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của con suốt đời</a:t>
            </a:r>
          </a:p>
        </p:txBody>
      </p:sp>
      <p:sp>
        <p:nvSpPr>
          <p:cNvPr id="65568" name="Text Box 32">
            <a:extLst>
              <a:ext uri="{FF2B5EF4-FFF2-40B4-BE49-F238E27FC236}">
                <a16:creationId xmlns:a16="http://schemas.microsoft.com/office/drawing/2014/main" id="{B6FD7FC2-678C-40A5-A593-D02443387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4384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</a:p>
        </p:txBody>
      </p:sp>
      <p:sp>
        <p:nvSpPr>
          <p:cNvPr id="65569" name="Text Box 33">
            <a:extLst>
              <a:ext uri="{FF2B5EF4-FFF2-40B4-BE49-F238E27FC236}">
                <a16:creationId xmlns:a16="http://schemas.microsoft.com/office/drawing/2014/main" id="{ADE016A8-4B59-40E7-A078-4E33C3553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8194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</a:p>
        </p:txBody>
      </p:sp>
      <p:sp>
        <p:nvSpPr>
          <p:cNvPr id="65570" name="Text Box 34">
            <a:extLst>
              <a:ext uri="{FF2B5EF4-FFF2-40B4-BE49-F238E27FC236}">
                <a16:creationId xmlns:a16="http://schemas.microsoft.com/office/drawing/2014/main" id="{76D19C06-B66F-40A8-8E4A-3C446C12C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4" y="327660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</a:p>
        </p:txBody>
      </p:sp>
      <p:sp>
        <p:nvSpPr>
          <p:cNvPr id="65571" name="Text Box 35">
            <a:extLst>
              <a:ext uri="{FF2B5EF4-FFF2-40B4-BE49-F238E27FC236}">
                <a16:creationId xmlns:a16="http://schemas.microsoft.com/office/drawing/2014/main" id="{A5769FD1-9498-4FF1-A81B-F4E0405A4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650" y="38100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</a:p>
        </p:txBody>
      </p:sp>
      <p:sp>
        <p:nvSpPr>
          <p:cNvPr id="65572" name="Text Box 36">
            <a:extLst>
              <a:ext uri="{FF2B5EF4-FFF2-40B4-BE49-F238E27FC236}">
                <a16:creationId xmlns:a16="http://schemas.microsoft.com/office/drawing/2014/main" id="{B88D5668-F4DA-43C3-8030-854D31BC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4572000"/>
            <a:ext cx="177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Chẳng bằng</a:t>
            </a:r>
          </a:p>
        </p:txBody>
      </p:sp>
      <p:sp>
        <p:nvSpPr>
          <p:cNvPr id="65573" name="Text Box 37">
            <a:extLst>
              <a:ext uri="{FF2B5EF4-FFF2-40B4-BE49-F238E27FC236}">
                <a16:creationId xmlns:a16="http://schemas.microsoft.com/office/drawing/2014/main" id="{508138A6-9814-40E6-84A5-1AC2A9536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50673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</a:p>
        </p:txBody>
      </p:sp>
      <p:sp>
        <p:nvSpPr>
          <p:cNvPr id="12320" name="Text Box 38">
            <a:extLst>
              <a:ext uri="{FF2B5EF4-FFF2-40B4-BE49-F238E27FC236}">
                <a16:creationId xmlns:a16="http://schemas.microsoft.com/office/drawing/2014/main" id="{BEEA3C09-2A55-460C-A935-31C5D033B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24384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hơn</a:t>
            </a:r>
          </a:p>
        </p:txBody>
      </p:sp>
      <p:sp>
        <p:nvSpPr>
          <p:cNvPr id="12321" name="Text Box 39">
            <a:extLst>
              <a:ext uri="{FF2B5EF4-FFF2-40B4-BE49-F238E27FC236}">
                <a16:creationId xmlns:a16="http://schemas.microsoft.com/office/drawing/2014/main" id="{AD87CD65-5F84-4D5F-8A2D-74B908F4F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4" y="281940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</a:p>
        </p:txBody>
      </p:sp>
      <p:sp>
        <p:nvSpPr>
          <p:cNvPr id="12322" name="Text Box 41">
            <a:extLst>
              <a:ext uri="{FF2B5EF4-FFF2-40B4-BE49-F238E27FC236}">
                <a16:creationId xmlns:a16="http://schemas.microsoft.com/office/drawing/2014/main" id="{48427197-84DA-4B2C-B7DD-EAEE19230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3810000"/>
            <a:ext cx="68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hơn</a:t>
            </a:r>
          </a:p>
        </p:txBody>
      </p:sp>
      <p:sp>
        <p:nvSpPr>
          <p:cNvPr id="12323" name="Text Box 42">
            <a:extLst>
              <a:ext uri="{FF2B5EF4-FFF2-40B4-BE49-F238E27FC236}">
                <a16:creationId xmlns:a16="http://schemas.microsoft.com/office/drawing/2014/main" id="{EFA4CFA5-47AD-4DA6-80BB-07A34BFE3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4800600"/>
            <a:ext cx="173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Chẳng bằng</a:t>
            </a:r>
          </a:p>
        </p:txBody>
      </p:sp>
      <p:sp>
        <p:nvSpPr>
          <p:cNvPr id="12324" name="Text Box 43">
            <a:extLst>
              <a:ext uri="{FF2B5EF4-FFF2-40B4-BE49-F238E27FC236}">
                <a16:creationId xmlns:a16="http://schemas.microsoft.com/office/drawing/2014/main" id="{8136DDA1-5CA3-4DD7-84C4-E82BFD8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530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</a:p>
        </p:txBody>
      </p:sp>
      <p:sp>
        <p:nvSpPr>
          <p:cNvPr id="12325" name="Text Box 47">
            <a:extLst>
              <a:ext uri="{FF2B5EF4-FFF2-40B4-BE49-F238E27FC236}">
                <a16:creationId xmlns:a16="http://schemas.microsoft.com/office/drawing/2014/main" id="{12DDA116-2B93-467D-A726-69D263160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4" y="31146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8" grpId="0"/>
      <p:bldP spid="65569" grpId="0"/>
      <p:bldP spid="65570" grpId="0"/>
      <p:bldP spid="65571" grpId="0"/>
      <p:bldP spid="65572" grpId="0"/>
      <p:bldP spid="655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>
            <a:extLst>
              <a:ext uri="{FF2B5EF4-FFF2-40B4-BE49-F238E27FC236}">
                <a16:creationId xmlns:a16="http://schemas.microsoft.com/office/drawing/2014/main" id="{DAE598C8-20E4-4EBE-A389-692D665A3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192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2. Ghi lại các từ so sánh trong những khổ thơ trên. </a:t>
            </a:r>
          </a:p>
        </p:txBody>
      </p:sp>
      <p:sp>
        <p:nvSpPr>
          <p:cNvPr id="54318" name="AutoShape 46">
            <a:extLst>
              <a:ext uri="{FF2B5EF4-FFF2-40B4-BE49-F238E27FC236}">
                <a16:creationId xmlns:a16="http://schemas.microsoft.com/office/drawing/2014/main" id="{FC2A2C38-346A-49DB-909D-C08BC7BB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8610600" cy="2057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FF"/>
              </a:solidFill>
            </a:endParaRPr>
          </a:p>
        </p:txBody>
      </p:sp>
      <p:sp>
        <p:nvSpPr>
          <p:cNvPr id="54319" name="Text Box 47">
            <a:extLst>
              <a:ext uri="{FF2B5EF4-FFF2-40B4-BE49-F238E27FC236}">
                <a16:creationId xmlns:a16="http://schemas.microsoft.com/office/drawing/2014/main" id="{963334B1-A9BF-40B5-BBEF-B9408702D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0"/>
            <a:ext cx="7924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Các từ được so sánh</a:t>
            </a:r>
            <a:r>
              <a:rPr lang="en-US" altLang="en-US" sz="2800">
                <a:solidFill>
                  <a:srgbClr val="FF0066"/>
                </a:solidFill>
              </a:rPr>
              <a:t>: câu a:   hơn-là-là;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66"/>
                </a:solidFill>
              </a:rPr>
              <a:t>                                    câu b:    hơn;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66"/>
                </a:solidFill>
              </a:rPr>
              <a:t>                                    câu c:   chẳng bằng-là</a:t>
            </a:r>
            <a:endParaRPr lang="en-US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18" grpId="0" animBg="1"/>
      <p:bldP spid="543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61" name="Group 45">
            <a:extLst>
              <a:ext uri="{FF2B5EF4-FFF2-40B4-BE49-F238E27FC236}">
                <a16:creationId xmlns:a16="http://schemas.microsoft.com/office/drawing/2014/main" id="{42E81395-82EC-4BEF-9383-284C2FDFDF7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828800" y="3657600"/>
          <a:ext cx="8839200" cy="259080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1" name="Text Box 25">
            <a:extLst>
              <a:ext uri="{FF2B5EF4-FFF2-40B4-BE49-F238E27FC236}">
                <a16:creationId xmlns:a16="http://schemas.microsoft.com/office/drawing/2014/main" id="{BA60E20E-7C95-42E8-B83B-292AF46B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57600"/>
            <a:ext cx="2514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Sự vật</a:t>
            </a:r>
          </a:p>
        </p:txBody>
      </p:sp>
      <p:sp>
        <p:nvSpPr>
          <p:cNvPr id="9243" name="Text Box 27">
            <a:extLst>
              <a:ext uri="{FF2B5EF4-FFF2-40B4-BE49-F238E27FC236}">
                <a16:creationId xmlns:a16="http://schemas.microsoft.com/office/drawing/2014/main" id="{D5953A4F-469B-4B0E-AB7D-749A999F5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657600"/>
            <a:ext cx="3733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sự vật được so sánh</a:t>
            </a:r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3220A4EB-CA8D-477D-811D-3D11B95CA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419600"/>
            <a:ext cx="2590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Quả dừa</a:t>
            </a:r>
          </a:p>
        </p:txBody>
      </p:sp>
      <p:sp>
        <p:nvSpPr>
          <p:cNvPr id="9246" name="Text Box 30">
            <a:extLst>
              <a:ext uri="{FF2B5EF4-FFF2-40B4-BE49-F238E27FC236}">
                <a16:creationId xmlns:a16="http://schemas.microsoft.com/office/drawing/2014/main" id="{DE66E326-D311-4AEC-AB35-99EB24E1E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267200"/>
            <a:ext cx="3657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đàn lợn con nằm trên cao</a:t>
            </a:r>
          </a:p>
        </p:txBody>
      </p:sp>
      <p:sp>
        <p:nvSpPr>
          <p:cNvPr id="14359" name="Text Box 32">
            <a:extLst>
              <a:ext uri="{FF2B5EF4-FFF2-40B4-BE49-F238E27FC236}">
                <a16:creationId xmlns:a16="http://schemas.microsoft.com/office/drawing/2014/main" id="{BB310190-CE32-46DC-9243-46BBFD14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663700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Thân dừa bạc phếch tháng năm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Quả dừa - đàn lợn con nằm trên cao.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Đêm hè, hoa nở cùng sao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Tàu dừa - chiếc lược chải vào mây xanh.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Trần Đăng Khoa</a:t>
            </a:r>
          </a:p>
        </p:txBody>
      </p:sp>
      <p:sp>
        <p:nvSpPr>
          <p:cNvPr id="14360" name="Rectangle 33">
            <a:extLst>
              <a:ext uri="{FF2B5EF4-FFF2-40B4-BE49-F238E27FC236}">
                <a16:creationId xmlns:a16="http://schemas.microsoft.com/office/drawing/2014/main" id="{467BFD45-7E6B-4C4D-B6E3-3F4D91BB5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0668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3. Tìm những sự vật được so sánh với nhau trong các</a:t>
            </a:r>
          </a:p>
        </p:txBody>
      </p:sp>
      <p:sp>
        <p:nvSpPr>
          <p:cNvPr id="9262" name="Text Box 46">
            <a:extLst>
              <a:ext uri="{FF2B5EF4-FFF2-40B4-BE49-F238E27FC236}">
                <a16:creationId xmlns:a16="http://schemas.microsoft.com/office/drawing/2014/main" id="{52CE8754-2D2D-4015-A230-AAC6F3D4E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080000"/>
            <a:ext cx="1384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Tàu dừa</a:t>
            </a:r>
          </a:p>
        </p:txBody>
      </p:sp>
      <p:sp>
        <p:nvSpPr>
          <p:cNvPr id="14362" name="Text Box 47">
            <a:extLst>
              <a:ext uri="{FF2B5EF4-FFF2-40B4-BE49-F238E27FC236}">
                <a16:creationId xmlns:a16="http://schemas.microsoft.com/office/drawing/2014/main" id="{AA149FE9-1980-49AB-9C6E-A97805714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7338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9264" name="Text Box 48">
            <a:extLst>
              <a:ext uri="{FF2B5EF4-FFF2-40B4-BE49-F238E27FC236}">
                <a16:creationId xmlns:a16="http://schemas.microsoft.com/office/drawing/2014/main" id="{EC3AE2FA-93B7-4D04-9F15-775907CBB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5080000"/>
            <a:ext cx="4194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Chiếc lược chải vào mây xanh</a:t>
            </a:r>
          </a:p>
        </p:txBody>
      </p:sp>
      <p:sp>
        <p:nvSpPr>
          <p:cNvPr id="9265" name="Line 49">
            <a:extLst>
              <a:ext uri="{FF2B5EF4-FFF2-40B4-BE49-F238E27FC236}">
                <a16:creationId xmlns:a16="http://schemas.microsoft.com/office/drawing/2014/main" id="{9A1B74C2-EC02-46C4-80F0-594782E06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425700"/>
            <a:ext cx="914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66" name="Line 50">
            <a:extLst>
              <a:ext uri="{FF2B5EF4-FFF2-40B4-BE49-F238E27FC236}">
                <a16:creationId xmlns:a16="http://schemas.microsoft.com/office/drawing/2014/main" id="{8656EFF6-5307-42DA-9089-E85371412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425700"/>
            <a:ext cx="3200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67" name="Line 51">
            <a:extLst>
              <a:ext uri="{FF2B5EF4-FFF2-40B4-BE49-F238E27FC236}">
                <a16:creationId xmlns:a16="http://schemas.microsoft.com/office/drawing/2014/main" id="{1D5B97CB-A8E3-418A-9749-4D84AB8B2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187700"/>
            <a:ext cx="990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68" name="Line 52">
            <a:extLst>
              <a:ext uri="{FF2B5EF4-FFF2-40B4-BE49-F238E27FC236}">
                <a16:creationId xmlns:a16="http://schemas.microsoft.com/office/drawing/2014/main" id="{AF6E9EF1-4D3D-47E7-BDF0-6BC3D8457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111500"/>
            <a:ext cx="3657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269" name="Picture 53" descr="tamtay.vn - photo - hình ảnh cây dừa">
            <a:extLst>
              <a:ext uri="{FF2B5EF4-FFF2-40B4-BE49-F238E27FC236}">
                <a16:creationId xmlns:a16="http://schemas.microsoft.com/office/drawing/2014/main" id="{F1AE8456-3B33-4D87-8421-FD0F1D436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0" name="Picture 54" descr="y">
            <a:extLst>
              <a:ext uri="{FF2B5EF4-FFF2-40B4-BE49-F238E27FC236}">
                <a16:creationId xmlns:a16="http://schemas.microsoft.com/office/drawing/2014/main" id="{E8DC9237-EC6E-473D-B28F-1F76F8A9F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0" name="Text Box 73">
            <a:extLst>
              <a:ext uri="{FF2B5EF4-FFF2-40B4-BE49-F238E27FC236}">
                <a16:creationId xmlns:a16="http://schemas.microsoft.com/office/drawing/2014/main" id="{51475FDA-7BA5-493E-AEF3-CD63E95A7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76200"/>
            <a:ext cx="365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từ và câu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SO SÁNH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/>
      <p:bldP spid="9243" grpId="0"/>
      <p:bldP spid="9244" grpId="0"/>
      <p:bldP spid="9246" grpId="0"/>
      <p:bldP spid="9262" grpId="0"/>
      <p:bldP spid="92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0" name="Group 46">
            <a:extLst>
              <a:ext uri="{FF2B5EF4-FFF2-40B4-BE49-F238E27FC236}">
                <a16:creationId xmlns:a16="http://schemas.microsoft.com/office/drawing/2014/main" id="{DA16C983-19E6-4674-8074-25216447C66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524000" y="3276600"/>
          <a:ext cx="9144000" cy="2286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9" name="Text Box 25">
            <a:extLst>
              <a:ext uri="{FF2B5EF4-FFF2-40B4-BE49-F238E27FC236}">
                <a16:creationId xmlns:a16="http://schemas.microsoft.com/office/drawing/2014/main" id="{4510F1C2-AB04-433C-AEAC-005B3B053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Sự vật                      </a:t>
            </a:r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84D836EB-F313-487B-99FD-037A78B55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4290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Từ so sánh</a:t>
            </a:r>
          </a:p>
        </p:txBody>
      </p:sp>
      <p:sp>
        <p:nvSpPr>
          <p:cNvPr id="11291" name="Text Box 27">
            <a:extLst>
              <a:ext uri="{FF2B5EF4-FFF2-40B4-BE49-F238E27FC236}">
                <a16:creationId xmlns:a16="http://schemas.microsoft.com/office/drawing/2014/main" id="{A97DBB7B-A75B-4876-B246-07858C5F3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42900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Hình ảnh so sánh</a:t>
            </a:r>
          </a:p>
        </p:txBody>
      </p:sp>
      <p:sp>
        <p:nvSpPr>
          <p:cNvPr id="11292" name="Text Box 28">
            <a:extLst>
              <a:ext uri="{FF2B5EF4-FFF2-40B4-BE49-F238E27FC236}">
                <a16:creationId xmlns:a16="http://schemas.microsoft.com/office/drawing/2014/main" id="{86F9720C-E5B5-41C6-A831-F97F57910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Tàu dừa</a:t>
            </a: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A187D7DB-CA97-4B26-8FD5-7F267243C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Quả dừa</a:t>
            </a:r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id="{F1E043F5-DBFC-473E-8EA1-07402057F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91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Như, là, tựa, tựa như....</a:t>
            </a:r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id="{E87B3F20-C384-431E-A4DF-5A337B84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114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chiếc lược chải vào mây xanh</a:t>
            </a:r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5A95D30F-05AB-42EF-8983-697B435A3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53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Đàn lợn con nằm trân cao</a:t>
            </a:r>
          </a:p>
        </p:txBody>
      </p:sp>
      <p:sp>
        <p:nvSpPr>
          <p:cNvPr id="11299" name="Text Box 35">
            <a:extLst>
              <a:ext uri="{FF2B5EF4-FFF2-40B4-BE49-F238E27FC236}">
                <a16:creationId xmlns:a16="http://schemas.microsoft.com/office/drawing/2014/main" id="{479F0F65-6ED6-4EBA-A491-561EC28B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76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Như, như là, tựa, như thể</a:t>
            </a:r>
          </a:p>
        </p:txBody>
      </p:sp>
      <p:sp>
        <p:nvSpPr>
          <p:cNvPr id="15389" name="Rectangle 40">
            <a:extLst>
              <a:ext uri="{FF2B5EF4-FFF2-40B4-BE49-F238E27FC236}">
                <a16:creationId xmlns:a16="http://schemas.microsoft.com/office/drawing/2014/main" id="{92A84782-C9DB-48D9-A792-443E993B0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4300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4. Hãy tìm các từ so sánh có thể thêm vào những câu chưa có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từ so sánh ở bài tập 3.</a:t>
            </a:r>
          </a:p>
        </p:txBody>
      </p:sp>
      <p:sp>
        <p:nvSpPr>
          <p:cNvPr id="11307" name="Text Box 43">
            <a:extLst>
              <a:ext uri="{FF2B5EF4-FFF2-40B4-BE49-F238E27FC236}">
                <a16:creationId xmlns:a16="http://schemas.microsoft.com/office/drawing/2014/main" id="{EF6EE906-5A6C-4CC5-A981-97F51D1BB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2376488"/>
            <a:ext cx="768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M: Tàu dừa như chiếc lược chải vào mây xanh </a:t>
            </a:r>
          </a:p>
        </p:txBody>
      </p:sp>
      <p:sp>
        <p:nvSpPr>
          <p:cNvPr id="15391" name="Text Box 47">
            <a:extLst>
              <a:ext uri="{FF2B5EF4-FFF2-40B4-BE49-F238E27FC236}">
                <a16:creationId xmlns:a16="http://schemas.microsoft.com/office/drawing/2014/main" id="{89C8D9F5-7F08-4DA0-BF56-07045DF05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1905001"/>
            <a:ext cx="6772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Tàu dừa  -  chiếc lược chải vào mây xanh</a:t>
            </a:r>
          </a:p>
        </p:txBody>
      </p:sp>
      <p:sp>
        <p:nvSpPr>
          <p:cNvPr id="11312" name="Text Box 48">
            <a:extLst>
              <a:ext uri="{FF2B5EF4-FFF2-40B4-BE49-F238E27FC236}">
                <a16:creationId xmlns:a16="http://schemas.microsoft.com/office/drawing/2014/main" id="{C5B0ECD4-AA96-4548-8183-04C01E1EB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366963"/>
            <a:ext cx="81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như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290" grpId="0"/>
      <p:bldP spid="11291" grpId="0"/>
      <p:bldP spid="11292" grpId="0"/>
      <p:bldP spid="11293" grpId="0"/>
      <p:bldP spid="11295" grpId="0"/>
      <p:bldP spid="11296" grpId="0"/>
      <p:bldP spid="11297" grpId="0"/>
      <p:bldP spid="11299" grpId="0"/>
      <p:bldP spid="11307" grpId="0"/>
      <p:bldP spid="113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>
            <a:extLst>
              <a:ext uri="{FF2B5EF4-FFF2-40B4-BE49-F238E27FC236}">
                <a16:creationId xmlns:a16="http://schemas.microsoft.com/office/drawing/2014/main" id="{4641E224-9186-4965-87F7-2F85B7DB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9906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1. Tìm các hình ảnh so sánh trong những khổ thơ sau:</a:t>
            </a:r>
          </a:p>
        </p:txBody>
      </p:sp>
      <p:sp>
        <p:nvSpPr>
          <p:cNvPr id="16387" name="Rectangle 12">
            <a:extLst>
              <a:ext uri="{FF2B5EF4-FFF2-40B4-BE49-F238E27FC236}">
                <a16:creationId xmlns:a16="http://schemas.microsoft.com/office/drawing/2014/main" id="{0C14F244-F337-4F7A-AD22-D4B9AB0FC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2. Ghi lại các từ  so sánh trong những khổ thơ trên. </a:t>
            </a:r>
          </a:p>
        </p:txBody>
      </p:sp>
      <p:sp>
        <p:nvSpPr>
          <p:cNvPr id="16388" name="Rectangle 13">
            <a:extLst>
              <a:ext uri="{FF2B5EF4-FFF2-40B4-BE49-F238E27FC236}">
                <a16:creationId xmlns:a16="http://schemas.microsoft.com/office/drawing/2014/main" id="{D05BDDAE-8B25-46BA-857A-9B7816BFA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057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3. Tìm những sự vật được so sánh với nhau trong các</a:t>
            </a:r>
          </a:p>
        </p:txBody>
      </p:sp>
      <p:sp>
        <p:nvSpPr>
          <p:cNvPr id="16389" name="Text Box 14">
            <a:extLst>
              <a:ext uri="{FF2B5EF4-FFF2-40B4-BE49-F238E27FC236}">
                <a16:creationId xmlns:a16="http://schemas.microsoft.com/office/drawing/2014/main" id="{C62E2F49-142E-4D45-A3E0-93ED8082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6390" name="Rectangle 16">
            <a:extLst>
              <a:ext uri="{FF2B5EF4-FFF2-40B4-BE49-F238E27FC236}">
                <a16:creationId xmlns:a16="http://schemas.microsoft.com/office/drawing/2014/main" id="{68BFEFC4-C7E8-4D78-84A1-9D0C14A0A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514600"/>
            <a:ext cx="906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4. Hãy tìm các từ so sánh có thể thêm vào những câu chưa có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từ so sánh ở bài tập 3.</a:t>
            </a:r>
          </a:p>
        </p:txBody>
      </p:sp>
      <p:graphicFrame>
        <p:nvGraphicFramePr>
          <p:cNvPr id="14385" name="Group 49">
            <a:extLst>
              <a:ext uri="{FF2B5EF4-FFF2-40B4-BE49-F238E27FC236}">
                <a16:creationId xmlns:a16="http://schemas.microsoft.com/office/drawing/2014/main" id="{A3D19158-B8F3-4A0D-882D-94DC51E1B68D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505200"/>
          <a:ext cx="8915400" cy="2419350"/>
        </p:xfrm>
        <a:graphic>
          <a:graphicData uri="http://schemas.openxmlformats.org/drawingml/2006/table">
            <a:tbl>
              <a:tblPr/>
              <a:tblGrid>
                <a:gridCol w="133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Sự vật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Từ so sánh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hình ảnh so sánh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Tàu dừa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Như, là, tựa, tựa như....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chiếc lược chải vào mây xanh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Quả dừa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Như, như là, tựa, như thể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đàn lợn con nằm trên cao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>
            <a:extLst>
              <a:ext uri="{FF2B5EF4-FFF2-40B4-BE49-F238E27FC236}">
                <a16:creationId xmlns:a16="http://schemas.microsoft.com/office/drawing/2014/main" id="{C84CC060-C543-4127-BE15-9A5927A46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057400"/>
            <a:ext cx="8610600" cy="2057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FF"/>
              </a:solidFill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025C4C52-FAA2-4A61-9C52-6F67E6EC6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908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Kiểu so sánh hơn kém. Biết cách thêm các từ so sánh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vào những câu chưa có từ so sánh.</a:t>
            </a: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25501737-DA93-477B-933C-1B89DFD4A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00201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Kiểu so sánh ta học hôm nay là gì ?</a:t>
            </a:r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9824FFD5-0F0A-4BBD-AE31-7E8F3E16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1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Bài học hôm nay giúp các em tìm hiểu nội dung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/>
      <p:bldP spid="59398" grpId="0"/>
      <p:bldP spid="59398" grpId="1"/>
      <p:bldP spid="59399" grpId="0"/>
      <p:bldP spid="5939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41A068B3-769D-4630-86A7-B9F50458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143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1. Tìm các hình ảnh so sánh trong những khổ thơ sau: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A49425FF-43F8-4582-B7E6-F802429E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60020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2. Ghi lại các từ  so sánh trong những khổ thơ trên. </a:t>
            </a: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1067956B-88EB-4488-AB0A-66CE33284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3. Tìm những sự vật được so sánh với nhau trong các</a:t>
            </a:r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0D36E127-95F2-4052-B7D2-43B9243A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id="{4EA35D45-FE31-4C03-B4E6-21D939CC7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432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4. Hãy tìm các từ so sánh có thể thêm vào những câu chưa có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từ so sánh ở bài tập 3.</a:t>
            </a:r>
          </a:p>
        </p:txBody>
      </p:sp>
      <p:graphicFrame>
        <p:nvGraphicFramePr>
          <p:cNvPr id="61467" name="Group 27">
            <a:extLst>
              <a:ext uri="{FF2B5EF4-FFF2-40B4-BE49-F238E27FC236}">
                <a16:creationId xmlns:a16="http://schemas.microsoft.com/office/drawing/2014/main" id="{DD5B7302-99AA-4EB0-BC27-E77D705E6F1F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3810000"/>
          <a:ext cx="8991600" cy="2419350"/>
        </p:xfrm>
        <a:graphic>
          <a:graphicData uri="http://schemas.openxmlformats.org/drawingml/2006/table">
            <a:tbl>
              <a:tblPr/>
              <a:tblGrid>
                <a:gridCol w="134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Sự vật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Từ so sánh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hình ảnh so sánh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Tàu dừa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Như, là, tựa, tựa như....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chiếc lược chải vào mây xanh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Quả dừa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Như, như là, tựa, như thể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đàn lợn con nằm trên cao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9387012_ex%20[1]">
            <a:extLst>
              <a:ext uri="{FF2B5EF4-FFF2-40B4-BE49-F238E27FC236}">
                <a16:creationId xmlns:a16="http://schemas.microsoft.com/office/drawing/2014/main" id="{9B555A66-017C-41C9-A4D7-2FF0BCAA60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3">
            <a:extLst>
              <a:ext uri="{FF2B5EF4-FFF2-40B4-BE49-F238E27FC236}">
                <a16:creationId xmlns:a16="http://schemas.microsoft.com/office/drawing/2014/main" id="{149DA9F8-E648-4DD2-B31D-37FB151021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1" y="9144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QUÝ THẦY CÔ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  <a:endParaRPr lang="en-US" sz="32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>
                  <a:alpha val="72156"/>
                </a:srgbClr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WordArt 4">
            <a:extLst>
              <a:ext uri="{FF2B5EF4-FFF2-40B4-BE49-F238E27FC236}">
                <a16:creationId xmlns:a16="http://schemas.microsoft.com/office/drawing/2014/main" id="{C9B7335A-8554-4188-9E1C-AC961329E1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1" y="3810000"/>
            <a:ext cx="4600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>
            <a:extLst>
              <a:ext uri="{FF2B5EF4-FFF2-40B4-BE49-F238E27FC236}">
                <a16:creationId xmlns:a16="http://schemas.microsoft.com/office/drawing/2014/main" id="{D7B3DBDB-B4EE-4995-82FA-E6A848AC6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1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Xếp các thành ngữ, tục ngữ vào nhóm thích hợp</a:t>
            </a:r>
          </a:p>
        </p:txBody>
      </p:sp>
      <p:graphicFrame>
        <p:nvGraphicFramePr>
          <p:cNvPr id="4137" name="Group 41">
            <a:extLst>
              <a:ext uri="{FF2B5EF4-FFF2-40B4-BE49-F238E27FC236}">
                <a16:creationId xmlns:a16="http://schemas.microsoft.com/office/drawing/2014/main" id="{C95D09FE-32DE-48A1-9CC5-28638DB502DE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1600200"/>
          <a:ext cx="8077200" cy="2514600"/>
        </p:xfrm>
        <a:graphic>
          <a:graphicData uri="http://schemas.openxmlformats.org/drawingml/2006/table">
            <a:tbl>
              <a:tblPr/>
              <a:tblGrid>
                <a:gridCol w="507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cháu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cha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Anh chị em đối với nhau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86" name="Text Box 36">
            <a:extLst>
              <a:ext uri="{FF2B5EF4-FFF2-40B4-BE49-F238E27FC236}">
                <a16:creationId xmlns:a16="http://schemas.microsoft.com/office/drawing/2014/main" id="{E7939417-6D7D-495D-952F-466DFF507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6" y="4913313"/>
            <a:ext cx="336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133" name="Text Box 37">
            <a:extLst>
              <a:ext uri="{FF2B5EF4-FFF2-40B4-BE49-F238E27FC236}">
                <a16:creationId xmlns:a16="http://schemas.microsoft.com/office/drawing/2014/main" id="{A09B7FF6-3AB0-4C5C-9E9B-41CB3E14C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4267200"/>
            <a:ext cx="6226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</a:rPr>
              <a:t>a) Con hiền cháu thảo</a:t>
            </a:r>
          </a:p>
        </p:txBody>
      </p:sp>
      <p:sp>
        <p:nvSpPr>
          <p:cNvPr id="4135" name="Text Box 39">
            <a:extLst>
              <a:ext uri="{FF2B5EF4-FFF2-40B4-BE49-F238E27FC236}">
                <a16:creationId xmlns:a16="http://schemas.microsoft.com/office/drawing/2014/main" id="{6DC910C4-C135-4C80-A0D2-DEC211E7E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6" y="4800601"/>
            <a:ext cx="5146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</a:rPr>
              <a:t>b) Con cái khôn ngoan,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</a:rPr>
              <a:t>vẻ vang bố mẹ.</a:t>
            </a:r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7A6D8B9F-5CBB-4EA9-BEFE-3308127BB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29288"/>
            <a:ext cx="419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</a:rPr>
              <a:t>c) Chị ngã em nâng</a:t>
            </a:r>
            <a:endParaRPr lang="en-US" altLang="en-US" sz="2600">
              <a:solidFill>
                <a:srgbClr val="000000"/>
              </a:solidFill>
            </a:endParaRPr>
          </a:p>
        </p:txBody>
      </p:sp>
      <p:sp>
        <p:nvSpPr>
          <p:cNvPr id="3090" name="Rectangle 42">
            <a:extLst>
              <a:ext uri="{FF2B5EF4-FFF2-40B4-BE49-F238E27FC236}">
                <a16:creationId xmlns:a16="http://schemas.microsoft.com/office/drawing/2014/main" id="{6B89133F-BA8C-40AE-A795-B02F668E4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96850"/>
            <a:ext cx="323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8092E-6 L 0.00121 -0.233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8555E-6 L 0.00642 -0.235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1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0067 L 0.52083 -0.348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17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33" grpId="0"/>
      <p:bldP spid="4133" grpId="1"/>
      <p:bldP spid="4135" grpId="0"/>
      <p:bldP spid="4135" grpId="1"/>
      <p:bldP spid="4136" grpId="0"/>
      <p:bldP spid="41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>
            <a:extLst>
              <a:ext uri="{FF2B5EF4-FFF2-40B4-BE49-F238E27FC236}">
                <a16:creationId xmlns:a16="http://schemas.microsoft.com/office/drawing/2014/main" id="{243168DC-94CD-4947-9430-E8CFF605B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143000"/>
            <a:ext cx="800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1. Tìm các hình ảnh so sánh trong những khổ thơ sau:</a:t>
            </a:r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id="{0708627A-7EAB-4CC2-91C2-465216D27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1"/>
            <a:ext cx="4419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a) Bế cháu ông thủ thỉ: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Cháu khỏe hơn ông nhiều!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Ông là buổi trời chiều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Cháu là ngày rạng sáng.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Phạm Cúc</a:t>
            </a:r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C4E554C2-9986-4673-8AE9-6D4BC8863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524001"/>
            <a:ext cx="4419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b) Ông trăng tròn sáng tỏ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Soi rõ sân nhà 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Trăng khuya sáng hơn đèn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Ơi ông trăng sáng tỏ.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Trần Đăng khoa</a:t>
            </a:r>
          </a:p>
        </p:txBody>
      </p:sp>
      <p:sp>
        <p:nvSpPr>
          <p:cNvPr id="4101" name="Text Box 33">
            <a:extLst>
              <a:ext uri="{FF2B5EF4-FFF2-40B4-BE49-F238E27FC236}">
                <a16:creationId xmlns:a16="http://schemas.microsoft.com/office/drawing/2014/main" id="{D9BFE3FC-F33E-4922-A1E4-EE017268B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437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154" name="Text Box 34">
            <a:extLst>
              <a:ext uri="{FF2B5EF4-FFF2-40B4-BE49-F238E27FC236}">
                <a16:creationId xmlns:a16="http://schemas.microsoft.com/office/drawing/2014/main" id="{0D987529-6AF9-4B4F-962A-87E4B3B7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038601"/>
            <a:ext cx="5638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c) Những ngôi sao thức ngoài kia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Chẳng bằng mẹ đã thức vì chúng con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Đêm nay con ngủ giấc tròn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Mẹ là ngọn gió của con suốt đời.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Trần Quốc Minh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/>
      <p:bldP spid="5146" grpId="0"/>
      <p:bldP spid="5147" grpId="0"/>
      <p:bldP spid="5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10792E8A-3EFE-446D-BD73-1C11EF468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58938"/>
            <a:ext cx="44196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a) Bế cháu ông thủ thỉ: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- Cháu khỏe hơn ông nhiều!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Ông là buổi trời chiều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Cháu là ngày rạng sáng.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Phạm Cúc</a:t>
            </a: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8BEDA1CC-16F1-40AD-AADC-6E208300C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00201"/>
            <a:ext cx="4038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b) Ông trăng tròn sáng tỏ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Soi rõ sân nhà 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Trăng khuya sáng hơn đèn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Ơi ông trăng sáng tỏ.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Trần Đăng Khoa</a:t>
            </a:r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A54DE5B9-4D9B-42D8-B8F7-A3C52E107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497138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D5EBD311-17AB-4CF8-BE6A-5B30BB8F5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497138"/>
            <a:ext cx="609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9ABA23B5-222A-4528-9FE5-A699363268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411538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3475C027-8561-49D7-BD10-B525F92C4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3411538"/>
            <a:ext cx="19050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8" name="Text Box 19">
            <a:extLst>
              <a:ext uri="{FF2B5EF4-FFF2-40B4-BE49-F238E27FC236}">
                <a16:creationId xmlns:a16="http://schemas.microsoft.com/office/drawing/2014/main" id="{E5472156-60B0-44FF-8D77-6EB13BB9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129" name="Text Box 20">
            <a:extLst>
              <a:ext uri="{FF2B5EF4-FFF2-40B4-BE49-F238E27FC236}">
                <a16:creationId xmlns:a16="http://schemas.microsoft.com/office/drawing/2014/main" id="{63E1EAC3-D7D6-415E-9168-84DFCD893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962401"/>
            <a:ext cx="5562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c) Những ngôi sao thức ngoài kia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Chẳng bằng mẹ đã thức vì chúng con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Đêm nay con ngủ giấc tròn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Mẹ là ngọn gió của con suốt đời.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Trần Quốc Minh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453" name="Line 21">
            <a:extLst>
              <a:ext uri="{FF2B5EF4-FFF2-40B4-BE49-F238E27FC236}">
                <a16:creationId xmlns:a16="http://schemas.microsoft.com/office/drawing/2014/main" id="{8503DC52-4271-4138-B09C-12A1D4A82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954338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54" name="Line 22">
            <a:extLst>
              <a:ext uri="{FF2B5EF4-FFF2-40B4-BE49-F238E27FC236}">
                <a16:creationId xmlns:a16="http://schemas.microsoft.com/office/drawing/2014/main" id="{A11396DA-3DB5-460C-8204-C6DAB7705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954338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57" name="Line 25">
            <a:extLst>
              <a:ext uri="{FF2B5EF4-FFF2-40B4-BE49-F238E27FC236}">
                <a16:creationId xmlns:a16="http://schemas.microsoft.com/office/drawing/2014/main" id="{6CB3A521-D7B7-4F40-8E91-6E21163D5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4088" y="5719763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58" name="Line 26">
            <a:extLst>
              <a:ext uri="{FF2B5EF4-FFF2-40B4-BE49-F238E27FC236}">
                <a16:creationId xmlns:a16="http://schemas.microsoft.com/office/drawing/2014/main" id="{EDFE46A2-8475-4679-9D0F-EDB4467B0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0888" y="5719763"/>
            <a:ext cx="1066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74" name="Line 42">
            <a:extLst>
              <a:ext uri="{FF2B5EF4-FFF2-40B4-BE49-F238E27FC236}">
                <a16:creationId xmlns:a16="http://schemas.microsoft.com/office/drawing/2014/main" id="{B27083FB-80EC-405C-8737-721BD199A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95600"/>
            <a:ext cx="4572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75" name="Line 43">
            <a:extLst>
              <a:ext uri="{FF2B5EF4-FFF2-40B4-BE49-F238E27FC236}">
                <a16:creationId xmlns:a16="http://schemas.microsoft.com/office/drawing/2014/main" id="{136A481A-9472-40AE-A77A-2623803EF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895600"/>
            <a:ext cx="609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78" name="Line 46">
            <a:extLst>
              <a:ext uri="{FF2B5EF4-FFF2-40B4-BE49-F238E27FC236}">
                <a16:creationId xmlns:a16="http://schemas.microsoft.com/office/drawing/2014/main" id="{9237D618-CC77-488B-A55A-7F39302DE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9088" y="4881563"/>
            <a:ext cx="2895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85" name="Line 53">
            <a:extLst>
              <a:ext uri="{FF2B5EF4-FFF2-40B4-BE49-F238E27FC236}">
                <a16:creationId xmlns:a16="http://schemas.microsoft.com/office/drawing/2014/main" id="{1B53A874-7257-4F88-A9E8-6F76436F2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1288" y="4424363"/>
            <a:ext cx="27432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8" name="Rectangle 55">
            <a:extLst>
              <a:ext uri="{FF2B5EF4-FFF2-40B4-BE49-F238E27FC236}">
                <a16:creationId xmlns:a16="http://schemas.microsoft.com/office/drawing/2014/main" id="{978D6818-7294-428B-9617-E0D7203FA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143000"/>
            <a:ext cx="800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1. Tìm các hình ảnh so sánh trong những khổ thơ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SDC10275">
            <a:extLst>
              <a:ext uri="{FF2B5EF4-FFF2-40B4-BE49-F238E27FC236}">
                <a16:creationId xmlns:a16="http://schemas.microsoft.com/office/drawing/2014/main" id="{6DC448F7-0A40-4E87-A928-C06CEE05A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trang_500">
            <a:extLst>
              <a:ext uri="{FF2B5EF4-FFF2-40B4-BE49-F238E27FC236}">
                <a16:creationId xmlns:a16="http://schemas.microsoft.com/office/drawing/2014/main" id="{C42CC842-946D-445A-A867-EFBA2A6F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344958015_0">
            <a:extLst>
              <a:ext uri="{FF2B5EF4-FFF2-40B4-BE49-F238E27FC236}">
                <a16:creationId xmlns:a16="http://schemas.microsoft.com/office/drawing/2014/main" id="{0F63E869-9D62-4B5F-8EB3-19193C86E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D066365-73D3-4C89-A863-F2338E9B5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8195" name="Picture 4" descr="candle-7537">
            <a:extLst>
              <a:ext uri="{FF2B5EF4-FFF2-40B4-BE49-F238E27FC236}">
                <a16:creationId xmlns:a16="http://schemas.microsoft.com/office/drawing/2014/main" id="{A9AA37F1-1130-42B9-8172-78CD4766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1344958015_0">
            <a:extLst>
              <a:ext uri="{FF2B5EF4-FFF2-40B4-BE49-F238E27FC236}">
                <a16:creationId xmlns:a16="http://schemas.microsoft.com/office/drawing/2014/main" id="{90AE3C33-6E83-4E4C-8C9D-910ABB768CD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343400" cy="6858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extLst>
              <a:ext uri="{FF2B5EF4-FFF2-40B4-BE49-F238E27FC236}">
                <a16:creationId xmlns:a16="http://schemas.microsoft.com/office/drawing/2014/main" id="{A875990F-01A8-407D-9E6B-D6A36F041B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09800" y="6019800"/>
            <a:ext cx="1905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Ông cháu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0BD1E21-CB3B-4325-AC7B-F44B02AA2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1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  ngày 21  tháng 9 năm 2012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Luyện từ và câu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SO SÁNH. </a:t>
            </a:r>
          </a:p>
        </p:txBody>
      </p:sp>
      <p:pic>
        <p:nvPicPr>
          <p:cNvPr id="9220" name="Picture 5" descr="SDC10275">
            <a:extLst>
              <a:ext uri="{FF2B5EF4-FFF2-40B4-BE49-F238E27FC236}">
                <a16:creationId xmlns:a16="http://schemas.microsoft.com/office/drawing/2014/main" id="{541237CE-5A61-40C0-A79B-53EAC22356A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5029200" cy="3048000"/>
          </a:xfrm>
          <a:noFill/>
        </p:spPr>
      </p:pic>
      <p:pic>
        <p:nvPicPr>
          <p:cNvPr id="9221" name="Picture 7" descr="candle-7537">
            <a:extLst>
              <a:ext uri="{FF2B5EF4-FFF2-40B4-BE49-F238E27FC236}">
                <a16:creationId xmlns:a16="http://schemas.microsoft.com/office/drawing/2014/main" id="{80B71478-9AE4-4E74-941D-1F1A44A1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495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trang_500">
            <a:extLst>
              <a:ext uri="{FF2B5EF4-FFF2-40B4-BE49-F238E27FC236}">
                <a16:creationId xmlns:a16="http://schemas.microsoft.com/office/drawing/2014/main" id="{AFFFBDB8-8A59-45A0-A3F1-BC3DD15F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72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1344958015_0">
            <a:extLst>
              <a:ext uri="{FF2B5EF4-FFF2-40B4-BE49-F238E27FC236}">
                <a16:creationId xmlns:a16="http://schemas.microsoft.com/office/drawing/2014/main" id="{3CC354B4-5FEA-4F94-BA9D-9CB9BA21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>
            <a:extLst>
              <a:ext uri="{FF2B5EF4-FFF2-40B4-BE49-F238E27FC236}">
                <a16:creationId xmlns:a16="http://schemas.microsoft.com/office/drawing/2014/main" id="{1159682E-52A9-44E7-8262-2A1B7FDEB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219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1. Tìm các hình ảnh so sánh trong những khổ thơ sau:</a:t>
            </a:r>
          </a:p>
        </p:txBody>
      </p:sp>
      <p:graphicFrame>
        <p:nvGraphicFramePr>
          <p:cNvPr id="20543" name="Group 63">
            <a:extLst>
              <a:ext uri="{FF2B5EF4-FFF2-40B4-BE49-F238E27FC236}">
                <a16:creationId xmlns:a16="http://schemas.microsoft.com/office/drawing/2014/main" id="{784A52F1-3794-42A7-9F28-F223A4E1E858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1800225"/>
          <a:ext cx="8534400" cy="4059238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Câu thơ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Hình ảnh so sánh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10" name="Text Box 30">
            <a:extLst>
              <a:ext uri="{FF2B5EF4-FFF2-40B4-BE49-F238E27FC236}">
                <a16:creationId xmlns:a16="http://schemas.microsoft.com/office/drawing/2014/main" id="{DF3052AB-13E1-4E65-B44F-926635B8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09825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)Cháu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khỏe hơn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ông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</a:p>
        </p:txBody>
      </p:sp>
      <p:sp>
        <p:nvSpPr>
          <p:cNvPr id="20511" name="Text Box 31">
            <a:extLst>
              <a:ext uri="{FF2B5EF4-FFF2-40B4-BE49-F238E27FC236}">
                <a16:creationId xmlns:a16="http://schemas.microsoft.com/office/drawing/2014/main" id="{0663CB2D-87C4-4B77-AE60-7213AAB5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14625"/>
            <a:ext cx="3657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là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buổi trời chiều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0512" name="Text Box 32">
            <a:extLst>
              <a:ext uri="{FF2B5EF4-FFF2-40B4-BE49-F238E27FC236}">
                <a16:creationId xmlns:a16="http://schemas.microsoft.com/office/drawing/2014/main" id="{D4985552-FB57-4FA3-A2F0-76EBC8BFC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171825"/>
            <a:ext cx="3124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ngày rạng sáng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0263" name="Text Box 41">
            <a:extLst>
              <a:ext uri="{FF2B5EF4-FFF2-40B4-BE49-F238E27FC236}">
                <a16:creationId xmlns:a16="http://schemas.microsoft.com/office/drawing/2014/main" id="{77E0DF90-7C67-4878-A94E-C316EDEE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6290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522" name="Text Box 42">
            <a:extLst>
              <a:ext uri="{FF2B5EF4-FFF2-40B4-BE49-F238E27FC236}">
                <a16:creationId xmlns:a16="http://schemas.microsoft.com/office/drawing/2014/main" id="{23241384-9222-4C61-82AA-01442780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705225"/>
            <a:ext cx="379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Trăng khuya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sáng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đèn</a:t>
            </a:r>
          </a:p>
        </p:txBody>
      </p:sp>
      <p:sp>
        <p:nvSpPr>
          <p:cNvPr id="20523" name="Text Box 43">
            <a:extLst>
              <a:ext uri="{FF2B5EF4-FFF2-40B4-BE49-F238E27FC236}">
                <a16:creationId xmlns:a16="http://schemas.microsoft.com/office/drawing/2014/main" id="{1B5564A7-786D-46D9-AFE1-CD2D1446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43425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Những ngôi sao thức ngoài kia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Chẳng bằng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mẹ đã thức vì  chúngcon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ngọn gió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của con suốt đời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7" name="Text Box 47">
            <a:extLst>
              <a:ext uri="{FF2B5EF4-FFF2-40B4-BE49-F238E27FC236}">
                <a16:creationId xmlns:a16="http://schemas.microsoft.com/office/drawing/2014/main" id="{B5EDAF68-BE4B-483F-AB0C-AED4209AC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781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8" name="Text Box 48">
            <a:extLst>
              <a:ext uri="{FF2B5EF4-FFF2-40B4-BE49-F238E27FC236}">
                <a16:creationId xmlns:a16="http://schemas.microsoft.com/office/drawing/2014/main" id="{0B9A1AEF-8023-4719-9F0F-5DC96491B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84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0" name="Text Box 50">
            <a:extLst>
              <a:ext uri="{FF2B5EF4-FFF2-40B4-BE49-F238E27FC236}">
                <a16:creationId xmlns:a16="http://schemas.microsoft.com/office/drawing/2014/main" id="{E1E547D9-DA3D-4F9A-B79D-666A6DA3B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2405063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hơn</a:t>
            </a:r>
          </a:p>
        </p:txBody>
      </p:sp>
      <p:sp>
        <p:nvSpPr>
          <p:cNvPr id="20531" name="Text Box 51">
            <a:extLst>
              <a:ext uri="{FF2B5EF4-FFF2-40B4-BE49-F238E27FC236}">
                <a16:creationId xmlns:a16="http://schemas.microsoft.com/office/drawing/2014/main" id="{B55764C3-ADBF-4078-9514-1A336EB05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9" y="271462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</a:p>
        </p:txBody>
      </p:sp>
      <p:sp>
        <p:nvSpPr>
          <p:cNvPr id="20532" name="Text Box 52">
            <a:extLst>
              <a:ext uri="{FF2B5EF4-FFF2-40B4-BE49-F238E27FC236}">
                <a16:creationId xmlns:a16="http://schemas.microsoft.com/office/drawing/2014/main" id="{7BDE8EEB-400F-4A7E-85BA-8A4C0758B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9" y="317182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</a:p>
        </p:txBody>
      </p:sp>
      <p:sp>
        <p:nvSpPr>
          <p:cNvPr id="20533" name="Text Box 53">
            <a:extLst>
              <a:ext uri="{FF2B5EF4-FFF2-40B4-BE49-F238E27FC236}">
                <a16:creationId xmlns:a16="http://schemas.microsoft.com/office/drawing/2014/main" id="{561BF802-CD15-4556-A635-C68B121FC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64" y="3705225"/>
            <a:ext cx="687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hơn</a:t>
            </a:r>
          </a:p>
        </p:txBody>
      </p:sp>
      <p:sp>
        <p:nvSpPr>
          <p:cNvPr id="20534" name="Text Box 54">
            <a:extLst>
              <a:ext uri="{FF2B5EF4-FFF2-40B4-BE49-F238E27FC236}">
                <a16:creationId xmlns:a16="http://schemas.microsoft.com/office/drawing/2014/main" id="{7EB3CAF5-D8D2-4794-8055-15A889AEE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24425"/>
            <a:ext cx="173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Chẳng bằng</a:t>
            </a:r>
          </a:p>
        </p:txBody>
      </p:sp>
      <p:sp>
        <p:nvSpPr>
          <p:cNvPr id="20535" name="Text Box 55">
            <a:extLst>
              <a:ext uri="{FF2B5EF4-FFF2-40B4-BE49-F238E27FC236}">
                <a16:creationId xmlns:a16="http://schemas.microsoft.com/office/drawing/2014/main" id="{40F8B079-9656-4368-88FE-EBB7D6BB0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62563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</a:p>
        </p:txBody>
      </p:sp>
      <p:sp>
        <p:nvSpPr>
          <p:cNvPr id="20544" name="Text Box 64">
            <a:extLst>
              <a:ext uri="{FF2B5EF4-FFF2-40B4-BE49-F238E27FC236}">
                <a16:creationId xmlns:a16="http://schemas.microsoft.com/office/drawing/2014/main" id="{38BAD361-69B0-493A-8B96-BF181AEDD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486025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buổi trời chiều</a:t>
            </a:r>
          </a:p>
        </p:txBody>
      </p:sp>
      <p:sp>
        <p:nvSpPr>
          <p:cNvPr id="20545" name="Text Box 65">
            <a:extLst>
              <a:ext uri="{FF2B5EF4-FFF2-40B4-BE49-F238E27FC236}">
                <a16:creationId xmlns:a16="http://schemas.microsoft.com/office/drawing/2014/main" id="{2BB8532E-B29D-4C40-AD4E-3AB1E0DE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3019425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ngày rạng sáng</a:t>
            </a:r>
          </a:p>
        </p:txBody>
      </p:sp>
      <p:sp>
        <p:nvSpPr>
          <p:cNvPr id="20546" name="Text Box 66">
            <a:extLst>
              <a:ext uri="{FF2B5EF4-FFF2-40B4-BE49-F238E27FC236}">
                <a16:creationId xmlns:a16="http://schemas.microsoft.com/office/drawing/2014/main" id="{78532457-A334-415C-82E7-9E5FDDCB6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857625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đèn</a:t>
            </a:r>
          </a:p>
        </p:txBody>
      </p:sp>
      <p:sp>
        <p:nvSpPr>
          <p:cNvPr id="20547" name="Text Box 67">
            <a:extLst>
              <a:ext uri="{FF2B5EF4-FFF2-40B4-BE49-F238E27FC236}">
                <a16:creationId xmlns:a16="http://schemas.microsoft.com/office/drawing/2014/main" id="{7365E7B5-4C6D-45B0-9A95-A6179579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619625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mẹ đã thức vì chúng con</a:t>
            </a:r>
          </a:p>
        </p:txBody>
      </p:sp>
      <p:sp>
        <p:nvSpPr>
          <p:cNvPr id="20548" name="Text Box 68">
            <a:extLst>
              <a:ext uri="{FF2B5EF4-FFF2-40B4-BE49-F238E27FC236}">
                <a16:creationId xmlns:a16="http://schemas.microsoft.com/office/drawing/2014/main" id="{AEE938AC-DE55-49E4-966F-143741E1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0768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Ngọn gió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" grpId="0"/>
      <p:bldP spid="20511" grpId="0"/>
      <p:bldP spid="20512" grpId="0"/>
      <p:bldP spid="20522" grpId="0"/>
      <p:bldP spid="20527" grpId="0"/>
      <p:bldP spid="20528" grpId="0"/>
      <p:bldP spid="20530" grpId="0"/>
      <p:bldP spid="20531" grpId="0"/>
      <p:bldP spid="20533" grpId="0"/>
      <p:bldP spid="20534" grpId="0"/>
      <p:bldP spid="20535" grpId="0"/>
      <p:bldP spid="20544" grpId="0"/>
      <p:bldP spid="20545" grpId="0"/>
      <p:bldP spid="20546" grpId="0"/>
      <p:bldP spid="205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Microsoft Office PowerPoint</Application>
  <PresentationFormat>Widescreen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2020-11-01T15:59:37Z</dcterms:created>
  <dcterms:modified xsi:type="dcterms:W3CDTF">2020-11-01T16:00:00Z</dcterms:modified>
</cp:coreProperties>
</file>