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1373-4DDC-43C1-A1A8-DB7EB1013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32006-1508-46D9-86C6-6D3624D6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FDC6-0DD2-432D-8DF8-F9C81D02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A041-1E97-40CF-BF50-46B28FFE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2624-B55D-4F12-9655-A7377C1E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A0B1-E514-447C-AA6C-45DEFA39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F211C-C815-43A5-A214-26301AF0B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4D53-48DC-45E0-A5DD-B4FD64FA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F8E2-5F61-4EF6-87D7-5767D04F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ACC6-7609-46EB-A0E0-0BBE0587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3F20D-83C7-43FD-8A95-5DEF75F4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57D74-949C-4266-A6E4-423C4365D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BE64D-5BBF-4537-92C7-7285239F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5C47-F914-44B7-9CF3-AD4C19C5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FF91-8A5D-4E62-8C47-F88ADFA4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7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EF1D-126C-40FD-9198-B5AC1963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85246-0418-4A9A-A951-2A26D6C92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58DBB-070F-4377-89E8-AB3728A5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213B-D65A-4CFC-ABDE-C59C6C9C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EB55-E69C-4037-9CFC-4307E82B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9BBF-473B-4E28-A069-0FCEF34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A55B1-101B-41B3-A12A-2033A5A71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2182-89AB-4C25-90CE-491C24F9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6187D-3132-4E5A-A638-0F330AE8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BEC27-EE72-4246-91E6-4CAA6D1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FBD6-64BF-47FC-B742-564C44EE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3D58-A2EF-4361-A820-9B3AF4B6B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E4299-DE62-4F68-AED3-D05E6BCB3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24C3F-6FE3-4156-A9D7-FFD47EB3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D9CA7-875B-4733-9455-0F191EF2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1434D-3871-4001-BA79-FBCEA9E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A320-C991-414A-9102-81063C59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26E45-1290-4B9A-8C54-EB7CACC3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3DE11-B4C8-42CF-922D-2C599DA4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8B031-DD50-437E-9EC8-76B795B4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77854-383C-4219-A88C-CEAFDAF3F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438B5-166B-4762-A725-A8B9418A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C01FA-FE8A-480C-A58A-1233A866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19DB5-6A1A-4E03-8A71-A753C7A3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EE1D-F20C-4C48-85B7-07B575AE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540C0-D41C-4B65-930D-0CF52561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44A52-5B66-4B26-909A-A18DC3E0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36EE-0353-4452-B063-31023F63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BC0C7-9420-486E-85D0-D8437407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69E90-76AE-441B-A083-7E5CE146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55B71-A3CE-46D2-A5B1-04C5FF56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53B0-70D7-4B68-9B35-B41AA725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2F54-B825-414E-A7BB-01B55655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27872-5DC2-44B7-B432-4FCDEECB2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F4162-B261-4760-B649-761C3907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287C8-E98C-4955-95D1-03196DE0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91674-7DF3-4406-9CEE-C4E87D5F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8EF2-B1D6-44B4-85F8-26760EEC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DD4EB-48E7-4E26-9FA7-316634D0E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8807C-1874-44CD-971C-C52DE969F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D849D-91E3-4B05-9221-9B2F156F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12BC6-D120-4EEC-B894-B7C5FDEC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A31D0-551B-4508-B77F-98D309AE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5DCD8-FD92-4D31-86F5-AE2C2195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5ECFF-4B51-4718-AF16-323883C92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E091-DABC-4293-8138-37EE183F0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16D1-6F34-455F-9294-0345F41D66E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C795B-FFDC-4E9D-BA2C-1C78EE551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51BC-4BC9-47F0-8B00-8479CFCA7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A87B-52BE-48B7-817B-CD0E44B47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4a502089_394350f1_4a0aa947_280b0d37_hoa6_resize">
            <a:extLst>
              <a:ext uri="{FF2B5EF4-FFF2-40B4-BE49-F238E27FC236}">
                <a16:creationId xmlns:a16="http://schemas.microsoft.com/office/drawing/2014/main" id="{B1EEE0CF-8D5E-479B-B093-B2CAB3B5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4" descr="7">
            <a:extLst>
              <a:ext uri="{FF2B5EF4-FFF2-40B4-BE49-F238E27FC236}">
                <a16:creationId xmlns:a16="http://schemas.microsoft.com/office/drawing/2014/main" id="{CA872CBD-4DD9-476B-9B1A-A3CF08806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8175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27">
            <a:extLst>
              <a:ext uri="{FF2B5EF4-FFF2-40B4-BE49-F238E27FC236}">
                <a16:creationId xmlns:a16="http://schemas.microsoft.com/office/drawing/2014/main" id="{783EC88C-5CE3-409C-A44D-03F428092B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1676400"/>
            <a:ext cx="33718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2053" name="WordArt 28">
            <a:extLst>
              <a:ext uri="{FF2B5EF4-FFF2-40B4-BE49-F238E27FC236}">
                <a16:creationId xmlns:a16="http://schemas.microsoft.com/office/drawing/2014/main" id="{F0460F66-BDAB-4DF7-AAE8-816BAA48E5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4724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QUÊ NGOẠI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1E9670-C0E8-434E-B987-0BA26405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t153843">
            <a:extLst>
              <a:ext uri="{FF2B5EF4-FFF2-40B4-BE49-F238E27FC236}">
                <a16:creationId xmlns:a16="http://schemas.microsoft.com/office/drawing/2014/main" id="{7473A238-7EB9-44F8-85BD-FB401BAA388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>
            <a:extLst>
              <a:ext uri="{FF2B5EF4-FFF2-40B4-BE49-F238E27FC236}">
                <a16:creationId xmlns:a16="http://schemas.microsoft.com/office/drawing/2014/main" id="{E391F112-3433-4A41-8D2B-2CAAD874F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6976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 chội</a:t>
            </a: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DC2BC911-66AB-42F7-B836-9C8AD182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4575176"/>
            <a:ext cx="230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chầu hẫu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7D8F0558-29E1-4F05-BB4B-7FEF357C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1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chua</a:t>
            </a:r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442A398A-7D03-4609-A969-4790EAE6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3810001"/>
            <a:ext cx="2303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soạn</a:t>
            </a:r>
          </a:p>
        </p:txBody>
      </p:sp>
      <p:sp>
        <p:nvSpPr>
          <p:cNvPr id="23588" name="WordArt 36">
            <a:extLst>
              <a:ext uri="{FF2B5EF4-FFF2-40B4-BE49-F238E27FC236}">
                <a16:creationId xmlns:a16="http://schemas.microsoft.com/office/drawing/2014/main" id="{62753B24-D0C5-43CB-A795-42567F9FC3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1" y="16002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F33F87AD-5EDF-4C2A-BD85-AF38E9BF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6" grpId="0"/>
      <p:bldP spid="23567" grpId="0"/>
      <p:bldP spid="23568" grpId="0"/>
      <p:bldP spid="23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A1764FB-2E78-4133-9744-477855D30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752601"/>
            <a:ext cx="8153400" cy="42211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altLang="en-US" sz="3200">
                <a:solidFill>
                  <a:srgbClr val="FF0000"/>
                </a:solidFill>
              </a:rPr>
            </a:br>
            <a:endParaRPr lang="en-US" altLang="en-US" sz="3200">
              <a:solidFill>
                <a:srgbClr val="FF0000"/>
              </a:solidFill>
              <a:latin typeface="UNI Chu truyen thong" pitchFamily="66" charset="0"/>
            </a:endParaRPr>
          </a:p>
        </p:txBody>
      </p:sp>
      <p:pic>
        <p:nvPicPr>
          <p:cNvPr id="4099" name="Picture 5" descr="flower[1][1][1][1]">
            <a:extLst>
              <a:ext uri="{FF2B5EF4-FFF2-40B4-BE49-F238E27FC236}">
                <a16:creationId xmlns:a16="http://schemas.microsoft.com/office/drawing/2014/main" id="{175C7A5A-A17B-4267-948F-DD740A9F3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07150"/>
            <a:ext cx="8293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Text Box 28">
            <a:extLst>
              <a:ext uri="{FF2B5EF4-FFF2-40B4-BE49-F238E27FC236}">
                <a16:creationId xmlns:a16="http://schemas.microsoft.com/office/drawing/2014/main" id="{523229B3-3451-44AC-B4F6-165A2BA8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về quê ngoại nghỉ hè,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đầm sen nở mà mê hương trời.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bà tuổi đã tám mươi,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 quên nhớ nhớ những lời ngày xưa.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trăng gặp gió bất ngờ,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trong phố chẳng bao giờ có đâu.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ríu rít tìm nhau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con đường đất rực màu rơm phơi.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tre mát rợp vai người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như lá thuyền trôi êm đềm.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1" name="Text Box 31">
            <a:extLst>
              <a:ext uri="{FF2B5EF4-FFF2-40B4-BE49-F238E27FC236}">
                <a16:creationId xmlns:a16="http://schemas.microsoft.com/office/drawing/2014/main" id="{8EE3BE3D-52FD-4974-AAB9-7458D69F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quê ngoại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8" grpId="0"/>
      <p:bldP spid="512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>
            <a:extLst>
              <a:ext uri="{FF2B5EF4-FFF2-40B4-BE49-F238E27FC236}">
                <a16:creationId xmlns:a16="http://schemas.microsoft.com/office/drawing/2014/main" id="{2417CB97-5426-435F-A9E8-0CA19950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Đoạn thơ được viết theo thể thơ nào?</a:t>
            </a:r>
          </a:p>
        </p:txBody>
      </p:sp>
      <p:sp>
        <p:nvSpPr>
          <p:cNvPr id="53267" name="Text Box 19">
            <a:extLst>
              <a:ext uri="{FF2B5EF4-FFF2-40B4-BE49-F238E27FC236}">
                <a16:creationId xmlns:a16="http://schemas.microsoft.com/office/drawing/2014/main" id="{527A5E03-A404-41D6-B0C2-239838D8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bày thể thơ này như thế nào?</a:t>
            </a:r>
          </a:p>
        </p:txBody>
      </p:sp>
      <p:sp>
        <p:nvSpPr>
          <p:cNvPr id="53268" name="Text Box 20">
            <a:extLst>
              <a:ext uri="{FF2B5EF4-FFF2-40B4-BE49-F238E27FC236}">
                <a16:creationId xmlns:a16="http://schemas.microsoft.com/office/drawing/2014/main" id="{895A4AF6-84DF-409D-8F46-3A2D2F84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bày thể thơ này là dòng 6 chữ viết lùi vào 2 ô, dòng 8 chữ viết lùi vào 1 ô.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21">
            <a:extLst>
              <a:ext uri="{FF2B5EF4-FFF2-40B4-BE49-F238E27FC236}">
                <a16:creationId xmlns:a16="http://schemas.microsoft.com/office/drawing/2014/main" id="{541C1F1C-4919-4469-B6A6-5EF79790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Đoạn thơ được viết theo thể thơ lục bát.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0" name="Text Box 22">
            <a:extLst>
              <a:ext uri="{FF2B5EF4-FFF2-40B4-BE49-F238E27FC236}">
                <a16:creationId xmlns:a16="http://schemas.microsoft.com/office/drawing/2014/main" id="{58ACA36A-4247-495C-BF8E-02DEFBA4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chữ đầu dòng thơ, phải viết hoa.</a:t>
            </a:r>
          </a:p>
        </p:txBody>
      </p:sp>
      <p:sp>
        <p:nvSpPr>
          <p:cNvPr id="53271" name="Text Box 23">
            <a:extLst>
              <a:ext uri="{FF2B5EF4-FFF2-40B4-BE49-F238E27FC236}">
                <a16:creationId xmlns:a16="http://schemas.microsoft.com/office/drawing/2014/main" id="{C77D81A3-6939-4EA9-8673-DAB5FB64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đoạn thơ những chữ nào phải viết hoa?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2" name="Text Box 24">
            <a:extLst>
              <a:ext uri="{FF2B5EF4-FFF2-40B4-BE49-F238E27FC236}">
                <a16:creationId xmlns:a16="http://schemas.microsoft.com/office/drawing/2014/main" id="{9CA6A8FA-41A2-46E3-AD23-EA2B8358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nhỏ thấy ở quê có gì lạ?</a:t>
            </a:r>
          </a:p>
        </p:txBody>
      </p:sp>
      <p:sp>
        <p:nvSpPr>
          <p:cNvPr id="53273" name="Text Box 25">
            <a:extLst>
              <a:ext uri="{FF2B5EF4-FFF2-40B4-BE49-F238E27FC236}">
                <a16:creationId xmlns:a16="http://schemas.microsoft.com/office/drawing/2014/main" id="{030A2574-A3DF-4BA8-B316-CC4BAAE8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quê có đầm sen nở hương thơm ngát, gặp trăng, gặp gió bất ngờ, con đường đất rực màu rơm phơi, bóng tre rợp mát, vầng trăng như thuyền trôi.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67" grpId="0"/>
      <p:bldP spid="53268" grpId="0"/>
      <p:bldP spid="53269" grpId="0"/>
      <p:bldP spid="53270" grpId="0"/>
      <p:bldP spid="53271" grpId="0"/>
      <p:bldP spid="53272" grpId="0"/>
      <p:bldP spid="53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9" name="Text Box 17">
            <a:extLst>
              <a:ext uri="{FF2B5EF4-FFF2-40B4-BE49-F238E27FC236}">
                <a16:creationId xmlns:a16="http://schemas.microsoft.com/office/drawing/2014/main" id="{DB2B7537-29FA-4032-B52E-829C5A8F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trong bài những từ nào khó viết?</a:t>
            </a:r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id="{F85B8DC8-37A6-4E14-A2B1-E088726B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24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hương trời, con đường, ríu rít, lá thuyền trôi, vầng trăng.</a:t>
            </a:r>
          </a:p>
        </p:txBody>
      </p:sp>
      <p:sp>
        <p:nvSpPr>
          <p:cNvPr id="54294" name="Text Box 22">
            <a:extLst>
              <a:ext uri="{FF2B5EF4-FFF2-40B4-BE49-F238E27FC236}">
                <a16:creationId xmlns:a16="http://schemas.microsoft.com/office/drawing/2014/main" id="{9D58354E-9ED5-439A-8E63-44B13813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/>
      <p:bldP spid="54289" grpId="1"/>
      <p:bldP spid="54290" grpId="0"/>
      <p:bldP spid="54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D1AE5806-DC87-47A9-B05A-308883F196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2743200"/>
            <a:ext cx="8686800" cy="1828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003300"/>
                </a:solidFill>
              </a:rPr>
              <a:t>Công …a như núi Thái Sơn</a:t>
            </a:r>
            <a:br>
              <a:rPr lang="en-US" altLang="en-US" sz="3600">
                <a:solidFill>
                  <a:srgbClr val="003300"/>
                </a:solidFill>
              </a:rPr>
            </a:br>
            <a:r>
              <a:rPr lang="en-US" altLang="en-US" sz="3600">
                <a:solidFill>
                  <a:srgbClr val="003300"/>
                </a:solidFill>
              </a:rPr>
              <a:t>Nghĩa mẹ như nước…ong nguồn …ảy 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003300"/>
                </a:solidFill>
              </a:rPr>
              <a:t>Một lòng thờ mẹ kính …a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003300"/>
                </a:solidFill>
              </a:rPr>
              <a:t>Cho …òn …ữ hiếu mới là đạo con.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003300"/>
                </a:solidFill>
              </a:rPr>
              <a:t>                                             Ca dao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18562E41-4F40-489D-9A18-570EF3FC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52600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tập(2):</a:t>
            </a:r>
            <a:endParaRPr lang="en-US" altLang="en-US" sz="36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36628C04-30AF-4028-8ECB-C258281C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670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AFDA112E-7B13-48C0-BB03-4839619E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00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FA5AE495-51C5-486A-8BBC-B59C514D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0EE6C666-1641-4E62-AE6D-E42AEE55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100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56332" name="Text Box 12">
            <a:extLst>
              <a:ext uri="{FF2B5EF4-FFF2-40B4-BE49-F238E27FC236}">
                <a16:creationId xmlns:a16="http://schemas.microsoft.com/office/drawing/2014/main" id="{6B197FEE-2AA6-409E-AD32-95D80EEC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196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28AB0B11-E641-4ABB-9120-B1792DEB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</a:rPr>
              <a:t>ch</a:t>
            </a:r>
          </a:p>
        </p:txBody>
      </p:sp>
      <p:sp>
        <p:nvSpPr>
          <p:cNvPr id="56336" name="Text Box 16">
            <a:extLst>
              <a:ext uri="{FF2B5EF4-FFF2-40B4-BE49-F238E27FC236}">
                <a16:creationId xmlns:a16="http://schemas.microsoft.com/office/drawing/2014/main" id="{E346A0D2-BE41-4785-9EEC-0895D5F8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50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Điền vào chỗ trống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  <p:bldP spid="56325" grpId="0"/>
      <p:bldP spid="56327" grpId="0"/>
      <p:bldP spid="56329" grpId="0"/>
      <p:bldP spid="56330" grpId="0"/>
      <p:bldP spid="56331" grpId="0"/>
      <p:bldP spid="56332" grpId="0"/>
      <p:bldP spid="56333" grpId="0"/>
      <p:bldP spid="563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>
            <a:extLst>
              <a:ext uri="{FF2B5EF4-FFF2-40B4-BE49-F238E27FC236}">
                <a16:creationId xmlns:a16="http://schemas.microsoft.com/office/drawing/2014/main" id="{A1083706-4192-4710-9775-8D206561E9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133600"/>
            <a:ext cx="8763000" cy="1828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/>
              <a:t>               </a:t>
            </a:r>
            <a:r>
              <a:rPr lang="en-US" altLang="en-US">
                <a:solidFill>
                  <a:srgbClr val="003300"/>
                </a:solidFill>
              </a:rPr>
              <a:t>Cái gì mà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FF3300"/>
                </a:solidFill>
              </a:rPr>
              <a:t>luơi</a:t>
            </a:r>
            <a:r>
              <a:rPr lang="en-US" altLang="en-US"/>
              <a:t> </a:t>
            </a:r>
            <a:r>
              <a:rPr lang="en-US" altLang="en-US">
                <a:solidFill>
                  <a:srgbClr val="003300"/>
                </a:solidFill>
              </a:rPr>
              <a:t>bằng gang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rgbClr val="003300"/>
                </a:solidFill>
              </a:rPr>
              <a:t>Xới lên mặt đất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FF3300"/>
                </a:solidFill>
              </a:rPr>
              <a:t>nhưng</a:t>
            </a:r>
            <a:r>
              <a:rPr lang="en-US" altLang="en-US"/>
              <a:t> </a:t>
            </a:r>
            <a:r>
              <a:rPr lang="en-US" altLang="en-US">
                <a:solidFill>
                  <a:srgbClr val="003300"/>
                </a:solidFill>
              </a:rPr>
              <a:t>hàng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FF3300"/>
                </a:solidFill>
              </a:rPr>
              <a:t>thăng</a:t>
            </a:r>
            <a:r>
              <a:rPr lang="en-US" altLang="en-US"/>
              <a:t> </a:t>
            </a:r>
            <a:r>
              <a:rPr lang="en-US" altLang="en-US">
                <a:solidFill>
                  <a:srgbClr val="003300"/>
                </a:solidFill>
              </a:rPr>
              <a:t>băng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rgbClr val="003300"/>
                </a:solidFill>
              </a:rPr>
              <a:t>Giúp nhà có gạo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FF3300"/>
                </a:solidFill>
              </a:rPr>
              <a:t>đê</a:t>
            </a:r>
            <a:r>
              <a:rPr lang="en-US" altLang="en-US"/>
              <a:t> </a:t>
            </a:r>
            <a:r>
              <a:rPr lang="en-US" altLang="en-US">
                <a:solidFill>
                  <a:srgbClr val="003300"/>
                </a:solidFill>
              </a:rPr>
              <a:t>ăn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rgbClr val="003300"/>
                </a:solidFill>
              </a:rPr>
              <a:t>Siêng làm thì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FF3300"/>
                </a:solidFill>
              </a:rPr>
              <a:t>lươi</a:t>
            </a:r>
            <a:r>
              <a:rPr lang="en-US" altLang="en-US">
                <a:solidFill>
                  <a:srgbClr val="FF3300"/>
                </a:solidFill>
              </a:rPr>
              <a:t> </a:t>
            </a:r>
            <a:r>
              <a:rPr lang="en-US" altLang="en-US">
                <a:solidFill>
                  <a:srgbClr val="003300"/>
                </a:solidFill>
              </a:rPr>
              <a:t>sáng bằng mặt gương.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875218B5-8C2F-45D3-B7AC-302DB30D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4038601"/>
            <a:ext cx="196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00"/>
                </a:solidFill>
              </a:rPr>
              <a:t>(Là cái gì?)</a:t>
            </a:r>
          </a:p>
        </p:txBody>
      </p:sp>
      <p:sp>
        <p:nvSpPr>
          <p:cNvPr id="60448" name="Text Box 32">
            <a:extLst>
              <a:ext uri="{FF2B5EF4-FFF2-40B4-BE49-F238E27FC236}">
                <a16:creationId xmlns:a16="http://schemas.microsoft.com/office/drawing/2014/main" id="{B12E119D-8A40-45DC-98B7-465273CE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648201"/>
            <a:ext cx="2516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Là cái lưỡi cày</a:t>
            </a:r>
          </a:p>
        </p:txBody>
      </p:sp>
      <p:pic>
        <p:nvPicPr>
          <p:cNvPr id="8197" name="Picture 33" descr="IMG_0242">
            <a:extLst>
              <a:ext uri="{FF2B5EF4-FFF2-40B4-BE49-F238E27FC236}">
                <a16:creationId xmlns:a16="http://schemas.microsoft.com/office/drawing/2014/main" id="{F7764653-6ED9-4579-966A-FD63AAA6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53012" r="40964" b="16466"/>
          <a:stretch>
            <a:fillRect/>
          </a:stretch>
        </p:blipFill>
        <p:spPr bwMode="auto">
          <a:xfrm>
            <a:off x="1524000" y="4419600"/>
            <a:ext cx="3657600" cy="22860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53" name="Text Box 37">
            <a:extLst>
              <a:ext uri="{FF2B5EF4-FFF2-40B4-BE49-F238E27FC236}">
                <a16:creationId xmlns:a16="http://schemas.microsoft.com/office/drawing/2014/main" id="{1796C00F-3247-4C04-9F43-88B8F7EE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</a:t>
            </a:r>
          </a:p>
        </p:txBody>
      </p:sp>
      <p:sp>
        <p:nvSpPr>
          <p:cNvPr id="60458" name="Text Box 42">
            <a:extLst>
              <a:ext uri="{FF2B5EF4-FFF2-40B4-BE49-F238E27FC236}">
                <a16:creationId xmlns:a16="http://schemas.microsoft.com/office/drawing/2014/main" id="{651F8CFA-E076-4D86-89B8-1A1CE76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74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</a:t>
            </a:r>
          </a:p>
        </p:txBody>
      </p:sp>
      <p:sp>
        <p:nvSpPr>
          <p:cNvPr id="60459" name="Text Box 43">
            <a:extLst>
              <a:ext uri="{FF2B5EF4-FFF2-40B4-BE49-F238E27FC236}">
                <a16:creationId xmlns:a16="http://schemas.microsoft.com/office/drawing/2014/main" id="{EC91FE30-93C4-4D1A-A02A-0EF082FA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0520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</a:t>
            </a:r>
          </a:p>
        </p:txBody>
      </p:sp>
      <p:sp>
        <p:nvSpPr>
          <p:cNvPr id="60460" name="Text Box 44">
            <a:extLst>
              <a:ext uri="{FF2B5EF4-FFF2-40B4-BE49-F238E27FC236}">
                <a16:creationId xmlns:a16="http://schemas.microsoft.com/office/drawing/2014/main" id="{91408B7A-7EB9-4A87-A68E-9ECA222E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43840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</a:t>
            </a:r>
          </a:p>
        </p:txBody>
      </p:sp>
      <p:sp>
        <p:nvSpPr>
          <p:cNvPr id="60461" name="Text Box 45">
            <a:extLst>
              <a:ext uri="{FF2B5EF4-FFF2-40B4-BE49-F238E27FC236}">
                <a16:creationId xmlns:a16="http://schemas.microsoft.com/office/drawing/2014/main" id="{6DCDA4ED-FE73-4DDD-BF46-56086F8D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971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</a:t>
            </a:r>
          </a:p>
        </p:txBody>
      </p:sp>
      <p:pic>
        <p:nvPicPr>
          <p:cNvPr id="8203" name="Picture 5" descr="flower[1][1][1][1]">
            <a:extLst>
              <a:ext uri="{FF2B5EF4-FFF2-40B4-BE49-F238E27FC236}">
                <a16:creationId xmlns:a16="http://schemas.microsoft.com/office/drawing/2014/main" id="{EED69BD2-7291-4E11-A22E-F8D0C0C73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6407150"/>
            <a:ext cx="4254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50">
            <a:extLst>
              <a:ext uri="{FF2B5EF4-FFF2-40B4-BE49-F238E27FC236}">
                <a16:creationId xmlns:a16="http://schemas.microsoft.com/office/drawing/2014/main" id="{4C1A9A81-0A5F-4576-AC13-347B4381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b)Đặt dấu hỏi hay dấu ngã trên các chữ in đậm?                     Giải câu đố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  <p:bldP spid="60424" grpId="0"/>
      <p:bldP spid="60448" grpId="0"/>
      <p:bldP spid="60453" grpId="0"/>
      <p:bldP spid="60458" grpId="0"/>
      <p:bldP spid="60459" grpId="0"/>
      <p:bldP spid="60460" grpId="0"/>
      <p:bldP spid="60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8">
            <a:extLst>
              <a:ext uri="{FF2B5EF4-FFF2-40B4-BE49-F238E27FC236}">
                <a16:creationId xmlns:a16="http://schemas.microsoft.com/office/drawing/2014/main" id="{14BC458E-76EC-47EB-A049-89874188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3300"/>
                </a:solidFill>
              </a:rPr>
              <a:t>Thuơ</a:t>
            </a:r>
            <a:r>
              <a:rPr lang="en-US" altLang="en-US" sz="3200"/>
              <a:t> bé em có hai sừng</a:t>
            </a:r>
          </a:p>
          <a:p>
            <a:pPr eaLnBrk="1" hangingPunct="1"/>
            <a:r>
              <a:rPr lang="en-US" altLang="en-US" sz="3200"/>
              <a:t>Đến </a:t>
            </a:r>
            <a:r>
              <a:rPr lang="en-US" altLang="en-US" sz="3200" b="1" i="1">
                <a:solidFill>
                  <a:srgbClr val="FF3300"/>
                </a:solidFill>
              </a:rPr>
              <a:t>tuôi nưa</a:t>
            </a:r>
            <a:r>
              <a:rPr lang="en-US" altLang="en-US" sz="3200"/>
              <a:t> chừng mặt đẹp như hoa</a:t>
            </a:r>
          </a:p>
          <a:p>
            <a:pPr eaLnBrk="1" hangingPunct="1"/>
            <a:r>
              <a:rPr lang="en-US" altLang="en-US" sz="3200"/>
              <a:t>Ngoài hai mươi </a:t>
            </a:r>
            <a:r>
              <a:rPr lang="en-US" altLang="en-US" sz="3200" b="1" i="1">
                <a:solidFill>
                  <a:srgbClr val="FF3300"/>
                </a:solidFill>
              </a:rPr>
              <a:t>tuôi đa</a:t>
            </a:r>
            <a:r>
              <a:rPr lang="en-US" altLang="en-US" sz="3200"/>
              <a:t> già</a:t>
            </a:r>
          </a:p>
          <a:p>
            <a:pPr eaLnBrk="1" hangingPunct="1"/>
            <a:r>
              <a:rPr lang="en-US" altLang="en-US" sz="3200"/>
              <a:t>Gần ba mươi lại mọc ra hai sừng</a:t>
            </a: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082311CB-98D4-41A2-89D6-2B75041A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3657601"/>
            <a:ext cx="196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(Là cái gì?)</a:t>
            </a:r>
          </a:p>
        </p:txBody>
      </p:sp>
      <p:pic>
        <p:nvPicPr>
          <p:cNvPr id="62477" name="Picture 13" descr="IMG_0242">
            <a:extLst>
              <a:ext uri="{FF2B5EF4-FFF2-40B4-BE49-F238E27FC236}">
                <a16:creationId xmlns:a16="http://schemas.microsoft.com/office/drawing/2014/main" id="{6319BB3B-2F84-4030-82F1-F327EAB4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6064" r="44579" b="59839"/>
          <a:stretch>
            <a:fillRect/>
          </a:stretch>
        </p:blipFill>
        <p:spPr bwMode="auto">
          <a:xfrm>
            <a:off x="2057400" y="4114801"/>
            <a:ext cx="5029200" cy="23526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1" name="Text Box 17">
            <a:extLst>
              <a:ext uri="{FF2B5EF4-FFF2-40B4-BE49-F238E27FC236}">
                <a16:creationId xmlns:a16="http://schemas.microsoft.com/office/drawing/2014/main" id="{1D94E6C9-64C1-47EA-AC53-61159A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1"/>
            <a:ext cx="3048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mặt trăng vào những ngày đầu tháng, giữa tháng, cuối tháng</a:t>
            </a: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87662FCE-7F5A-414F-A3DA-C6E43DA0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̉</a:t>
            </a:r>
          </a:p>
        </p:txBody>
      </p:sp>
      <p:sp>
        <p:nvSpPr>
          <p:cNvPr id="62488" name="Text Box 24">
            <a:extLst>
              <a:ext uri="{FF2B5EF4-FFF2-40B4-BE49-F238E27FC236}">
                <a16:creationId xmlns:a16="http://schemas.microsoft.com/office/drawing/2014/main" id="{455C9229-F3E4-41DE-BEAC-91063383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88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</a:t>
            </a:r>
          </a:p>
        </p:txBody>
      </p:sp>
      <p:sp>
        <p:nvSpPr>
          <p:cNvPr id="62489" name="Text Box 25">
            <a:extLst>
              <a:ext uri="{FF2B5EF4-FFF2-40B4-BE49-F238E27FC236}">
                <a16:creationId xmlns:a16="http://schemas.microsoft.com/office/drawing/2014/main" id="{FE94B039-B764-4016-9E89-58B7355C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28801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</a:t>
            </a:r>
          </a:p>
        </p:txBody>
      </p:sp>
      <p:sp>
        <p:nvSpPr>
          <p:cNvPr id="62490" name="Text Box 26">
            <a:extLst>
              <a:ext uri="{FF2B5EF4-FFF2-40B4-BE49-F238E27FC236}">
                <a16:creationId xmlns:a16="http://schemas.microsoft.com/office/drawing/2014/main" id="{8402572A-A8A8-4691-AE04-172200FF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860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</a:t>
            </a:r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id="{5AD5B4A4-714B-4026-A1ED-7274B273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4384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</a:t>
            </a:r>
          </a:p>
        </p:txBody>
      </p:sp>
      <p:pic>
        <p:nvPicPr>
          <p:cNvPr id="9227" name="Picture 5" descr="flower[1][1][1][1]">
            <a:extLst>
              <a:ext uri="{FF2B5EF4-FFF2-40B4-BE49-F238E27FC236}">
                <a16:creationId xmlns:a16="http://schemas.microsoft.com/office/drawing/2014/main" id="{E11EB9FB-5BFE-4D03-96AC-6ED860A911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07150"/>
            <a:ext cx="8293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" descr="flower[1][1][1][1]">
            <a:extLst>
              <a:ext uri="{FF2B5EF4-FFF2-40B4-BE49-F238E27FC236}">
                <a16:creationId xmlns:a16="http://schemas.microsoft.com/office/drawing/2014/main" id="{3670E31F-D4AF-41FA-B211-473D61299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22413" y="3360738"/>
            <a:ext cx="65436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 descr="flower[1][1][1][1]">
            <a:extLst>
              <a:ext uri="{FF2B5EF4-FFF2-40B4-BE49-F238E27FC236}">
                <a16:creationId xmlns:a16="http://schemas.microsoft.com/office/drawing/2014/main" id="{75B6ED14-FC65-4A1F-B2D2-306699ACD1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9301" y="3189288"/>
            <a:ext cx="65436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81" grpId="0"/>
      <p:bldP spid="62487" grpId="0"/>
      <p:bldP spid="62488" grpId="0"/>
      <p:bldP spid="62489" grpId="0"/>
      <p:bldP spid="62490" grpId="0"/>
      <p:bldP spid="624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NHIEUDUA">
            <a:extLst>
              <a:ext uri="{FF2B5EF4-FFF2-40B4-BE49-F238E27FC236}">
                <a16:creationId xmlns:a16="http://schemas.microsoft.com/office/drawing/2014/main" id="{B57272B0-6DA8-4F3E-BCBB-216D4124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14">
            <a:extLst>
              <a:ext uri="{FF2B5EF4-FFF2-40B4-BE49-F238E27FC236}">
                <a16:creationId xmlns:a16="http://schemas.microsoft.com/office/drawing/2014/main" id="{80F261A0-68B3-4385-84A5-768861807E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990600"/>
            <a:ext cx="68580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UNI Chu truyen thong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2020-12-20T09:26:46Z</dcterms:created>
  <dcterms:modified xsi:type="dcterms:W3CDTF">2020-12-20T09:27:01Z</dcterms:modified>
</cp:coreProperties>
</file>