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5" r:id="rId2"/>
    <p:sldId id="288" r:id="rId3"/>
    <p:sldId id="280" r:id="rId4"/>
    <p:sldId id="272" r:id="rId5"/>
    <p:sldId id="284" r:id="rId6"/>
    <p:sldId id="264" r:id="rId7"/>
    <p:sldId id="275" r:id="rId8"/>
    <p:sldId id="265" r:id="rId9"/>
    <p:sldId id="277" r:id="rId10"/>
    <p:sldId id="278" r:id="rId11"/>
    <p:sldId id="279" r:id="rId12"/>
    <p:sldId id="29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466CCD-8208-4864-8D66-9263FA804577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0979BD-E8BD-4891-9BF1-8E4E1DA6F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ơi giữ chỗ cho Hình ảnh của Bản chiếu 1">
            <a:extLst>
              <a:ext uri="{FF2B5EF4-FFF2-40B4-BE49-F238E27FC236}">
                <a16:creationId xmlns:a16="http://schemas.microsoft.com/office/drawing/2014/main" id="{72C5781A-3913-4E27-9CDD-66BD8160A9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ơi giữ chỗ cho Ghi chú 2">
            <a:extLst>
              <a:ext uri="{FF2B5EF4-FFF2-40B4-BE49-F238E27FC236}">
                <a16:creationId xmlns:a16="http://schemas.microsoft.com/office/drawing/2014/main" id="{8DCCCE6D-6D09-449D-ABC0-03CE52D658C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5364" name="Nơi giữ chỗ cho Số hiệu Bản chiếu 3">
            <a:extLst>
              <a:ext uri="{FF2B5EF4-FFF2-40B4-BE49-F238E27FC236}">
                <a16:creationId xmlns:a16="http://schemas.microsoft.com/office/drawing/2014/main" id="{442123DB-FF4F-4B12-AA5D-A61B4AAC00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DCE5AEA-CCD4-46FB-999D-22ACDE013E85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396E5-5BF4-4C58-8084-D5AB4AB41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8DC1E4-D549-4446-99F4-C3A079EB70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FDE21-DF1A-42EC-A603-64F97BCBC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923A0-EF60-4813-887D-D9FD6E474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6CA214-28F2-4D56-A6B8-E2A9DE3D7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C8991-D1E7-454D-A099-543377EED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E2243-E391-4C21-9F37-AB7698BFC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E1E9F-F28B-4A0A-A95B-8CC7DCC0A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29ACE-72BB-4624-ADB7-CEFCCCC4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DCF77-AA9C-4A8D-B005-CDB22BE3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19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80C561-B93C-44E2-89B3-C31C79A61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26E4C-CBF2-43C2-BE9F-48BA26409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496B1-3780-461E-B609-1D7F95E56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162C6-8A06-44EE-8519-750D09A9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7AA37-A613-475D-A7C8-6D2EB3370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14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BDCBB-3735-4E42-A017-B2BBCB475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C3E8B-6D98-405B-B620-283D6FD0E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299829-7E40-4800-8596-BECB74879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878E09-F688-4A5A-93DA-06F88C42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A9A17D-9859-4A88-8969-18A9377E3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6BB83-BD8A-49C5-9748-F966813ED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6AE6B-11A3-4B43-9A38-D44E7F390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50C0D-CF50-4DAF-993C-8BF970A3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41E38-08B8-4EB9-8473-85A6991D5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EE5C2-EEC8-49EF-A27F-82B50C711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7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55292-4AF1-4316-A868-0953F0B5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6742D-64F6-4744-9169-7D1440B54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C5E5D-99E7-4ECB-8BF9-63D16055D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1D756-CFCF-4197-878A-268DC6617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AF3AF-BC0E-4FF3-8BFE-FB87AFC5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BA959D-A240-4616-B5F6-E8202AC7E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64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250B-AD3D-431D-9E92-CCD8364B9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95D0D-48AB-4A81-B60B-A8B50A4FF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91F15-3286-4062-BEC0-38F996CC4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41DCA2-3A58-4ECD-9EC6-F2C261F29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972841-F287-4C5A-AABE-94F2B3C4F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6A5DFA-DAA0-469C-8D72-D6C94D399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B959-428C-468F-93E1-8EC0F67E8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DC053A-D1A8-44B9-A4AC-3783C0B7C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92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CFBF2-B0EE-4380-86ED-1DF23C65D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AA720D-051D-47CB-9C7F-63D666F81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F047B-E06E-4323-B1C7-753773855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701791-EE45-44F8-83D7-9D569295A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7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B40583-BFEE-4963-8123-55D8D950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988731-A897-4921-9D1F-7A76DB2C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AFEA07-BDC5-4B32-B90C-F2AC6991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52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26D62-66FC-4383-AB76-835EC7527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EF60F0-E796-4FBD-A45E-05E443C977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C3EEE6-D2F7-4801-9332-F9EE083E1D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8100B-6534-4642-BA43-A4ACC8161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6F986E-8A8D-49BF-A01C-BF4D48E8D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1D8E8-5A09-432E-8C05-0ED50968D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7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19C88-927F-4043-A31A-9AC351B07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4CBD6A-64C3-4223-B2AA-B5B0AE03F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3132F-A0C3-46AD-9C14-A2AE71D594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A4BEC-97E7-4FED-998B-E40E6B3A2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4B103-AF04-43B4-9EBF-0B5D0CC4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C6BE6-336A-423D-8BD8-3944A2CA1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02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7640B1-7135-49CA-AECD-8F2CCD16D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336D15-D79D-464D-9A5E-3BF74BF48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40F9B-D206-4D5D-8F30-4E0470441B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0D18F-0647-4DC8-9FAB-B5F123F18979}" type="datetimeFigureOut">
              <a:rPr lang="en-US" smtClean="0"/>
              <a:t>12/7/2020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AD984-3C1A-485D-BA71-49457EF3D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22843-9773-4A50-8619-13A8D98A93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B9C3D-878A-47F5-81C5-0A140C7F1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e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>
            <a:extLst>
              <a:ext uri="{FF2B5EF4-FFF2-40B4-BE49-F238E27FC236}">
                <a16:creationId xmlns:a16="http://schemas.microsoft.com/office/drawing/2014/main" id="{FF0990DC-03D5-4577-815B-C0CDF99844D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3657600"/>
            <a:ext cx="7162800" cy="2286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en-US" sz="2800" b="1" kern="10">
                <a:ln w="9525"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Việt Bắc</a:t>
            </a:r>
          </a:p>
        </p:txBody>
      </p:sp>
      <p:sp>
        <p:nvSpPr>
          <p:cNvPr id="1027" name="WordArt 4">
            <a:extLst>
              <a:ext uri="{FF2B5EF4-FFF2-40B4-BE49-F238E27FC236}">
                <a16:creationId xmlns:a16="http://schemas.microsoft.com/office/drawing/2014/main" id="{F6DBD555-7BCF-49BA-93EF-32D3C90A417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1981200"/>
            <a:ext cx="6477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Chính tả: (Nghe viết)</a:t>
            </a:r>
          </a:p>
        </p:txBody>
      </p:sp>
      <p:pic>
        <p:nvPicPr>
          <p:cNvPr id="1028" name="Picture 2" descr="BAR01">
            <a:extLst>
              <a:ext uri="{FF2B5EF4-FFF2-40B4-BE49-F238E27FC236}">
                <a16:creationId xmlns:a16="http://schemas.microsoft.com/office/drawing/2014/main" id="{2360EE12-E845-4CE3-BD39-C3102A2F0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2" descr="BAR01">
            <a:extLst>
              <a:ext uri="{FF2B5EF4-FFF2-40B4-BE49-F238E27FC236}">
                <a16:creationId xmlns:a16="http://schemas.microsoft.com/office/drawing/2014/main" id="{67160CEB-8C24-469E-BDC0-731325036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>
            <a:extLst>
              <a:ext uri="{FF2B5EF4-FFF2-40B4-BE49-F238E27FC236}">
                <a16:creationId xmlns:a16="http://schemas.microsoft.com/office/drawing/2014/main" id="{7C7D0036-E42C-447F-8497-AFA3DECE3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1066801"/>
            <a:ext cx="2590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altLang="en-US" sz="44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</a:p>
        </p:txBody>
      </p:sp>
      <p:sp>
        <p:nvSpPr>
          <p:cNvPr id="27654" name="Text Box 6">
            <a:extLst>
              <a:ext uri="{FF2B5EF4-FFF2-40B4-BE49-F238E27FC236}">
                <a16:creationId xmlns:a16="http://schemas.microsoft.com/office/drawing/2014/main" id="{5907A31E-FBF1-45C5-9B90-E5FEAA7F2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624139"/>
            <a:ext cx="861060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Bài 2: Điền vào chỗ trống </a:t>
            </a:r>
            <a:r>
              <a:rPr lang="en-US" altLang="en-US" sz="4400" i="1">
                <a:solidFill>
                  <a:srgbClr val="008000"/>
                </a:solidFill>
                <a:latin typeface="Times New Roman" panose="02020603050405020304" pitchFamily="18" charset="0"/>
              </a:rPr>
              <a:t>au </a:t>
            </a: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hay </a:t>
            </a:r>
            <a:r>
              <a:rPr lang="en-US" altLang="en-US" sz="4400" i="1">
                <a:solidFill>
                  <a:srgbClr val="008000"/>
                </a:solidFill>
                <a:latin typeface="Times New Roman" panose="02020603050405020304" pitchFamily="18" charset="0"/>
              </a:rPr>
              <a:t>âu</a:t>
            </a: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4400">
                <a:latin typeface="Times New Roman" panose="02020603050405020304" pitchFamily="18" charset="0"/>
              </a:rPr>
              <a:t>    - hoa m… đơn ,  mưa m… hạt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4400">
                <a:latin typeface="Times New Roman" panose="02020603050405020304" pitchFamily="18" charset="0"/>
              </a:rPr>
              <a:t>    - lá tr… ,  đàn tr…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4400">
                <a:latin typeface="Times New Roman" panose="02020603050405020304" pitchFamily="18" charset="0"/>
              </a:rPr>
              <a:t>    - s… điểm , quả s…</a:t>
            </a:r>
          </a:p>
        </p:txBody>
      </p:sp>
      <p:sp>
        <p:nvSpPr>
          <p:cNvPr id="27667" name="Rectangle 19">
            <a:extLst>
              <a:ext uri="{FF2B5EF4-FFF2-40B4-BE49-F238E27FC236}">
                <a16:creationId xmlns:a16="http://schemas.microsoft.com/office/drawing/2014/main" id="{F44492AC-158B-46A6-A77B-806EAA190D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733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ẫu</a:t>
            </a:r>
          </a:p>
        </p:txBody>
      </p:sp>
      <p:sp>
        <p:nvSpPr>
          <p:cNvPr id="27668" name="Rectangle 20">
            <a:extLst>
              <a:ext uri="{FF2B5EF4-FFF2-40B4-BE49-F238E27FC236}">
                <a16:creationId xmlns:a16="http://schemas.microsoft.com/office/drawing/2014/main" id="{ED61DE36-553E-41AC-BA45-61E0080EE1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37338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au</a:t>
            </a:r>
          </a:p>
        </p:txBody>
      </p:sp>
      <p:sp>
        <p:nvSpPr>
          <p:cNvPr id="27669" name="Rectangle 21">
            <a:extLst>
              <a:ext uri="{FF2B5EF4-FFF2-40B4-BE49-F238E27FC236}">
                <a16:creationId xmlns:a16="http://schemas.microsoft.com/office/drawing/2014/main" id="{EA886B81-2615-44BB-B3F8-B4EEE9C7DA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76726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ầu</a:t>
            </a:r>
          </a:p>
        </p:txBody>
      </p:sp>
      <p:sp>
        <p:nvSpPr>
          <p:cNvPr id="27670" name="Rectangle 22">
            <a:extLst>
              <a:ext uri="{FF2B5EF4-FFF2-40B4-BE49-F238E27FC236}">
                <a16:creationId xmlns:a16="http://schemas.microsoft.com/office/drawing/2014/main" id="{BC3ECECF-F3E3-46DA-9BA7-04F4BAB55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7720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âu</a:t>
            </a:r>
          </a:p>
        </p:txBody>
      </p:sp>
      <p:sp>
        <p:nvSpPr>
          <p:cNvPr id="27671" name="Rectangle 23">
            <a:extLst>
              <a:ext uri="{FF2B5EF4-FFF2-40B4-BE49-F238E27FC236}">
                <a16:creationId xmlns:a16="http://schemas.microsoft.com/office/drawing/2014/main" id="{CB365A81-9D45-4A1A-A630-B63DD1855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8450" y="57769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áu</a:t>
            </a:r>
          </a:p>
        </p:txBody>
      </p:sp>
      <p:sp>
        <p:nvSpPr>
          <p:cNvPr id="27672" name="Rectangle 24">
            <a:extLst>
              <a:ext uri="{FF2B5EF4-FFF2-40B4-BE49-F238E27FC236}">
                <a16:creationId xmlns:a16="http://schemas.microsoft.com/office/drawing/2014/main" id="{17A36589-F7D2-471E-9531-88D10C32FD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2213" y="5762625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>
                <a:solidFill>
                  <a:srgbClr val="FF9900"/>
                </a:solidFill>
                <a:latin typeface="Times New Roman" panose="02020603050405020304" pitchFamily="18" charset="0"/>
              </a:rPr>
              <a:t>ấu</a:t>
            </a:r>
          </a:p>
        </p:txBody>
      </p:sp>
      <p:sp>
        <p:nvSpPr>
          <p:cNvPr id="10250" name="Rectangle 25">
            <a:extLst>
              <a:ext uri="{FF2B5EF4-FFF2-40B4-BE49-F238E27FC236}">
                <a16:creationId xmlns:a16="http://schemas.microsoft.com/office/drawing/2014/main" id="{82D57DB2-B159-405A-9955-2E9C64837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76200" cmpd="tri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  <p:pic>
        <p:nvPicPr>
          <p:cNvPr id="10251" name="Picture 2" descr="BAR01">
            <a:extLst>
              <a:ext uri="{FF2B5EF4-FFF2-40B4-BE49-F238E27FC236}">
                <a16:creationId xmlns:a16="http://schemas.microsoft.com/office/drawing/2014/main" id="{69A944DC-33B4-4C80-928F-EA02E17F7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7">
            <a:extLst>
              <a:ext uri="{FF2B5EF4-FFF2-40B4-BE49-F238E27FC236}">
                <a16:creationId xmlns:a16="http://schemas.microsoft.com/office/drawing/2014/main" id="{40CE01DC-7332-4CA4-B11F-8B9EA89AB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286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6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0" decel="1000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7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7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7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450" decel="100000" fill="hold"/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build="allAtOnce"/>
      <p:bldP spid="27667" grpId="0"/>
      <p:bldP spid="27668" grpId="0"/>
      <p:bldP spid="27669" grpId="0"/>
      <p:bldP spid="27670" grpId="0"/>
      <p:bldP spid="27671" grpId="0"/>
      <p:bldP spid="276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505B07D5-9738-474E-9ACF-4AE309ED3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143001"/>
            <a:ext cx="2743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8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sp>
        <p:nvSpPr>
          <p:cNvPr id="28678" name="Text Box 6">
            <a:extLst>
              <a:ext uri="{FF2B5EF4-FFF2-40B4-BE49-F238E27FC236}">
                <a16:creationId xmlns:a16="http://schemas.microsoft.com/office/drawing/2014/main" id="{21B56981-A000-455A-9671-A9EBB2666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28914"/>
            <a:ext cx="86106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Bài 3a:  Điền vào chỗ trống:</a:t>
            </a:r>
          </a:p>
          <a:p>
            <a:pPr algn="just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4400" i="1">
                <a:solidFill>
                  <a:srgbClr val="008000"/>
                </a:solidFill>
                <a:latin typeface="Times New Roman" panose="02020603050405020304" pitchFamily="18" charset="0"/>
              </a:rPr>
              <a:t>  l</a:t>
            </a: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 hay </a:t>
            </a:r>
            <a:r>
              <a:rPr lang="en-US" altLang="en-US" sz="4400" i="1">
                <a:solidFill>
                  <a:srgbClr val="008000"/>
                </a:solidFill>
                <a:latin typeface="Times New Roman" panose="02020603050405020304" pitchFamily="18" charset="0"/>
              </a:rPr>
              <a:t>n</a:t>
            </a:r>
            <a:r>
              <a:rPr lang="en-US" altLang="en-US" sz="4400">
                <a:solidFill>
                  <a:srgbClr val="008000"/>
                </a:solidFill>
                <a:latin typeface="Times New Roman" panose="02020603050405020304" pitchFamily="18" charset="0"/>
              </a:rPr>
              <a:t>?</a:t>
            </a:r>
          </a:p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000">
                <a:latin typeface="Times New Roman" panose="02020603050405020304" pitchFamily="18" charset="0"/>
              </a:rPr>
              <a:t>Tay…àm</a:t>
            </a:r>
            <a:r>
              <a:rPr lang="en-US" altLang="en-US" sz="4000" i="1">
                <a:latin typeface="Times New Roman" panose="02020603050405020304" pitchFamily="18" charset="0"/>
              </a:rPr>
              <a:t> </a:t>
            </a:r>
            <a:r>
              <a:rPr lang="en-US" altLang="en-US" sz="4000">
                <a:latin typeface="Times New Roman" panose="02020603050405020304" pitchFamily="18" charset="0"/>
              </a:rPr>
              <a:t>hàm nhai, tay quai miệng trễ</a:t>
            </a:r>
          </a:p>
          <a:p>
            <a:pPr algn="just" eaLnBrk="1" hangingPunct="1">
              <a:spcBef>
                <a:spcPct val="50000"/>
              </a:spcBef>
              <a:buFontTx/>
              <a:buChar char="-"/>
            </a:pPr>
            <a:r>
              <a:rPr lang="en-US" altLang="en-US" sz="4000">
                <a:latin typeface="Times New Roman" panose="02020603050405020304" pitchFamily="18" charset="0"/>
              </a:rPr>
              <a:t>Nhai kĩ …o</a:t>
            </a:r>
            <a:r>
              <a:rPr lang="en-US" altLang="en-US" sz="4000" i="1">
                <a:latin typeface="Times New Roman" panose="02020603050405020304" pitchFamily="18" charset="0"/>
              </a:rPr>
              <a:t> </a:t>
            </a:r>
            <a:r>
              <a:rPr lang="en-US" altLang="en-US" sz="4000">
                <a:latin typeface="Times New Roman" panose="02020603050405020304" pitchFamily="18" charset="0"/>
              </a:rPr>
              <a:t>…âu, cày sâu tốt …úa.</a:t>
            </a:r>
          </a:p>
        </p:txBody>
      </p:sp>
      <p:sp>
        <p:nvSpPr>
          <p:cNvPr id="11268" name="Rectangle 13">
            <a:extLst>
              <a:ext uri="{FF2B5EF4-FFF2-40B4-BE49-F238E27FC236}">
                <a16:creationId xmlns:a16="http://schemas.microsoft.com/office/drawing/2014/main" id="{4DC35E61-4EB7-40DC-9887-F73912AA4C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76200" cmpd="tri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  <p:sp>
        <p:nvSpPr>
          <p:cNvPr id="28687" name="Rectangle 15">
            <a:extLst>
              <a:ext uri="{FF2B5EF4-FFF2-40B4-BE49-F238E27FC236}">
                <a16:creationId xmlns:a16="http://schemas.microsoft.com/office/drawing/2014/main" id="{3D6E2105-E76F-4480-B792-7B70C8E0DB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1813" y="4724400"/>
            <a:ext cx="53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i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8688" name="Rectangle 16">
            <a:extLst>
              <a:ext uri="{FF2B5EF4-FFF2-40B4-BE49-F238E27FC236}">
                <a16:creationId xmlns:a16="http://schemas.microsoft.com/office/drawing/2014/main" id="{334B1D97-DD79-46E0-B160-E7A61929F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5725" y="5638800"/>
            <a:ext cx="53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i="1">
                <a:solidFill>
                  <a:srgbClr val="FF0000"/>
                </a:solidFill>
                <a:latin typeface="Times New Roman" panose="02020603050405020304" pitchFamily="18" charset="0"/>
              </a:rPr>
              <a:t>n</a:t>
            </a:r>
          </a:p>
        </p:txBody>
      </p:sp>
      <p:sp>
        <p:nvSpPr>
          <p:cNvPr id="28689" name="Rectangle 17">
            <a:extLst>
              <a:ext uri="{FF2B5EF4-FFF2-40B4-BE49-F238E27FC236}">
                <a16:creationId xmlns:a16="http://schemas.microsoft.com/office/drawing/2014/main" id="{635FAE01-E864-47C2-9AC2-0718C20D2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8188" y="5638800"/>
            <a:ext cx="53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i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8690" name="Rectangle 18">
            <a:extLst>
              <a:ext uri="{FF2B5EF4-FFF2-40B4-BE49-F238E27FC236}">
                <a16:creationId xmlns:a16="http://schemas.microsoft.com/office/drawing/2014/main" id="{FF69045B-750D-4D75-B60F-BE2F72337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5638800"/>
            <a:ext cx="53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i="1">
                <a:solidFill>
                  <a:srgbClr val="FF0000"/>
                </a:solidFill>
                <a:latin typeface="Times New Roman" panose="02020603050405020304" pitchFamily="18" charset="0"/>
              </a:rPr>
              <a:t>l</a:t>
            </a:r>
          </a:p>
        </p:txBody>
      </p:sp>
      <p:pic>
        <p:nvPicPr>
          <p:cNvPr id="11273" name="Picture 2" descr="BAR01">
            <a:extLst>
              <a:ext uri="{FF2B5EF4-FFF2-40B4-BE49-F238E27FC236}">
                <a16:creationId xmlns:a16="http://schemas.microsoft.com/office/drawing/2014/main" id="{1F3F7CBF-304D-47B1-97EE-26D1C1041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4" name="Picture 7">
            <a:extLst>
              <a:ext uri="{FF2B5EF4-FFF2-40B4-BE49-F238E27FC236}">
                <a16:creationId xmlns:a16="http://schemas.microsoft.com/office/drawing/2014/main" id="{E374E113-B02E-4309-B730-D87F4DF41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286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86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28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  <p:bldP spid="28687" grpId="0"/>
      <p:bldP spid="28688" grpId="0"/>
      <p:bldP spid="28689" grpId="0"/>
      <p:bldP spid="286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>
            <a:extLst>
              <a:ext uri="{FF2B5EF4-FFF2-40B4-BE49-F238E27FC236}">
                <a16:creationId xmlns:a16="http://schemas.microsoft.com/office/drawing/2014/main" id="{E2D63043-17C4-45BB-8F34-02D30696B2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4389" y="3327400"/>
          <a:ext cx="5483225" cy="20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5483500" imgH="204413" progId="Word.Document.8">
                  <p:embed/>
                </p:oleObj>
              </mc:Choice>
              <mc:Fallback>
                <p:oleObj name="Document" r:id="rId3" imgW="5483500" imgH="204413" progId="Word.Document.8">
                  <p:embed/>
                  <p:pic>
                    <p:nvPicPr>
                      <p:cNvPr id="12290" name="Object 2">
                        <a:extLst>
                          <a:ext uri="{FF2B5EF4-FFF2-40B4-BE49-F238E27FC236}">
                            <a16:creationId xmlns:a16="http://schemas.microsoft.com/office/drawing/2014/main" id="{E2D63043-17C4-45BB-8F34-02D30696B2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9" y="3327400"/>
                        <a:ext cx="5483225" cy="20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36FE15CD-BAC9-4B24-AEAA-E0C54774CA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4389" y="3327400"/>
          <a:ext cx="5483225" cy="20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5" imgW="5483500" imgH="204413" progId="Word.Document.8">
                  <p:embed/>
                </p:oleObj>
              </mc:Choice>
              <mc:Fallback>
                <p:oleObj name="Document" r:id="rId5" imgW="5483500" imgH="204413" progId="Word.Document.8">
                  <p:embed/>
                  <p:pic>
                    <p:nvPicPr>
                      <p:cNvPr id="12291" name="Object 3">
                        <a:extLst>
                          <a:ext uri="{FF2B5EF4-FFF2-40B4-BE49-F238E27FC236}">
                            <a16:creationId xmlns:a16="http://schemas.microsoft.com/office/drawing/2014/main" id="{36FE15CD-BAC9-4B24-AEAA-E0C54774CA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389" y="3327400"/>
                        <a:ext cx="5483225" cy="204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4">
            <a:extLst>
              <a:ext uri="{FF2B5EF4-FFF2-40B4-BE49-F238E27FC236}">
                <a16:creationId xmlns:a16="http://schemas.microsoft.com/office/drawing/2014/main" id="{C94663DD-5FAA-4BB3-B6E2-C3B630CA3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12293" name="Picture 5" descr="63">
            <a:extLst>
              <a:ext uri="{FF2B5EF4-FFF2-40B4-BE49-F238E27FC236}">
                <a16:creationId xmlns:a16="http://schemas.microsoft.com/office/drawing/2014/main" id="{7369980F-0897-4773-AB5A-D7AAB2B8F2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7" name="Oval 11">
            <a:extLst>
              <a:ext uri="{FF2B5EF4-FFF2-40B4-BE49-F238E27FC236}">
                <a16:creationId xmlns:a16="http://schemas.microsoft.com/office/drawing/2014/main" id="{88FF2C51-43F2-438A-A1E8-B67121020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33400"/>
            <a:ext cx="8153400" cy="5715000"/>
          </a:xfrm>
          <a:prstGeom prst="ellipse">
            <a:avLst/>
          </a:prstGeom>
          <a:solidFill>
            <a:srgbClr val="66FF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14348" name="WordArt 12">
            <a:extLst>
              <a:ext uri="{FF2B5EF4-FFF2-40B4-BE49-F238E27FC236}">
                <a16:creationId xmlns:a16="http://schemas.microsoft.com/office/drawing/2014/main" id="{E0BB5593-4D65-45BB-A515-B13DB0E2528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258703">
            <a:off x="2781301" y="1981201"/>
            <a:ext cx="6551613" cy="39592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234292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Chúc các em chăm ngoan, học tốt .</a:t>
            </a:r>
          </a:p>
        </p:txBody>
      </p:sp>
      <p:pic>
        <p:nvPicPr>
          <p:cNvPr id="12296" name="Picture 15" descr="t30">
            <a:extLst>
              <a:ext uri="{FF2B5EF4-FFF2-40B4-BE49-F238E27FC236}">
                <a16:creationId xmlns:a16="http://schemas.microsoft.com/office/drawing/2014/main" id="{C7BC0D43-F7D2-4E11-AC6E-E755836578A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352800"/>
            <a:ext cx="4495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3" name="WordArt 7">
            <a:extLst>
              <a:ext uri="{FF2B5EF4-FFF2-40B4-BE49-F238E27FC236}">
                <a16:creationId xmlns:a16="http://schemas.microsoft.com/office/drawing/2014/main" id="{9F32FB6C-A21C-4923-B528-21D3D9613B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05000" y="1981200"/>
            <a:ext cx="8229600" cy="24066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50000">
                      <a:schemeClr val="bg1"/>
                    </a:gs>
                    <a:gs pos="100000">
                      <a:srgbClr val="FFFF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                </a:t>
            </a:r>
          </a:p>
        </p:txBody>
      </p:sp>
      <p:pic>
        <p:nvPicPr>
          <p:cNvPr id="13315" name="Picture 12" descr="E:\anh tu lieu\pinksparkle6df1.gif">
            <a:extLst>
              <a:ext uri="{FF2B5EF4-FFF2-40B4-BE49-F238E27FC236}">
                <a16:creationId xmlns:a16="http://schemas.microsoft.com/office/drawing/2014/main" id="{5C653FE3-A5B4-43F7-83CD-3F8A06ADE1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631825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12" descr="E:\anh tu lieu\pinksparkle6df1.gif">
            <a:extLst>
              <a:ext uri="{FF2B5EF4-FFF2-40B4-BE49-F238E27FC236}">
                <a16:creationId xmlns:a16="http://schemas.microsoft.com/office/drawing/2014/main" id="{1E231479-79A2-4C8A-8319-AC7194F17D7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9624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2" descr="E:\anh tu lieu\pinksparkle6df1.gif">
            <a:extLst>
              <a:ext uri="{FF2B5EF4-FFF2-40B4-BE49-F238E27FC236}">
                <a16:creationId xmlns:a16="http://schemas.microsoft.com/office/drawing/2014/main" id="{F7201068-485A-4C90-ACFB-32B899A9BB6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9624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2" descr="E:\anh tu lieu\pinksparkle6df1.gif">
            <a:extLst>
              <a:ext uri="{FF2B5EF4-FFF2-40B4-BE49-F238E27FC236}">
                <a16:creationId xmlns:a16="http://schemas.microsoft.com/office/drawing/2014/main" id="{DFA58C30-0548-40AE-8850-F91EFFE68E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2004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12" descr="E:\anh tu lieu\pinksparkle6df1.gif">
            <a:extLst>
              <a:ext uri="{FF2B5EF4-FFF2-40B4-BE49-F238E27FC236}">
                <a16:creationId xmlns:a16="http://schemas.microsoft.com/office/drawing/2014/main" id="{DC51C2C1-21C0-4877-A6E1-8DAA012B5D8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09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12" descr="E:\anh tu lieu\pinksparkle6df1.gif">
            <a:extLst>
              <a:ext uri="{FF2B5EF4-FFF2-40B4-BE49-F238E27FC236}">
                <a16:creationId xmlns:a16="http://schemas.microsoft.com/office/drawing/2014/main" id="{192840C7-08FE-426C-B593-222BAF2C83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33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2" descr="E:\anh tu lieu\pinksparkle6df1.gif">
            <a:extLst>
              <a:ext uri="{FF2B5EF4-FFF2-40B4-BE49-F238E27FC236}">
                <a16:creationId xmlns:a16="http://schemas.microsoft.com/office/drawing/2014/main" id="{E2A3147C-F1AB-409C-9BC7-B7E3FF0EA2F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2" name="Picture 12" descr="E:\anh tu lieu\pinksparkle6df1.gif">
            <a:extLst>
              <a:ext uri="{FF2B5EF4-FFF2-40B4-BE49-F238E27FC236}">
                <a16:creationId xmlns:a16="http://schemas.microsoft.com/office/drawing/2014/main" id="{4F539A33-9896-4A27-804C-7694AA8AAA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8862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3" name="Picture 12" descr="E:\anh tu lieu\pinksparkle6df1.gif">
            <a:extLst>
              <a:ext uri="{FF2B5EF4-FFF2-40B4-BE49-F238E27FC236}">
                <a16:creationId xmlns:a16="http://schemas.microsoft.com/office/drawing/2014/main" id="{B6F8C251-A7EB-4299-85FC-E54476181AE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650" y="631825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2" descr="E:\anh tu lieu\pinksparkle6df1.gif">
            <a:extLst>
              <a:ext uri="{FF2B5EF4-FFF2-40B4-BE49-F238E27FC236}">
                <a16:creationId xmlns:a16="http://schemas.microsoft.com/office/drawing/2014/main" id="{DE66A62A-C027-44CB-B52C-E7E02890904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31825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2" descr="E:\anh tu lieu\pinksparkle6df1.gif">
            <a:extLst>
              <a:ext uri="{FF2B5EF4-FFF2-40B4-BE49-F238E27FC236}">
                <a16:creationId xmlns:a16="http://schemas.microsoft.com/office/drawing/2014/main" id="{60626DA8-30E7-4A31-8437-915FF82D402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6" name="Picture 12" descr="E:\anh tu lieu\pinksparkle6df1.gif">
            <a:extLst>
              <a:ext uri="{FF2B5EF4-FFF2-40B4-BE49-F238E27FC236}">
                <a16:creationId xmlns:a16="http://schemas.microsoft.com/office/drawing/2014/main" id="{8AF77B27-D2EE-47A5-A05C-A2CC1D917F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631825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4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>
            <a:extLst>
              <a:ext uri="{FF2B5EF4-FFF2-40B4-BE49-F238E27FC236}">
                <a16:creationId xmlns:a16="http://schemas.microsoft.com/office/drawing/2014/main" id="{B3666AB8-FBE7-440B-A88B-82046CFFAD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193926"/>
            <a:ext cx="2743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6600CC"/>
                </a:solidFill>
                <a:latin typeface="Times New Roman" panose="02020603050405020304" pitchFamily="18" charset="0"/>
              </a:rPr>
              <a:t>thứ bảy</a:t>
            </a:r>
          </a:p>
        </p:txBody>
      </p:sp>
      <p:sp>
        <p:nvSpPr>
          <p:cNvPr id="44035" name="Text Box 3">
            <a:extLst>
              <a:ext uri="{FF2B5EF4-FFF2-40B4-BE49-F238E27FC236}">
                <a16:creationId xmlns:a16="http://schemas.microsoft.com/office/drawing/2014/main" id="{E3A86FCB-D0D8-4E1F-B6CA-87D337611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193926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6600CC"/>
                </a:solidFill>
                <a:latin typeface="Times New Roman" panose="02020603050405020304" pitchFamily="18" charset="0"/>
              </a:rPr>
              <a:t>kiếm tìm</a:t>
            </a:r>
          </a:p>
        </p:txBody>
      </p:sp>
      <p:sp>
        <p:nvSpPr>
          <p:cNvPr id="44036" name="Text Box 4">
            <a:extLst>
              <a:ext uri="{FF2B5EF4-FFF2-40B4-BE49-F238E27FC236}">
                <a16:creationId xmlns:a16="http://schemas.microsoft.com/office/drawing/2014/main" id="{01B83BA5-448D-413B-A02A-6536A0500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184526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6600CC"/>
                </a:solidFill>
                <a:latin typeface="Times New Roman" panose="02020603050405020304" pitchFamily="18" charset="0"/>
              </a:rPr>
              <a:t>giày dép</a:t>
            </a:r>
          </a:p>
        </p:txBody>
      </p:sp>
      <p:sp>
        <p:nvSpPr>
          <p:cNvPr id="44037" name="Text Box 5">
            <a:extLst>
              <a:ext uri="{FF2B5EF4-FFF2-40B4-BE49-F238E27FC236}">
                <a16:creationId xmlns:a16="http://schemas.microsoft.com/office/drawing/2014/main" id="{BF3ED5C6-9011-4593-8508-7CD368673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3184526"/>
            <a:ext cx="2057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>
                <a:solidFill>
                  <a:srgbClr val="6600CC"/>
                </a:solidFill>
                <a:latin typeface="Times New Roman" panose="02020603050405020304" pitchFamily="18" charset="0"/>
              </a:rPr>
              <a:t>niên học</a:t>
            </a:r>
          </a:p>
        </p:txBody>
      </p:sp>
      <p:pic>
        <p:nvPicPr>
          <p:cNvPr id="2054" name="Picture 7">
            <a:extLst>
              <a:ext uri="{FF2B5EF4-FFF2-40B4-BE49-F238E27FC236}">
                <a16:creationId xmlns:a16="http://schemas.microsoft.com/office/drawing/2014/main" id="{21828F1C-0422-41E5-BAC5-7F901E814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0198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>
            <a:extLst>
              <a:ext uri="{FF2B5EF4-FFF2-40B4-BE49-F238E27FC236}">
                <a16:creationId xmlns:a16="http://schemas.microsoft.com/office/drawing/2014/main" id="{233CB611-48CB-4C2F-BAA3-6B609C352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44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45238619-hcm_4">
            <a:extLst>
              <a:ext uri="{FF2B5EF4-FFF2-40B4-BE49-F238E27FC236}">
                <a16:creationId xmlns:a16="http://schemas.microsoft.com/office/drawing/2014/main" id="{99F6A4D1-52DE-4418-BF5B-F5A7859E67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1" name="Rectangle 5">
            <a:extLst>
              <a:ext uri="{FF2B5EF4-FFF2-40B4-BE49-F238E27FC236}">
                <a16:creationId xmlns:a16="http://schemas.microsoft.com/office/drawing/2014/main" id="{64DDCC66-49B8-404F-8CB5-66D26ECDB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6172200"/>
            <a:ext cx="830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 b="1">
                <a:solidFill>
                  <a:srgbClr val="FF9900"/>
                </a:solidFill>
                <a:latin typeface="Times New Roman" panose="02020603050405020304" pitchFamily="18" charset="0"/>
              </a:rPr>
              <a:t>Bác ở chiến khu Việt Bắc</a:t>
            </a:r>
          </a:p>
        </p:txBody>
      </p:sp>
      <p:pic>
        <p:nvPicPr>
          <p:cNvPr id="29702" name="Picture 6" descr="70096276-114395sm">
            <a:extLst>
              <a:ext uri="{FF2B5EF4-FFF2-40B4-BE49-F238E27FC236}">
                <a16:creationId xmlns:a16="http://schemas.microsoft.com/office/drawing/2014/main" id="{7925B6CC-5A29-4691-AC99-77B3E2EAA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4" name="Picture 8" descr="26">
            <a:extLst>
              <a:ext uri="{FF2B5EF4-FFF2-40B4-BE49-F238E27FC236}">
                <a16:creationId xmlns:a16="http://schemas.microsoft.com/office/drawing/2014/main" id="{A5CEC94C-EE03-4E38-AD1E-F69B24DA0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6" presetClass="entr" presetSubtype="2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FE6B5DF7-0D50-4E75-93B1-2C3EA285A0F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676400" y="1066800"/>
            <a:ext cx="8839200" cy="5410200"/>
          </a:xfrm>
          <a:prstGeom prst="rect">
            <a:avLst/>
          </a:prstGeo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Ta về, mình có nhớ ta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Ta về, ta nhớ những hoa cùng người.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   Rừng xanh hoa chuối đỏ tươi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Đèo cao nắng ánh dao gài thắt lưng.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    Ngày xuân mơ nở trắng rừng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Nhớ người đan nón chuốt từng sợi giang.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 Ve kêu rừng phách đổ vàng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Nhớ cô em gái hái măng một mình.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 Rừng thu trăng rọi hòa bình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3333FF"/>
                </a:solidFill>
                <a:latin typeface="Times New Roman" panose="02020603050405020304" pitchFamily="18" charset="0"/>
              </a:rPr>
              <a:t>     Nhớ ai tiếng hát ân tình thủy chung.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b="1">
                <a:solidFill>
                  <a:srgbClr val="FF00FF"/>
                </a:solidFill>
                <a:latin typeface="Times New Roman" panose="02020603050405020304" pitchFamily="18" charset="0"/>
              </a:rPr>
              <a:t> 				                           </a:t>
            </a:r>
            <a:r>
              <a:rPr lang="en-US" altLang="en-US" b="1" i="1">
                <a:solidFill>
                  <a:srgbClr val="FF00FF"/>
                </a:solidFill>
                <a:latin typeface="Times New Roman" panose="02020603050405020304" pitchFamily="18" charset="0"/>
              </a:rPr>
              <a:t>Tố Hữu</a:t>
            </a:r>
            <a:endParaRPr lang="en-US" altLang="en-US" b="1" i="1">
              <a:latin typeface="Times New Roman" panose="02020603050405020304" pitchFamily="18" charset="0"/>
            </a:endParaRPr>
          </a:p>
        </p:txBody>
      </p:sp>
      <p:sp>
        <p:nvSpPr>
          <p:cNvPr id="4099" name="Rectangle 4">
            <a:extLst>
              <a:ext uri="{FF2B5EF4-FFF2-40B4-BE49-F238E27FC236}">
                <a16:creationId xmlns:a16="http://schemas.microsoft.com/office/drawing/2014/main" id="{DC84838A-778C-4CF5-95F2-862526CC5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>
            <a:solidFill>
              <a:srgbClr val="CC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  <p:sp>
        <p:nvSpPr>
          <p:cNvPr id="4100" name="Text Box 6">
            <a:extLst>
              <a:ext uri="{FF2B5EF4-FFF2-40B4-BE49-F238E27FC236}">
                <a16:creationId xmlns:a16="http://schemas.microsoft.com/office/drawing/2014/main" id="{88CA85DF-1581-4F64-B906-A8AD4A97F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-15875"/>
            <a:ext cx="4724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Nhớ Việt Bắc</a:t>
            </a:r>
          </a:p>
        </p:txBody>
      </p:sp>
      <p:pic>
        <p:nvPicPr>
          <p:cNvPr id="4101" name="Picture 2" descr="BAR01">
            <a:extLst>
              <a:ext uri="{FF2B5EF4-FFF2-40B4-BE49-F238E27FC236}">
                <a16:creationId xmlns:a16="http://schemas.microsoft.com/office/drawing/2014/main" id="{58E683AF-FEC6-459E-BA30-FA99A25D47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8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500"/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7" dur="500"/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>
            <a:extLst>
              <a:ext uri="{FF2B5EF4-FFF2-40B4-BE49-F238E27FC236}">
                <a16:creationId xmlns:a16="http://schemas.microsoft.com/office/drawing/2014/main" id="{CBE935B6-5A14-4526-A691-8C69ADD0B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240338"/>
            <a:ext cx="716280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9900"/>
                </a:solidFill>
                <a:latin typeface="Times New Roman" panose="02020603050405020304" pitchFamily="18" charset="0"/>
              </a:rPr>
              <a:t> 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99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A3FBAA66-1402-4197-AE88-279611845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0"/>
            <a:ext cx="5410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+ Bài chính tả có mấy câu ?</a:t>
            </a:r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512A9857-516C-468C-98B9-E5FAF7B85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178050"/>
            <a:ext cx="419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5 câu là 10 dòng thơ</a:t>
            </a:r>
          </a:p>
        </p:txBody>
      </p:sp>
      <p:sp>
        <p:nvSpPr>
          <p:cNvPr id="37900" name="Text Box 12">
            <a:extLst>
              <a:ext uri="{FF2B5EF4-FFF2-40B4-BE49-F238E27FC236}">
                <a16:creationId xmlns:a16="http://schemas.microsoft.com/office/drawing/2014/main" id="{F379B1C8-EE15-440A-AE61-8F57B0512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863850"/>
            <a:ext cx="464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+ Đây là thơ gì ?</a:t>
            </a:r>
          </a:p>
        </p:txBody>
      </p:sp>
      <p:sp>
        <p:nvSpPr>
          <p:cNvPr id="37901" name="Text Box 13">
            <a:extLst>
              <a:ext uri="{FF2B5EF4-FFF2-40B4-BE49-F238E27FC236}">
                <a16:creationId xmlns:a16="http://schemas.microsoft.com/office/drawing/2014/main" id="{3693D3F2-AF13-4FDD-9A01-91929AFB7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473450"/>
            <a:ext cx="594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Thơ 6 – 8, còn gọi là thơ lục bát</a:t>
            </a:r>
          </a:p>
        </p:txBody>
      </p:sp>
      <p:sp>
        <p:nvSpPr>
          <p:cNvPr id="37902" name="Text Box 14">
            <a:extLst>
              <a:ext uri="{FF2B5EF4-FFF2-40B4-BE49-F238E27FC236}">
                <a16:creationId xmlns:a16="http://schemas.microsoft.com/office/drawing/2014/main" id="{C1B3A6BE-0EE4-450D-97EC-9A619B120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159250"/>
            <a:ext cx="7239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+ Cách trình bày các câu thơ thế nào ?</a:t>
            </a:r>
          </a:p>
        </p:txBody>
      </p:sp>
      <p:sp>
        <p:nvSpPr>
          <p:cNvPr id="37903" name="Text Box 15">
            <a:extLst>
              <a:ext uri="{FF2B5EF4-FFF2-40B4-BE49-F238E27FC236}">
                <a16:creationId xmlns:a16="http://schemas.microsoft.com/office/drawing/2014/main" id="{E7CEAC92-E3D7-4DBA-9564-DC5291162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800600"/>
            <a:ext cx="8534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Câu 6 viết cách lề vở 2 ô, câu 8 viết cách lề vở 1 ô</a:t>
            </a:r>
          </a:p>
        </p:txBody>
      </p:sp>
      <p:sp>
        <p:nvSpPr>
          <p:cNvPr id="37904" name="Text Box 16">
            <a:extLst>
              <a:ext uri="{FF2B5EF4-FFF2-40B4-BE49-F238E27FC236}">
                <a16:creationId xmlns:a16="http://schemas.microsoft.com/office/drawing/2014/main" id="{45E4BF69-C68D-4995-B488-0070CC7BA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00"/>
            <a:ext cx="8229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+ Những chữ nào trong bài chính tả viết hoa?</a:t>
            </a:r>
          </a:p>
        </p:txBody>
      </p:sp>
      <p:sp>
        <p:nvSpPr>
          <p:cNvPr id="37905" name="Text Box 17">
            <a:extLst>
              <a:ext uri="{FF2B5EF4-FFF2-40B4-BE49-F238E27FC236}">
                <a16:creationId xmlns:a16="http://schemas.microsoft.com/office/drawing/2014/main" id="{0B625D9E-00ED-460D-996C-1AB50F33B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988050"/>
            <a:ext cx="800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</a:rPr>
              <a:t>Các chữ đầu dòng thơ, danh từ riêng Việt Bắc</a:t>
            </a:r>
          </a:p>
        </p:txBody>
      </p:sp>
      <p:pic>
        <p:nvPicPr>
          <p:cNvPr id="5131" name="Picture 2" descr="BAR01">
            <a:extLst>
              <a:ext uri="{FF2B5EF4-FFF2-40B4-BE49-F238E27FC236}">
                <a16:creationId xmlns:a16="http://schemas.microsoft.com/office/drawing/2014/main" id="{20CBE878-C56A-46B2-8D47-238508EF3A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2" name="Picture 7">
            <a:extLst>
              <a:ext uri="{FF2B5EF4-FFF2-40B4-BE49-F238E27FC236}">
                <a16:creationId xmlns:a16="http://schemas.microsoft.com/office/drawing/2014/main" id="{DB0E7990-FC8A-40D2-A8B5-12E6A2EC34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22860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/>
      <p:bldP spid="37899" grpId="0"/>
      <p:bldP spid="37900" grpId="0"/>
      <p:bldP spid="37901" grpId="0"/>
      <p:bldP spid="37902" grpId="0"/>
      <p:bldP spid="37903" grpId="0"/>
      <p:bldP spid="37904" grpId="0"/>
      <p:bldP spid="379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5">
            <a:extLst>
              <a:ext uri="{FF2B5EF4-FFF2-40B4-BE49-F238E27FC236}">
                <a16:creationId xmlns:a16="http://schemas.microsoft.com/office/drawing/2014/main" id="{58BB45CE-0DCA-4C39-8BD2-4F0765672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09601"/>
            <a:ext cx="9144000" cy="637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3400" b="1">
              <a:solidFill>
                <a:srgbClr val="FF6600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Ta về, mình có nhớ ta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Ta về, ta nhớ những hoa cùng người.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Rừng xanh hoa chuối đỏ tươi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Đèo cao nắng ánh dao gài thắt lưng.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Ngày xuân mơ nở trắng rừng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Nhớ người đan nón chuốt từng sợi giang.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Ve kêu rừng phách đổ vàng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Nhớ cô em gái hái măng một mình.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          Rừng thu trăng rọi hòa bình</a:t>
            </a:r>
          </a:p>
          <a:p>
            <a:pPr eaLnBrk="1" hangingPunct="1"/>
            <a:r>
              <a:rPr lang="en-US" altLang="en-US" sz="3400" b="1">
                <a:solidFill>
                  <a:srgbClr val="3333FF"/>
                </a:solidFill>
                <a:latin typeface="Times New Roman" panose="02020603050405020304" pitchFamily="18" charset="0"/>
              </a:rPr>
              <a:t>        Nhớ ai tiếng hát ân tình thủy chung.</a:t>
            </a:r>
          </a:p>
          <a:p>
            <a:pPr eaLnBrk="1" hangingPunct="1"/>
            <a:r>
              <a:rPr lang="en-US" altLang="en-US" sz="3400" b="1">
                <a:solidFill>
                  <a:srgbClr val="FF00FF"/>
                </a:solidFill>
                <a:latin typeface="Times New Roman" panose="02020603050405020304" pitchFamily="18" charset="0"/>
              </a:rPr>
              <a:t> 				                       </a:t>
            </a:r>
            <a:r>
              <a:rPr lang="en-US" altLang="en-US" sz="2800" b="1" i="1">
                <a:solidFill>
                  <a:srgbClr val="FF00FF"/>
                </a:solidFill>
                <a:latin typeface="Times New Roman" panose="02020603050405020304" pitchFamily="18" charset="0"/>
              </a:rPr>
              <a:t>Tố Hữu</a:t>
            </a:r>
          </a:p>
        </p:txBody>
      </p:sp>
      <p:sp>
        <p:nvSpPr>
          <p:cNvPr id="6147" name="Rectangle 39">
            <a:extLst>
              <a:ext uri="{FF2B5EF4-FFF2-40B4-BE49-F238E27FC236}">
                <a16:creationId xmlns:a16="http://schemas.microsoft.com/office/drawing/2014/main" id="{BE5E48A3-BFCA-44AF-8F0F-2C98C6744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  <p:sp>
        <p:nvSpPr>
          <p:cNvPr id="6148" name="Text Box 19">
            <a:extLst>
              <a:ext uri="{FF2B5EF4-FFF2-40B4-BE49-F238E27FC236}">
                <a16:creationId xmlns:a16="http://schemas.microsoft.com/office/drawing/2014/main" id="{D27C0CA4-528B-4DBF-8C43-0ED195218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60326"/>
            <a:ext cx="4724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Nhớ Việt Bắc</a:t>
            </a:r>
          </a:p>
        </p:txBody>
      </p:sp>
      <p:pic>
        <p:nvPicPr>
          <p:cNvPr id="6149" name="Picture 2" descr="BAR01">
            <a:extLst>
              <a:ext uri="{FF2B5EF4-FFF2-40B4-BE49-F238E27FC236}">
                <a16:creationId xmlns:a16="http://schemas.microsoft.com/office/drawing/2014/main" id="{F116E99C-4EE2-483D-8FD4-209472A7D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2">
            <a:extLst>
              <a:ext uri="{FF2B5EF4-FFF2-40B4-BE49-F238E27FC236}">
                <a16:creationId xmlns:a16="http://schemas.microsoft.com/office/drawing/2014/main" id="{6B0B6A83-1529-47B0-9B5F-DCCBFB27CC44}"/>
              </a:ext>
            </a:extLst>
          </p:cNvPr>
          <p:cNvGrpSpPr>
            <a:grpSpLocks/>
          </p:cNvGrpSpPr>
          <p:nvPr/>
        </p:nvGrpSpPr>
        <p:grpSpPr bwMode="auto">
          <a:xfrm>
            <a:off x="4800600" y="2438400"/>
            <a:ext cx="2667000" cy="2743200"/>
            <a:chOff x="2064" y="1440"/>
            <a:chExt cx="1680" cy="1728"/>
          </a:xfrm>
        </p:grpSpPr>
        <p:sp>
          <p:nvSpPr>
            <p:cNvPr id="7179" name="Line 20">
              <a:extLst>
                <a:ext uri="{FF2B5EF4-FFF2-40B4-BE49-F238E27FC236}">
                  <a16:creationId xmlns:a16="http://schemas.microsoft.com/office/drawing/2014/main" id="{A929D042-1455-443E-BC53-70BBD9AE7C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1440"/>
              <a:ext cx="0" cy="17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21">
              <a:extLst>
                <a:ext uri="{FF2B5EF4-FFF2-40B4-BE49-F238E27FC236}">
                  <a16:creationId xmlns:a16="http://schemas.microsoft.com/office/drawing/2014/main" id="{70595E5E-17B4-4594-A01C-BCB11108B6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3168"/>
              <a:ext cx="1680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Text Box 27">
            <a:extLst>
              <a:ext uri="{FF2B5EF4-FFF2-40B4-BE49-F238E27FC236}">
                <a16:creationId xmlns:a16="http://schemas.microsoft.com/office/drawing/2014/main" id="{9D7E9EFF-E8F7-4993-AA84-CBF817CEC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87563"/>
            <a:ext cx="419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990099"/>
                </a:solidFill>
                <a:latin typeface="Times New Roman" panose="02020603050405020304" pitchFamily="18" charset="0"/>
              </a:rPr>
              <a:t>Luyện viết từ khó</a:t>
            </a:r>
          </a:p>
        </p:txBody>
      </p:sp>
      <p:sp>
        <p:nvSpPr>
          <p:cNvPr id="7172" name="Text Box 28">
            <a:extLst>
              <a:ext uri="{FF2B5EF4-FFF2-40B4-BE49-F238E27FC236}">
                <a16:creationId xmlns:a16="http://schemas.microsoft.com/office/drawing/2014/main" id="{9CEC223B-D685-4A57-81BB-D5BF352C72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163763"/>
            <a:ext cx="2667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u="sng">
                <a:solidFill>
                  <a:srgbClr val="990099"/>
                </a:solidFill>
                <a:latin typeface="Times New Roman" panose="02020603050405020304" pitchFamily="18" charset="0"/>
              </a:rPr>
              <a:t>Bài tập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B4BF66EC-6C27-495C-A6DF-63952247A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5100" y="4495800"/>
            <a:ext cx="2095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solidFill>
                  <a:srgbClr val="3333FF"/>
                </a:solidFill>
                <a:latin typeface="Times New Roman" panose="02020603050405020304" pitchFamily="18" charset="0"/>
              </a:rPr>
              <a:t>sợi giang</a:t>
            </a:r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6D3D8014-E41A-4E2C-9C56-734CAE805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2743200"/>
            <a:ext cx="2209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>
                <a:solidFill>
                  <a:srgbClr val="3333FF"/>
                </a:solidFill>
                <a:latin typeface="Times New Roman" panose="02020603050405020304" pitchFamily="18" charset="0"/>
              </a:rPr>
              <a:t>thắt lưng</a:t>
            </a:r>
          </a:p>
        </p:txBody>
      </p:sp>
      <p:sp>
        <p:nvSpPr>
          <p:cNvPr id="24587" name="Rectangle 11">
            <a:extLst>
              <a:ext uri="{FF2B5EF4-FFF2-40B4-BE49-F238E27FC236}">
                <a16:creationId xmlns:a16="http://schemas.microsoft.com/office/drawing/2014/main" id="{FF9ADC0D-FB06-4186-BFD3-F80D282E0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886200"/>
            <a:ext cx="1828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600">
                <a:solidFill>
                  <a:srgbClr val="0000FF"/>
                </a:solidFill>
                <a:latin typeface="Times New Roman" panose="02020603050405020304" pitchFamily="18" charset="0"/>
              </a:rPr>
              <a:t>chuốt</a:t>
            </a: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206AE0AA-63F4-4502-B360-299B87781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3352800"/>
            <a:ext cx="2095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solidFill>
                  <a:srgbClr val="3333FF"/>
                </a:solidFill>
                <a:latin typeface="Times New Roman" panose="02020603050405020304" pitchFamily="18" charset="0"/>
              </a:rPr>
              <a:t>đan nón</a:t>
            </a:r>
          </a:p>
        </p:txBody>
      </p:sp>
      <p:pic>
        <p:nvPicPr>
          <p:cNvPr id="7177" name="Picture 2" descr="BAR01">
            <a:extLst>
              <a:ext uri="{FF2B5EF4-FFF2-40B4-BE49-F238E27FC236}">
                <a16:creationId xmlns:a16="http://schemas.microsoft.com/office/drawing/2014/main" id="{A43A6707-FB7B-44AB-8281-A1B3D02146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7">
            <a:extLst>
              <a:ext uri="{FF2B5EF4-FFF2-40B4-BE49-F238E27FC236}">
                <a16:creationId xmlns:a16="http://schemas.microsoft.com/office/drawing/2014/main" id="{1D9DDC10-E7D6-45ED-9F4C-939A92098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/>
      <p:bldP spid="24583" grpId="0"/>
      <p:bldP spid="24587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WordArt 5">
            <a:extLst>
              <a:ext uri="{FF2B5EF4-FFF2-40B4-BE49-F238E27FC236}">
                <a16:creationId xmlns:a16="http://schemas.microsoft.com/office/drawing/2014/main" id="{88951DE8-6EBD-412F-BB56-13E4284ABB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685800"/>
            <a:ext cx="7010400" cy="1752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99CC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50000">
                      <a:srgbClr val="FFFFFF"/>
                    </a:gs>
                    <a:gs pos="100000">
                      <a:srgbClr val="FF0066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 CHÍNH TẢ</a:t>
            </a:r>
          </a:p>
        </p:txBody>
      </p:sp>
      <p:pic>
        <p:nvPicPr>
          <p:cNvPr id="8195" name="Picture 54" descr="GARDA037">
            <a:extLst>
              <a:ext uri="{FF2B5EF4-FFF2-40B4-BE49-F238E27FC236}">
                <a16:creationId xmlns:a16="http://schemas.microsoft.com/office/drawing/2014/main" id="{77761807-935A-446F-A5C3-1CD1C0592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24600" y="4800601"/>
            <a:ext cx="3035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8">
            <a:extLst>
              <a:ext uri="{FF2B5EF4-FFF2-40B4-BE49-F238E27FC236}">
                <a16:creationId xmlns:a16="http://schemas.microsoft.com/office/drawing/2014/main" id="{A0DFA481-2B18-4DEF-9C5E-472E2D39E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>
            <a:solidFill>
              <a:srgbClr val="CC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4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C4EE5E52-005F-467F-951A-A64D05C28B2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524000" y="762000"/>
            <a:ext cx="9144000" cy="5943600"/>
          </a:xfrm>
          <a:prstGeom prst="rect">
            <a:avLst/>
          </a:prstGeom>
          <a:solidFill>
            <a:srgbClr val="FFFFFF"/>
          </a:solidFill>
          <a:ln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4000" b="1">
              <a:solidFill>
                <a:srgbClr val="FF00FF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3400" b="1">
                <a:solidFill>
                  <a:srgbClr val="3333FF"/>
                </a:solidFill>
                <a:latin typeface="Times New Roman" pitchFamily="18" charset="0"/>
              </a:rPr>
              <a:t>                         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Ta về, mình có nhớ ta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Ta về, ta nhớ những hoa cùng người.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          Rừng xanh hoa chuối đỏ tươi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Đèo cao nắng ánh dao 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gài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thắt lưng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          Ngày xuân mơ nở trắng rừng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Nhớ người đan nón 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chuốt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từng </a:t>
            </a:r>
            <a:r>
              <a:rPr lang="en-US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sợi giang</a:t>
            </a: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          Ve kêu rừng phách đổ vàng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Nhớ cô em gái hái măng một mình.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          Rừng thu trăng rọi hòa bình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                    Nhớ ai tiếng hát ân tình thủy chung.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b="1">
                <a:solidFill>
                  <a:srgbClr val="FF00FF"/>
                </a:solidFill>
                <a:latin typeface="Times New Roman" pitchFamily="18" charset="0"/>
              </a:rPr>
              <a:t> 				                                  </a:t>
            </a:r>
            <a:r>
              <a:rPr lang="en-US" b="1" i="1">
                <a:solidFill>
                  <a:srgbClr val="FF00FF"/>
                </a:solidFill>
                <a:latin typeface="Times New Roman" pitchFamily="18" charset="0"/>
              </a:rPr>
              <a:t>Tố Hữu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i="1">
              <a:latin typeface="Times New Roman" pitchFamily="18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8ED2F410-73CB-4E20-B028-276AFDAA6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57150">
            <a:solidFill>
              <a:srgbClr val="CC99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3600"/>
          </a:p>
        </p:txBody>
      </p:sp>
      <p:sp>
        <p:nvSpPr>
          <p:cNvPr id="9220" name="Text Box 6">
            <a:extLst>
              <a:ext uri="{FF2B5EF4-FFF2-40B4-BE49-F238E27FC236}">
                <a16:creationId xmlns:a16="http://schemas.microsoft.com/office/drawing/2014/main" id="{E6A728B3-9B08-4283-BB55-C4D835D21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1"/>
            <a:ext cx="4724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Nhớ Việt Bắc</a:t>
            </a:r>
          </a:p>
        </p:txBody>
      </p:sp>
      <p:pic>
        <p:nvPicPr>
          <p:cNvPr id="9221" name="Picture 2" descr="BAR01">
            <a:extLst>
              <a:ext uri="{FF2B5EF4-FFF2-40B4-BE49-F238E27FC236}">
                <a16:creationId xmlns:a16="http://schemas.microsoft.com/office/drawing/2014/main" id="{DB75232B-FA8A-400B-B234-E96130670C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553200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</Words>
  <Application>Microsoft Office PowerPoint</Application>
  <PresentationFormat>Widescreen</PresentationFormat>
  <Paragraphs>85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Microsoft Word 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2020-12-07T11:24:43Z</dcterms:created>
  <dcterms:modified xsi:type="dcterms:W3CDTF">2020-12-07T11:25:07Z</dcterms:modified>
</cp:coreProperties>
</file>