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7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A999B1-5DF2-47D5-840B-E10642F845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F741EE-251F-4B8E-A93B-1B5BA01FC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B59A86-3721-4507-B292-5F9F097FFF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C3091-67E8-4569-8F69-96DD73802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6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75AA31-D5FA-4E0D-8178-45B199EE3A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585D20-EDB4-497A-9D49-BDB6C1769B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E94B78-3492-4595-BBA8-9C93EE5B0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A79CB-DE7B-4067-97A7-39724CDCC0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94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081D4C-D4F4-4C62-B864-FD09523CE7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7749EE-F2B6-438C-AAD7-FEE15560BF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C523C0-C451-4E1E-81DB-A7AAD830E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FCCBD-F2F3-439F-85CD-2363A8801C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E4B98D-80EE-458C-A987-A00F229E1E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63D04D-69D1-4B15-A441-BB9B8E2F9B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50E070-9816-48C5-A106-D2BC502791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334C1-4AF0-4DDB-BE85-6BFEF4960A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35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C4D8FF-38E4-449D-8D9E-420B6C9D3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8FB64A-D9C5-40C7-984B-BA773E4FB0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626B54-C1CD-4BD1-94C7-79254BA45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1E535-0367-4556-B996-875231D6F3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0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A204E5-48A2-44ED-8669-A69BD0151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677A53-5769-4FEB-8A4C-BF8F188C4B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D3B189-DE1A-4142-9D48-5BF073615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D2122-2D34-4D3A-B992-EB1F1AC1F6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28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90F5C4-2569-4245-BF6E-B6B0FDE5F1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C180341-EC27-4D26-9CCF-5439EA4D51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5BA82C7-726D-4B24-B014-F6087B79B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7DA3F-A888-46C3-A8BF-AAF7B6AD7C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61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DEFE25B-C6A6-40CD-9229-55B5644694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FA56E6-180F-4AB0-951C-C581EE49B9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D97CD3-DA35-4752-8708-AF6DDAC36B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A5902-1BC7-45A4-8481-FDB259995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28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057D89-CAC7-4012-83FF-7671F11064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7C1E565-B3B8-4120-8C7E-E4C1BC8BA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2C844D-AE93-4782-8ACD-4EBE09156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62BD6-C9D1-405A-A4E0-067E0DB46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93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EBE754-BB3B-4E5E-9569-D4E48DB865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7057B4-39F2-4A92-AC64-F72BA220E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15136F-C2A2-4BC8-BD24-D3EC06C69C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66BAB-CCF1-4B1C-A5B9-636D135C9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74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8B4E6A-D10B-43D4-96B0-1FCD151442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19E6F5-60BD-41F9-84A5-B740B17830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CF270-F49F-45F6-81DB-F85F70046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4EDAA-EF5A-4E8A-9D00-46BCFDF4FE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8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55608CE-C40C-4524-9D21-4CF50E755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624E6AB-9205-459F-8D1C-F5D27617F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ACAAF43-8D83-4910-83AD-61E7B6A607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7519469-ABB4-42E8-B2A2-E808E137E9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8F4D0E4-5586-4882-80EC-374EDC6203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AC4151D7-7D19-4874-A8DD-8BE4AC46F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63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68356835">
            <a:extLst>
              <a:ext uri="{FF2B5EF4-FFF2-40B4-BE49-F238E27FC236}">
                <a16:creationId xmlns:a16="http://schemas.microsoft.com/office/drawing/2014/main" id="{871471AB-A79D-43A6-8C71-3EAEF73A9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8">
            <a:extLst>
              <a:ext uri="{FF2B5EF4-FFF2-40B4-BE49-F238E27FC236}">
                <a16:creationId xmlns:a16="http://schemas.microsoft.com/office/drawing/2014/main" id="{33CE8F02-67AE-4CAD-8988-FB75BF10AA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15200" y="1676400"/>
            <a:ext cx="26860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</a:p>
        </p:txBody>
      </p:sp>
      <p:sp>
        <p:nvSpPr>
          <p:cNvPr id="2052" name="WordArt 9">
            <a:extLst>
              <a:ext uri="{FF2B5EF4-FFF2-40B4-BE49-F238E27FC236}">
                <a16:creationId xmlns:a16="http://schemas.microsoft.com/office/drawing/2014/main" id="{F15F1B30-A56C-4FED-82D6-66C0B76F18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2895600"/>
            <a:ext cx="504825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 LẠI VỚI CHIẾN KHU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11">
            <a:extLst>
              <a:ext uri="{FF2B5EF4-FFF2-40B4-BE49-F238E27FC236}">
                <a16:creationId xmlns:a16="http://schemas.microsoft.com/office/drawing/2014/main" id="{EB28F447-36F0-4F2E-9787-EB9B02F3B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86201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tiệc</a:t>
            </a: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AB340827-FED8-4AA1-A5ED-2268263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648201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tiệt trùng </a:t>
            </a:r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5872D3F0-0C89-4FF5-9B6A-319F4BD65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962401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cặp </a:t>
            </a: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7912DE72-9EA7-48CA-A8C7-3AE171F1E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648201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chiết cành </a:t>
            </a:r>
          </a:p>
        </p:txBody>
      </p:sp>
      <p:sp>
        <p:nvSpPr>
          <p:cNvPr id="5138" name="WordArt 18">
            <a:extLst>
              <a:ext uri="{FF2B5EF4-FFF2-40B4-BE49-F238E27FC236}">
                <a16:creationId xmlns:a16="http://schemas.microsoft.com/office/drawing/2014/main" id="{AF2B8793-0E22-40F1-B602-9125556A89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828800"/>
            <a:ext cx="3581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2694A5CA-EE6D-4CC9-82A1-C1E4A2B00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352801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2" grpId="0"/>
      <p:bldP spid="5133" grpId="0"/>
      <p:bldP spid="5134" grpId="0"/>
      <p:bldP spid="51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8" descr="a1.jpg">
            <a:extLst>
              <a:ext uri="{FF2B5EF4-FFF2-40B4-BE49-F238E27FC236}">
                <a16:creationId xmlns:a16="http://schemas.microsoft.com/office/drawing/2014/main" id="{30F968F3-C516-4082-8D34-95A7921D0C8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12">
            <a:extLst>
              <a:ext uri="{FF2B5EF4-FFF2-40B4-BE49-F238E27FC236}">
                <a16:creationId xmlns:a16="http://schemas.microsoft.com/office/drawing/2014/main" id="{5E10B291-363F-4F4E-8862-8BE2E4A6B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tả(nghe –viết)</a:t>
            </a:r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5765113C-08E5-43C8-868B-C7DE1FCEB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lại với chiến khu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>
            <a:extLst>
              <a:ext uri="{FF2B5EF4-FFF2-40B4-BE49-F238E27FC236}">
                <a16:creationId xmlns:a16="http://schemas.microsoft.com/office/drawing/2014/main" id="{48BF53E1-9699-43D5-86CB-00C904210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57601"/>
            <a:ext cx="883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Text Box 8">
            <a:extLst>
              <a:ext uri="{FF2B5EF4-FFF2-40B4-BE49-F238E27FC236}">
                <a16:creationId xmlns:a16="http://schemas.microsoft.com/office/drawing/2014/main" id="{04D126CE-345D-41B7-98E1-ECD630C4A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76400"/>
            <a:ext cx="9144000" cy="457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Bỗng một em cất tiếng hát, cả đội  đồng thanh  hát vang:  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“ Đoàn Vệ quốc quân một lần ra đi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Nào có mong chi đâu ngày trở về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Ra đi ,ra đi bảo tồn sông núi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Ra đi ,ra đi,thà chết không lui     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Tiếng hát bay lượn trên mặt suối , tràn qua lớp lớp cây rừng,bùng lên  ngọn lửa rực rỡ giữa đêm rừng lạnh tối , làm cho lòng người  chỉ huy ấm hẳn lên. </a:t>
            </a:r>
          </a:p>
        </p:txBody>
      </p:sp>
      <p:sp>
        <p:nvSpPr>
          <p:cNvPr id="5124" name="Text Box 13">
            <a:extLst>
              <a:ext uri="{FF2B5EF4-FFF2-40B4-BE49-F238E27FC236}">
                <a16:creationId xmlns:a16="http://schemas.microsoft.com/office/drawing/2014/main" id="{C5209E42-1425-443E-A5DB-A5AA813F6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tả(nghe –viết)</a:t>
            </a:r>
          </a:p>
        </p:txBody>
      </p:sp>
      <p:sp>
        <p:nvSpPr>
          <p:cNvPr id="5125" name="Text Box 14">
            <a:extLst>
              <a:ext uri="{FF2B5EF4-FFF2-40B4-BE49-F238E27FC236}">
                <a16:creationId xmlns:a16="http://schemas.microsoft.com/office/drawing/2014/main" id="{161081F6-B7D5-4B18-AB71-BBFE59142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144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lại với chiến khu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D48FF10B-3E67-4614-BDFA-8F94649EE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21CB34C0-9602-4A39-997B-35D1ABE13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00201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Lời bài hát trong đoạn văn nói lên điều gì ?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860A2BFA-8079-47F5-B440-FB15EAB16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09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Tinh thần quyết tâm chiến đấu không sợ hy sinh , gian khổ của các chiến sĩ Vệ quốc quân 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5A608519-D690-4B10-8997-703E5C7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200401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Lời bài hát trong đoạn văn viết như thế nào ?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96A5CC34-CD61-4C30-9BA0-01845F5AE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Lời bài hát được đặt sau dấu hai chấm,xuống dòng ,trong dấu ngoặc kép . Chữ đầu từng dòng thơ viết hoa ,viết cách lề vở 2 ô li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/>
      <p:bldP spid="8202" grpId="0"/>
      <p:bldP spid="82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WordArt 11">
            <a:extLst>
              <a:ext uri="{FF2B5EF4-FFF2-40B4-BE49-F238E27FC236}">
                <a16:creationId xmlns:a16="http://schemas.microsoft.com/office/drawing/2014/main" id="{AFE93D96-BADB-4CF3-B542-9EF5D6D8F2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447800"/>
            <a:ext cx="4648200" cy="1371600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0000FF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123A0D37-338F-44B1-B560-746D06E67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4038601"/>
            <a:ext cx="3228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tồn </a:t>
            </a:r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4F448186-7ACB-4CB5-9747-E289D7F07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76601"/>
            <a:ext cx="4211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 quốc quân </a:t>
            </a:r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2B3228B9-9BA9-47F6-B400-3BD652458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800601"/>
            <a:ext cx="2947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lượn </a:t>
            </a:r>
          </a:p>
        </p:txBody>
      </p:sp>
      <p:sp>
        <p:nvSpPr>
          <p:cNvPr id="9231" name="Text Box 15">
            <a:extLst>
              <a:ext uri="{FF2B5EF4-FFF2-40B4-BE49-F238E27FC236}">
                <a16:creationId xmlns:a16="http://schemas.microsoft.com/office/drawing/2014/main" id="{438B0A73-DCB8-40F0-A874-2C7A8BBF6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1" y="4114801"/>
            <a:ext cx="3649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 lên </a:t>
            </a:r>
          </a:p>
        </p:txBody>
      </p:sp>
      <p:sp>
        <p:nvSpPr>
          <p:cNvPr id="9232" name="Text Box 16">
            <a:extLst>
              <a:ext uri="{FF2B5EF4-FFF2-40B4-BE49-F238E27FC236}">
                <a16:creationId xmlns:a16="http://schemas.microsoft.com/office/drawing/2014/main" id="{BC09F77C-E917-4BD5-847A-8C6AD21CD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800601"/>
            <a:ext cx="3930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huy </a:t>
            </a:r>
          </a:p>
        </p:txBody>
      </p:sp>
      <p:sp>
        <p:nvSpPr>
          <p:cNvPr id="9233" name="Text Box 17">
            <a:extLst>
              <a:ext uri="{FF2B5EF4-FFF2-40B4-BE49-F238E27FC236}">
                <a16:creationId xmlns:a16="http://schemas.microsoft.com/office/drawing/2014/main" id="{DA8C97A7-FDFA-48E6-A681-43FC19B29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276601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suối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29" grpId="0"/>
      <p:bldP spid="9230" grpId="0"/>
      <p:bldP spid="9231" grpId="0"/>
      <p:bldP spid="9232" grpId="0"/>
      <p:bldP spid="92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9E848068-BC6C-44A2-B5FD-31F745F74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57601"/>
            <a:ext cx="883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FE934800-4504-411E-9E4E-9848DD371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81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333399"/>
                </a:solidFill>
                <a:latin typeface="Arial" panose="020B0604020202020204" pitchFamily="34" charset="0"/>
              </a:rPr>
              <a:t>Bài tập 2b :</a:t>
            </a:r>
          </a:p>
        </p:txBody>
      </p:sp>
      <p:sp>
        <p:nvSpPr>
          <p:cNvPr id="13327" name="Text Box 15">
            <a:extLst>
              <a:ext uri="{FF2B5EF4-FFF2-40B4-BE49-F238E27FC236}">
                <a16:creationId xmlns:a16="http://schemas.microsoft.com/office/drawing/2014/main" id="{BC57AD1E-DE67-4D68-A3BD-929502034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812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3333CC"/>
                </a:solidFill>
                <a:latin typeface="Arial" panose="020B0604020202020204" pitchFamily="34" charset="0"/>
              </a:rPr>
              <a:t>Điền vào chỗ trống </a:t>
            </a:r>
            <a:r>
              <a:rPr lang="en-US" altLang="en-US" sz="2400" b="1">
                <a:solidFill>
                  <a:srgbClr val="FF3300"/>
                </a:solidFill>
                <a:latin typeface="Arial" panose="020B0604020202020204" pitchFamily="34" charset="0"/>
              </a:rPr>
              <a:t>uôt </a:t>
            </a:r>
            <a:r>
              <a:rPr lang="en-US" altLang="en-US" sz="2400" b="1">
                <a:solidFill>
                  <a:srgbClr val="3333CC"/>
                </a:solidFill>
                <a:latin typeface="Arial" panose="020B0604020202020204" pitchFamily="34" charset="0"/>
              </a:rPr>
              <a:t> hay </a:t>
            </a:r>
            <a:r>
              <a:rPr lang="en-US" altLang="en-US" sz="2400" b="1">
                <a:solidFill>
                  <a:srgbClr val="FF3300"/>
                </a:solidFill>
                <a:latin typeface="Arial" panose="020B0604020202020204" pitchFamily="34" charset="0"/>
              </a:rPr>
              <a:t>uôc. </a:t>
            </a:r>
          </a:p>
        </p:txBody>
      </p:sp>
      <p:sp>
        <p:nvSpPr>
          <p:cNvPr id="13328" name="Text Box 16">
            <a:extLst>
              <a:ext uri="{FF2B5EF4-FFF2-40B4-BE49-F238E27FC236}">
                <a16:creationId xmlns:a16="http://schemas.microsoft.com/office/drawing/2014/main" id="{9D90EB77-CF99-4502-86D0-E45171D99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6670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3333CC"/>
                </a:solidFill>
                <a:latin typeface="Arial" panose="020B0604020202020204" pitchFamily="34" charset="0"/>
              </a:rPr>
              <a:t>- Ăn không rau như đau không th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FF3300"/>
                </a:solidFill>
                <a:latin typeface="Arial" panose="020B0604020202020204" pitchFamily="34" charset="0"/>
              </a:rPr>
              <a:t>….</a:t>
            </a:r>
          </a:p>
        </p:txBody>
      </p:sp>
      <p:sp>
        <p:nvSpPr>
          <p:cNvPr id="13332" name="Text Box 20">
            <a:extLst>
              <a:ext uri="{FF2B5EF4-FFF2-40B4-BE49-F238E27FC236}">
                <a16:creationId xmlns:a16="http://schemas.microsoft.com/office/drawing/2014/main" id="{A137C6CE-7390-4FBC-BE35-F25AE590B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3528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3333CC"/>
                </a:solidFill>
                <a:latin typeface="Arial" panose="020B0604020202020204" pitchFamily="34" charset="0"/>
              </a:rPr>
              <a:t>- Cơm tẻ là mẹ r</a:t>
            </a:r>
            <a:r>
              <a:rPr lang="en-US" altLang="en-US" sz="2400" b="1">
                <a:solidFill>
                  <a:srgbClr val="FF3300"/>
                </a:solidFill>
                <a:latin typeface="Arial" panose="020B0604020202020204" pitchFamily="34" charset="0"/>
              </a:rPr>
              <a:t>….</a:t>
            </a:r>
          </a:p>
        </p:txBody>
      </p:sp>
      <p:sp>
        <p:nvSpPr>
          <p:cNvPr id="13333" name="Text Box 21">
            <a:extLst>
              <a:ext uri="{FF2B5EF4-FFF2-40B4-BE49-F238E27FC236}">
                <a16:creationId xmlns:a16="http://schemas.microsoft.com/office/drawing/2014/main" id="{BEABED9D-22B3-40E2-99EE-2610DFF31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9624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3333CC"/>
                </a:solidFill>
                <a:latin typeface="Arial" panose="020B0604020202020204" pitchFamily="34" charset="0"/>
              </a:rPr>
              <a:t>- Cả gió thì tắt đ </a:t>
            </a:r>
            <a:r>
              <a:rPr lang="en-US" altLang="en-US" sz="2400" b="1">
                <a:solidFill>
                  <a:srgbClr val="FF3300"/>
                </a:solidFill>
                <a:latin typeface="Arial" panose="020B0604020202020204" pitchFamily="34" charset="0"/>
              </a:rPr>
              <a:t>….</a:t>
            </a:r>
          </a:p>
        </p:txBody>
      </p:sp>
      <p:sp>
        <p:nvSpPr>
          <p:cNvPr id="13334" name="Text Box 22">
            <a:extLst>
              <a:ext uri="{FF2B5EF4-FFF2-40B4-BE49-F238E27FC236}">
                <a16:creationId xmlns:a16="http://schemas.microsoft.com/office/drawing/2014/main" id="{8C7B3015-9011-49ED-98C5-56536DD6E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5720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3333CC"/>
                </a:solidFill>
              </a:rPr>
              <a:t>- Thẳng như r</a:t>
            </a:r>
            <a:r>
              <a:rPr lang="en-US" altLang="en-US" sz="2400" b="1">
                <a:solidFill>
                  <a:srgbClr val="FF3300"/>
                </a:solidFill>
              </a:rPr>
              <a:t>……  </a:t>
            </a:r>
            <a:r>
              <a:rPr lang="en-US" altLang="en-US" sz="2400" b="1">
                <a:solidFill>
                  <a:srgbClr val="3333CC"/>
                </a:solidFill>
              </a:rPr>
              <a:t> ngựa </a:t>
            </a:r>
          </a:p>
        </p:txBody>
      </p:sp>
      <p:sp>
        <p:nvSpPr>
          <p:cNvPr id="13335" name="Text Box 23">
            <a:extLst>
              <a:ext uri="{FF2B5EF4-FFF2-40B4-BE49-F238E27FC236}">
                <a16:creationId xmlns:a16="http://schemas.microsoft.com/office/drawing/2014/main" id="{5116F7B0-F293-44EC-9A15-4931AD1B3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667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  <a:latin typeface="Arial" panose="020B0604020202020204" pitchFamily="34" charset="0"/>
              </a:rPr>
              <a:t>uốc </a:t>
            </a:r>
          </a:p>
        </p:txBody>
      </p:sp>
      <p:sp>
        <p:nvSpPr>
          <p:cNvPr id="13336" name="Text Box 24">
            <a:extLst>
              <a:ext uri="{FF2B5EF4-FFF2-40B4-BE49-F238E27FC236}">
                <a16:creationId xmlns:a16="http://schemas.microsoft.com/office/drawing/2014/main" id="{4C53EA62-0BF1-4DC0-879A-77A5CA505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352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</a:rPr>
              <a:t>uột</a:t>
            </a:r>
          </a:p>
        </p:txBody>
      </p:sp>
      <p:sp>
        <p:nvSpPr>
          <p:cNvPr id="13337" name="Text Box 25">
            <a:extLst>
              <a:ext uri="{FF2B5EF4-FFF2-40B4-BE49-F238E27FC236}">
                <a16:creationId xmlns:a16="http://schemas.microsoft.com/office/drawing/2014/main" id="{CEED612E-897F-42E2-9543-29E57B3E2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96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</a:rPr>
              <a:t>uốc</a:t>
            </a:r>
          </a:p>
        </p:txBody>
      </p:sp>
      <p:sp>
        <p:nvSpPr>
          <p:cNvPr id="13338" name="Text Box 26">
            <a:extLst>
              <a:ext uri="{FF2B5EF4-FFF2-40B4-BE49-F238E27FC236}">
                <a16:creationId xmlns:a16="http://schemas.microsoft.com/office/drawing/2014/main" id="{5BE156D6-D9CC-4546-A001-AB49F8DA8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572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Aptima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Aptima" pitchFamily="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3300"/>
                </a:solidFill>
              </a:rPr>
              <a:t>uột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/>
      <p:bldP spid="13327" grpId="0"/>
      <p:bldP spid="13328" grpId="0"/>
      <p:bldP spid="13332" grpId="0"/>
      <p:bldP spid="13333" grpId="0"/>
      <p:bldP spid="13334" grpId="0"/>
      <p:bldP spid="13335" grpId="0"/>
      <p:bldP spid="13336" grpId="0"/>
      <p:bldP spid="13337" grpId="0"/>
      <p:bldP spid="133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7A989A5-2B84-4956-832F-98D98C481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19" name="Picture 4" descr="001603bg9eu3ti">
            <a:extLst>
              <a:ext uri="{FF2B5EF4-FFF2-40B4-BE49-F238E27FC236}">
                <a16:creationId xmlns:a16="http://schemas.microsoft.com/office/drawing/2014/main" id="{A27C3D38-526D-4C44-BC8C-0C7FA17693FA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WordArt 7">
            <a:extLst>
              <a:ext uri="{FF2B5EF4-FFF2-40B4-BE49-F238E27FC236}">
                <a16:creationId xmlns:a16="http://schemas.microsoft.com/office/drawing/2014/main" id="{93A0F863-0296-4D08-A21D-583415D5A9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1676400"/>
            <a:ext cx="6400800" cy="3505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00FF00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Arial Black" panose="020B0A04020102020204" pitchFamily="34" charset="0"/>
              </a:rPr>
              <a:t>CHÀO CÁC EM 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VNI-Aptima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2021-01-17T13:08:08Z</dcterms:created>
  <dcterms:modified xsi:type="dcterms:W3CDTF">2021-01-17T13:08:22Z</dcterms:modified>
</cp:coreProperties>
</file>