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4" r:id="rId3"/>
    <p:sldMasterId id="2147483696" r:id="rId4"/>
  </p:sldMasterIdLst>
  <p:notesMasterIdLst>
    <p:notesMasterId r:id="rId38"/>
  </p:notesMasterIdLst>
  <p:sldIdLst>
    <p:sldId id="265" r:id="rId5"/>
    <p:sldId id="271" r:id="rId6"/>
    <p:sldId id="276" r:id="rId7"/>
    <p:sldId id="279" r:id="rId8"/>
    <p:sldId id="281" r:id="rId9"/>
    <p:sldId id="303" r:id="rId10"/>
    <p:sldId id="304" r:id="rId11"/>
    <p:sldId id="284" r:id="rId12"/>
    <p:sldId id="285" r:id="rId13"/>
    <p:sldId id="306" r:id="rId14"/>
    <p:sldId id="308" r:id="rId15"/>
    <p:sldId id="309" r:id="rId16"/>
    <p:sldId id="310" r:id="rId17"/>
    <p:sldId id="305" r:id="rId18"/>
    <p:sldId id="307" r:id="rId19"/>
    <p:sldId id="290" r:id="rId20"/>
    <p:sldId id="294" r:id="rId21"/>
    <p:sldId id="286" r:id="rId22"/>
    <p:sldId id="311" r:id="rId23"/>
    <p:sldId id="313" r:id="rId24"/>
    <p:sldId id="312" r:id="rId25"/>
    <p:sldId id="314" r:id="rId26"/>
    <p:sldId id="315" r:id="rId27"/>
    <p:sldId id="316" r:id="rId28"/>
    <p:sldId id="317" r:id="rId29"/>
    <p:sldId id="318" r:id="rId30"/>
    <p:sldId id="319" r:id="rId31"/>
    <p:sldId id="320" r:id="rId32"/>
    <p:sldId id="321" r:id="rId33"/>
    <p:sldId id="259" r:id="rId34"/>
    <p:sldId id="322" r:id="rId35"/>
    <p:sldId id="323" r:id="rId36"/>
    <p:sldId id="297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07" autoAdjust="0"/>
    <p:restoredTop sz="87719" autoAdjust="0"/>
  </p:normalViewPr>
  <p:slideViewPr>
    <p:cSldViewPr snapToGrid="0">
      <p:cViewPr varScale="1">
        <p:scale>
          <a:sx n="75" d="100"/>
          <a:sy n="75" d="100"/>
        </p:scale>
        <p:origin x="101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76F7F4-FD4B-4560-94EF-17B96239FD45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044324-AE21-4AF2-A937-93342E6FF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540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304AFD-CBB6-49B9-97BF-B7ECE65EE1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6561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4065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39321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27922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06312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9172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7053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62544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2712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148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096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16127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4981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: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đụn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70601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71996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7286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6007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27248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3345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9535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02918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6099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518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53FCCC-BC76-46CB-98F8-FDE5A16864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0BCC1D3-27D6-42E0-8D84-959AF38271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7265E5-2478-4708-A3AB-10C2C3AF4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49A71B-2B95-4E34-AA3C-2FD675F7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D324AB-AD8F-4995-9C7D-B7886F0F6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8199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83ABA0-CB18-434E-9118-DA4681A04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318E44B-44E8-4FBB-ADC4-3BE20217D2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4248BE-11B3-4544-8D7F-20BE61AE3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CC8237-01CD-43A4-B570-8CFC5296B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0325C02-339A-4885-B5EB-A631ADBC2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79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C4CF14-E210-4D1B-ADD9-423FFE32CE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959F70C-9CA8-4DE0-8E87-4B2AD343E5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DE7D05-57DA-447D-A194-50A8995EB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F1B88C-FAA2-4C29-ACA7-AF45DCED1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20F5B83-D254-4081-B609-6F647CFC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2137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86312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9763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23358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5276409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2305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13163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5429881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7368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6442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9D74-47D9-4702-A33C-335B63B48DB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C47A4-756D-490B-A52F-7D9E2C9FC0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46507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2248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25925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84911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0919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8280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2516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0754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2936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6107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0B394D-725A-4926-80BD-42B57CEF8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0ED3A8D-2ABD-412A-933A-39620D945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DC9B96-81B6-4116-B103-71AC308D3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37D2071-448B-40ED-AFC1-96C3CF8A9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1F26043-A49F-4586-95FE-E48CA539A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63318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9080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728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8590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9353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374A8299-2C2B-4A5F-BA96-4F21A431E3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84" y="-1252330"/>
            <a:ext cx="12262784" cy="81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7070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3486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39095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85095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22719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6013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087E0E-F1BF-42D4-9860-A67FDAA44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ED0565-0B69-49AC-8BEC-03C1333C88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A99270E-B7CC-42BC-A8EA-96C1FB3BC4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982F030-2F52-4B50-8553-93D268A14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2C44098-72CC-46FA-A45D-12124668C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EF1A85-244D-476D-AD0E-CB1CD8D91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8851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5488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6234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78268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99969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94889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30748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61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4809A6-D1DA-47C0-A94C-B9A63D7BA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B6FBE7-46D8-47BF-AA7B-456C1E632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2EE75A7-D811-4771-A8BD-B25B603AAE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12793B8-7923-4C25-81DF-85218395AA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D04EB6D-BE76-4BEE-A3AE-764A2C6687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1AFC7F3-B051-4AE0-AB49-D5F5960F8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E74D87-91E7-41AA-B2F0-F9219DFBD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FE4231D-1DD9-4A72-B93F-0C02F0AC4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969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F0577E-CA9F-41FE-9CC2-AAC54EAA9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F684E6D-2C7E-4C69-8320-348AC0D1F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8C910A0-FE55-4094-AB4D-73F480148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7CC89BF-D0BC-4A81-8703-EB8FEEF39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6323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B626672-E906-4943-90CC-FCB17F0C1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13B6658-E929-4FEA-8568-D8CE06650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9D444C6-3AF1-407E-87ED-E2FC8DF8E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545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045E2A-5D82-4158-A525-3612F690C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B9A4DD5-6966-4C17-9A70-51EE370A3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26F4F51-8D94-4C89-A895-5A7AF4E094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A6D703D-3477-41AE-804F-C610A57F2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56F9C8E-7BB4-4629-BBD6-A1785AA11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A79512B-0ECE-42B7-87D3-03EF9597C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156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0C41E0-F19B-4622-A923-EC8287007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7037EF-58EF-434B-B67D-CC9456CDC0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C139E1A-6D02-4451-B158-5EFFE2A9D0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D5157B7-8A1C-47E3-A7CA-CB25A09F9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D46B5E1-03F1-419E-98F8-D8E4585F1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329E593-711D-47AE-B409-2A8A43995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3766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7E22EFB-2602-4063-BC24-EBAEB60F9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4327056-3157-4DFA-859C-911275C1E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2F0829-502C-42AD-81D2-360F3C2EE1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D5353C7-CA47-417B-9870-6A6ABD26D6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A7ED42-7CC7-4799-87D0-012C705B4A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701545-751D-4BB1-A318-E36F047F7E7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0261" y="165652"/>
            <a:ext cx="1241265" cy="124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782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/>
              <a:ea typeface="思源黑体 CN Medium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153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思源黑体 CN Medium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912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72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7999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10" Type="http://schemas.openxmlformats.org/officeDocument/2006/relationships/image" Target="../media/image1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5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5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5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5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jpg"/><Relationship Id="rId1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Relationship Id="rId5" Type="http://schemas.microsoft.com/office/2007/relationships/hdphoto" Target="../media/hdphoto2.wdp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3.jp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6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5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59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jpg"/><Relationship Id="rId1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audio" Target="../media/audio1.wav"/><Relationship Id="rId7" Type="http://schemas.openxmlformats.org/officeDocument/2006/relationships/slide" Target="slide3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1.png"/><Relationship Id="rId11" Type="http://schemas.openxmlformats.org/officeDocument/2006/relationships/image" Target="../media/image74.png"/><Relationship Id="rId5" Type="http://schemas.openxmlformats.org/officeDocument/2006/relationships/slide" Target="slide30.xml"/><Relationship Id="rId10" Type="http://schemas.openxmlformats.org/officeDocument/2006/relationships/image" Target="../media/image73.png"/><Relationship Id="rId4" Type="http://schemas.openxmlformats.org/officeDocument/2006/relationships/image" Target="../media/image70.png"/><Relationship Id="rId9" Type="http://schemas.openxmlformats.org/officeDocument/2006/relationships/slide" Target="slide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7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10" Type="http://schemas.openxmlformats.org/officeDocument/2006/relationships/image" Target="../media/image76.pn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7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10" Type="http://schemas.openxmlformats.org/officeDocument/2006/relationships/image" Target="../media/image76.png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slideLayout" Target="../slideLayouts/slideLayout34.xml"/><Relationship Id="rId7" Type="http://schemas.openxmlformats.org/officeDocument/2006/relationships/slide" Target="slide2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5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26.xml"/><Relationship Id="rId9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jp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AD567BF7-A602-4C51-9B66-F80B169008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1438" y="-71120"/>
            <a:ext cx="11230562" cy="6929120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076C82DF-BC8D-48AF-9823-065BD7559E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3" b="40138"/>
          <a:stretch>
            <a:fillRect/>
          </a:stretch>
        </p:blipFill>
        <p:spPr>
          <a:xfrm>
            <a:off x="400635" y="288816"/>
            <a:ext cx="1896259" cy="310725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F279F1D-AD08-4B45-B1EB-44BB66A162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3083">
            <a:off x="-365566" y="4692781"/>
            <a:ext cx="2640061" cy="2640061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555ABCE1-5BDD-4F37-99CE-827B9212E845}"/>
              </a:ext>
            </a:extLst>
          </p:cNvPr>
          <p:cNvGrpSpPr/>
          <p:nvPr/>
        </p:nvGrpSpPr>
        <p:grpSpPr>
          <a:xfrm>
            <a:off x="1925872" y="1120329"/>
            <a:ext cx="649803" cy="475581"/>
            <a:chOff x="704959" y="1554141"/>
            <a:chExt cx="649803" cy="475581"/>
          </a:xfrm>
          <a:solidFill>
            <a:srgbClr val="00B0F0"/>
          </a:solidFill>
          <a:effectLst>
            <a:outerShdw blurRad="50800" dist="38100" dir="8100000" algn="tr" rotWithShape="0">
              <a:schemeClr val="bg1">
                <a:lumMod val="50000"/>
                <a:alpha val="40000"/>
              </a:schemeClr>
            </a:outerShdw>
          </a:effectLst>
        </p:grpSpPr>
        <p:sp>
          <p:nvSpPr>
            <p:cNvPr id="10" name="流程图: 合并 9">
              <a:extLst>
                <a:ext uri="{FF2B5EF4-FFF2-40B4-BE49-F238E27FC236}">
                  <a16:creationId xmlns:a16="http://schemas.microsoft.com/office/drawing/2014/main" id="{24419F8B-E282-4D14-80A5-0D00875D9F99}"/>
                </a:ext>
              </a:extLst>
            </p:cNvPr>
            <p:cNvSpPr/>
            <p:nvPr/>
          </p:nvSpPr>
          <p:spPr>
            <a:xfrm rot="17433031">
              <a:off x="1055928" y="1424037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流程图: 合并 10">
              <a:extLst>
                <a:ext uri="{FF2B5EF4-FFF2-40B4-BE49-F238E27FC236}">
                  <a16:creationId xmlns:a16="http://schemas.microsoft.com/office/drawing/2014/main" id="{DB6C4316-9B7E-4C02-BFD6-077C14E31614}"/>
                </a:ext>
              </a:extLst>
            </p:cNvPr>
            <p:cNvSpPr/>
            <p:nvPr/>
          </p:nvSpPr>
          <p:spPr>
            <a:xfrm rot="15569834">
              <a:off x="835063" y="1730888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AE063398-5BD6-46EC-B6DE-F01069B1C1D5}"/>
              </a:ext>
            </a:extLst>
          </p:cNvPr>
          <p:cNvGrpSpPr/>
          <p:nvPr/>
        </p:nvGrpSpPr>
        <p:grpSpPr>
          <a:xfrm flipH="1">
            <a:off x="6609463" y="3864085"/>
            <a:ext cx="428938" cy="581283"/>
            <a:chOff x="925824" y="1554141"/>
            <a:chExt cx="428938" cy="581283"/>
          </a:xfrm>
          <a:solidFill>
            <a:srgbClr val="FFC000"/>
          </a:solidFill>
          <a:effectLst>
            <a:outerShdw blurRad="50800" dist="38100" dir="8100000" algn="tr" rotWithShape="0">
              <a:schemeClr val="bg1">
                <a:lumMod val="50000"/>
                <a:alpha val="40000"/>
              </a:schemeClr>
            </a:outerShdw>
          </a:effectLst>
        </p:grpSpPr>
        <p:sp>
          <p:nvSpPr>
            <p:cNvPr id="14" name="流程图: 合并 13">
              <a:extLst>
                <a:ext uri="{FF2B5EF4-FFF2-40B4-BE49-F238E27FC236}">
                  <a16:creationId xmlns:a16="http://schemas.microsoft.com/office/drawing/2014/main" id="{52DAC12D-262D-49C2-B454-377E16788656}"/>
                </a:ext>
              </a:extLst>
            </p:cNvPr>
            <p:cNvSpPr/>
            <p:nvPr/>
          </p:nvSpPr>
          <p:spPr>
            <a:xfrm rot="14192251">
              <a:off x="1055928" y="1424037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流程图: 合并 14">
              <a:extLst>
                <a:ext uri="{FF2B5EF4-FFF2-40B4-BE49-F238E27FC236}">
                  <a16:creationId xmlns:a16="http://schemas.microsoft.com/office/drawing/2014/main" id="{E9CCE040-4F3E-47C2-B3D7-311F2536A62F}"/>
                </a:ext>
              </a:extLst>
            </p:cNvPr>
            <p:cNvSpPr/>
            <p:nvPr/>
          </p:nvSpPr>
          <p:spPr>
            <a:xfrm rot="12037197">
              <a:off x="1145952" y="1726496"/>
              <a:ext cx="199771" cy="40892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0" name="矩形 39">
            <a:extLst>
              <a:ext uri="{FF2B5EF4-FFF2-40B4-BE49-F238E27FC236}">
                <a16:creationId xmlns:a16="http://schemas.microsoft.com/office/drawing/2014/main" id="{05FA9F27-87EC-4097-BA4A-322F1C0B1B34}"/>
              </a:ext>
            </a:extLst>
          </p:cNvPr>
          <p:cNvSpPr/>
          <p:nvPr/>
        </p:nvSpPr>
        <p:spPr>
          <a:xfrm>
            <a:off x="399570" y="312327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00BD79-9633-45BA-87A6-5668B8BD5CFA}"/>
              </a:ext>
            </a:extLst>
          </p:cNvPr>
          <p:cNvSpPr txBox="1"/>
          <p:nvPr/>
        </p:nvSpPr>
        <p:spPr>
          <a:xfrm>
            <a:off x="1914086" y="336376"/>
            <a:ext cx="559731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  <a:r>
              <a:rPr lang="en-US" sz="2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  <a:r>
              <a:rPr lang="en-US" sz="2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  <a:r>
              <a:rPr lang="en-US" sz="2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endParaRPr lang="en-US" sz="2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9E0306-8516-4506-9B97-731C761E76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3371" y="662506"/>
            <a:ext cx="3078747" cy="11766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768BDF-5695-402A-B08F-817EA78FBE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7270" y="1460926"/>
            <a:ext cx="7315834" cy="112176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38F2F63-8132-4B77-8A6F-4F906DB040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3530" y="2277581"/>
            <a:ext cx="7315834" cy="140220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1A4690D-6AF9-4E94-9460-7E0CC26D0A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66935" y="3702895"/>
            <a:ext cx="1810669" cy="591363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377B5FF3-CCE4-4354-8545-A7861845BA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681" y="-75343"/>
            <a:ext cx="1434319" cy="143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47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4206C1D-467A-4C5F-81D7-A634C153446C}"/>
              </a:ext>
            </a:extLst>
          </p:cNvPr>
          <p:cNvSpPr/>
          <p:nvPr/>
        </p:nvSpPr>
        <p:spPr>
          <a:xfrm>
            <a:off x="1778000" y="193040"/>
            <a:ext cx="8585200" cy="1107440"/>
          </a:xfrm>
          <a:prstGeom prst="roundRect">
            <a:avLst/>
          </a:prstGeom>
          <a:ln w="57150"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Những đối tượng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do con người làm ra: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A70470-45D7-4A1C-842A-F9F169FBB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015" y="2345213"/>
            <a:ext cx="2574454" cy="27917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910FBC-AEA0-48C6-83B7-8EF8AEB430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717" y="2327536"/>
            <a:ext cx="4231323" cy="278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44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62621412-8950-4118-BFFB-DA090AC0C3E6}"/>
              </a:ext>
            </a:extLst>
          </p:cNvPr>
          <p:cNvGrpSpPr/>
          <p:nvPr/>
        </p:nvGrpSpPr>
        <p:grpSpPr>
          <a:xfrm rot="727752" flipH="1">
            <a:off x="5331063" y="344963"/>
            <a:ext cx="6035153" cy="3755663"/>
            <a:chOff x="8599614" y="1959266"/>
            <a:chExt cx="3829418" cy="240702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3084198-6B5E-4E1E-AAB4-F793011C0210}"/>
                </a:ext>
              </a:extLst>
            </p:cNvPr>
            <p:cNvGrpSpPr/>
            <p:nvPr/>
          </p:nvGrpSpPr>
          <p:grpSpPr>
            <a:xfrm>
              <a:off x="8599614" y="1959266"/>
              <a:ext cx="3829418" cy="2407020"/>
              <a:chOff x="7562960" y="2029855"/>
              <a:chExt cx="2844356" cy="2037887"/>
            </a:xfrm>
          </p:grpSpPr>
          <p:sp>
            <p:nvSpPr>
              <p:cNvPr id="18" name="ïsḻîdé">
                <a:extLst>
                  <a:ext uri="{FF2B5EF4-FFF2-40B4-BE49-F238E27FC236}">
                    <a16:creationId xmlns:a16="http://schemas.microsoft.com/office/drawing/2014/main" id="{D2820BA3-0C67-4E4C-B943-69F49FF0370C}"/>
                  </a:ext>
                </a:extLst>
              </p:cNvPr>
              <p:cNvSpPr/>
              <p:nvPr/>
            </p:nvSpPr>
            <p:spPr bwMode="auto">
              <a:xfrm>
                <a:off x="7671479" y="2075243"/>
                <a:ext cx="2615461" cy="1947112"/>
              </a:xfrm>
              <a:custGeom>
                <a:avLst/>
                <a:gdLst>
                  <a:gd name="T0" fmla="*/ 1263 w 1300"/>
                  <a:gd name="T1" fmla="*/ 334 h 892"/>
                  <a:gd name="T2" fmla="*/ 1095 w 1300"/>
                  <a:gd name="T3" fmla="*/ 267 h 892"/>
                  <a:gd name="T4" fmla="*/ 1070 w 1300"/>
                  <a:gd name="T5" fmla="*/ 268 h 892"/>
                  <a:gd name="T6" fmla="*/ 1000 w 1300"/>
                  <a:gd name="T7" fmla="*/ 123 h 892"/>
                  <a:gd name="T8" fmla="*/ 880 w 1300"/>
                  <a:gd name="T9" fmla="*/ 82 h 892"/>
                  <a:gd name="T10" fmla="*/ 782 w 1300"/>
                  <a:gd name="T11" fmla="*/ 100 h 892"/>
                  <a:gd name="T12" fmla="*/ 573 w 1300"/>
                  <a:gd name="T13" fmla="*/ 0 h 892"/>
                  <a:gd name="T14" fmla="*/ 561 w 1300"/>
                  <a:gd name="T15" fmla="*/ 1 h 892"/>
                  <a:gd name="T16" fmla="*/ 346 w 1300"/>
                  <a:gd name="T17" fmla="*/ 165 h 892"/>
                  <a:gd name="T18" fmla="*/ 307 w 1300"/>
                  <a:gd name="T19" fmla="*/ 161 h 892"/>
                  <a:gd name="T20" fmla="*/ 183 w 1300"/>
                  <a:gd name="T21" fmla="*/ 245 h 892"/>
                  <a:gd name="T22" fmla="*/ 168 w 1300"/>
                  <a:gd name="T23" fmla="*/ 244 h 892"/>
                  <a:gd name="T24" fmla="*/ 38 w 1300"/>
                  <a:gd name="T25" fmla="*/ 320 h 892"/>
                  <a:gd name="T26" fmla="*/ 33 w 1300"/>
                  <a:gd name="T27" fmla="*/ 496 h 892"/>
                  <a:gd name="T28" fmla="*/ 214 w 1300"/>
                  <a:gd name="T29" fmla="*/ 587 h 892"/>
                  <a:gd name="T30" fmla="*/ 283 w 1300"/>
                  <a:gd name="T31" fmla="*/ 580 h 892"/>
                  <a:gd name="T32" fmla="*/ 405 w 1300"/>
                  <a:gd name="T33" fmla="*/ 685 h 892"/>
                  <a:gd name="T34" fmla="*/ 437 w 1300"/>
                  <a:gd name="T35" fmla="*/ 687 h 892"/>
                  <a:gd name="T36" fmla="*/ 576 w 1300"/>
                  <a:gd name="T37" fmla="*/ 627 h 892"/>
                  <a:gd name="T38" fmla="*/ 792 w 1300"/>
                  <a:gd name="T39" fmla="*/ 752 h 892"/>
                  <a:gd name="T40" fmla="*/ 702 w 1300"/>
                  <a:gd name="T41" fmla="*/ 892 h 892"/>
                  <a:gd name="T42" fmla="*/ 983 w 1300"/>
                  <a:gd name="T43" fmla="*/ 619 h 892"/>
                  <a:gd name="T44" fmla="*/ 985 w 1300"/>
                  <a:gd name="T45" fmla="*/ 616 h 892"/>
                  <a:gd name="T46" fmla="*/ 1039 w 1300"/>
                  <a:gd name="T47" fmla="*/ 623 h 892"/>
                  <a:gd name="T48" fmla="*/ 1149 w 1300"/>
                  <a:gd name="T49" fmla="*/ 570 h 892"/>
                  <a:gd name="T50" fmla="*/ 1270 w 1300"/>
                  <a:gd name="T51" fmla="*/ 489 h 892"/>
                  <a:gd name="T52" fmla="*/ 1263 w 1300"/>
                  <a:gd name="T53" fmla="*/ 334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300" h="892">
                    <a:moveTo>
                      <a:pt x="1263" y="334"/>
                    </a:moveTo>
                    <a:cubicBezTo>
                      <a:pt x="1215" y="275"/>
                      <a:pt x="1137" y="267"/>
                      <a:pt x="1095" y="267"/>
                    </a:cubicBezTo>
                    <a:cubicBezTo>
                      <a:pt x="1085" y="267"/>
                      <a:pt x="1077" y="267"/>
                      <a:pt x="1070" y="268"/>
                    </a:cubicBezTo>
                    <a:cubicBezTo>
                      <a:pt x="1074" y="242"/>
                      <a:pt x="1073" y="183"/>
                      <a:pt x="1000" y="123"/>
                    </a:cubicBezTo>
                    <a:cubicBezTo>
                      <a:pt x="968" y="96"/>
                      <a:pt x="927" y="82"/>
                      <a:pt x="880" y="82"/>
                    </a:cubicBezTo>
                    <a:cubicBezTo>
                      <a:pt x="836" y="82"/>
                      <a:pt x="799" y="94"/>
                      <a:pt x="782" y="100"/>
                    </a:cubicBezTo>
                    <a:cubicBezTo>
                      <a:pt x="768" y="75"/>
                      <a:pt x="714" y="0"/>
                      <a:pt x="573" y="0"/>
                    </a:cubicBezTo>
                    <a:cubicBezTo>
                      <a:pt x="569" y="0"/>
                      <a:pt x="565" y="0"/>
                      <a:pt x="561" y="1"/>
                    </a:cubicBezTo>
                    <a:cubicBezTo>
                      <a:pt x="391" y="6"/>
                      <a:pt x="353" y="129"/>
                      <a:pt x="346" y="165"/>
                    </a:cubicBezTo>
                    <a:cubicBezTo>
                      <a:pt x="332" y="162"/>
                      <a:pt x="319" y="161"/>
                      <a:pt x="307" y="161"/>
                    </a:cubicBezTo>
                    <a:cubicBezTo>
                      <a:pt x="220" y="161"/>
                      <a:pt x="191" y="222"/>
                      <a:pt x="183" y="245"/>
                    </a:cubicBezTo>
                    <a:cubicBezTo>
                      <a:pt x="178" y="244"/>
                      <a:pt x="173" y="244"/>
                      <a:pt x="168" y="244"/>
                    </a:cubicBezTo>
                    <a:cubicBezTo>
                      <a:pt x="118" y="244"/>
                      <a:pt x="68" y="273"/>
                      <a:pt x="38" y="320"/>
                    </a:cubicBezTo>
                    <a:cubicBezTo>
                      <a:pt x="2" y="376"/>
                      <a:pt x="0" y="442"/>
                      <a:pt x="33" y="496"/>
                    </a:cubicBezTo>
                    <a:cubicBezTo>
                      <a:pt x="78" y="571"/>
                      <a:pt x="157" y="587"/>
                      <a:pt x="214" y="587"/>
                    </a:cubicBezTo>
                    <a:cubicBezTo>
                      <a:pt x="245" y="587"/>
                      <a:pt x="270" y="582"/>
                      <a:pt x="283" y="580"/>
                    </a:cubicBezTo>
                    <a:cubicBezTo>
                      <a:pt x="288" y="605"/>
                      <a:pt x="310" y="669"/>
                      <a:pt x="405" y="685"/>
                    </a:cubicBezTo>
                    <a:cubicBezTo>
                      <a:pt x="416" y="686"/>
                      <a:pt x="426" y="687"/>
                      <a:pt x="437" y="687"/>
                    </a:cubicBezTo>
                    <a:cubicBezTo>
                      <a:pt x="508" y="687"/>
                      <a:pt x="555" y="649"/>
                      <a:pt x="576" y="627"/>
                    </a:cubicBezTo>
                    <a:cubicBezTo>
                      <a:pt x="586" y="650"/>
                      <a:pt x="654" y="737"/>
                      <a:pt x="792" y="752"/>
                    </a:cubicBezTo>
                    <a:cubicBezTo>
                      <a:pt x="780" y="798"/>
                      <a:pt x="763" y="849"/>
                      <a:pt x="702" y="892"/>
                    </a:cubicBezTo>
                    <a:cubicBezTo>
                      <a:pt x="702" y="892"/>
                      <a:pt x="864" y="847"/>
                      <a:pt x="983" y="619"/>
                    </a:cubicBezTo>
                    <a:cubicBezTo>
                      <a:pt x="984" y="618"/>
                      <a:pt x="984" y="617"/>
                      <a:pt x="985" y="616"/>
                    </a:cubicBezTo>
                    <a:cubicBezTo>
                      <a:pt x="1004" y="621"/>
                      <a:pt x="1022" y="623"/>
                      <a:pt x="1039" y="623"/>
                    </a:cubicBezTo>
                    <a:cubicBezTo>
                      <a:pt x="1107" y="623"/>
                      <a:pt x="1139" y="584"/>
                      <a:pt x="1149" y="570"/>
                    </a:cubicBezTo>
                    <a:cubicBezTo>
                      <a:pt x="1197" y="569"/>
                      <a:pt x="1243" y="538"/>
                      <a:pt x="1270" y="489"/>
                    </a:cubicBezTo>
                    <a:cubicBezTo>
                      <a:pt x="1300" y="435"/>
                      <a:pt x="1297" y="375"/>
                      <a:pt x="1263" y="334"/>
                    </a:cubicBezTo>
                  </a:path>
                </a:pathLst>
              </a:custGeom>
              <a:solidFill>
                <a:srgbClr val="FFF4D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68580" tIns="34290" rIns="68580" bIns="34290" anchor="b" anchorCtr="1" compatLnSpc="1">
                <a:prstTxWarp prst="textNoShape">
                  <a:avLst/>
                </a:prstTxWarp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68395"/>
                  </a:solidFill>
                  <a:effectLst/>
                  <a:uLnTx/>
                  <a:uFillTx/>
                  <a:latin typeface="+mj-lt"/>
                  <a:ea typeface="Microsoft YaHei"/>
                  <a:cs typeface="+mn-cs"/>
                </a:endParaRPr>
              </a:p>
            </p:txBody>
          </p:sp>
          <p:sp>
            <p:nvSpPr>
              <p:cNvPr id="19" name="iŝ1iḍe">
                <a:extLst>
                  <a:ext uri="{FF2B5EF4-FFF2-40B4-BE49-F238E27FC236}">
                    <a16:creationId xmlns:a16="http://schemas.microsoft.com/office/drawing/2014/main" id="{CAA229E9-D371-4A83-B662-54EEE1ADC711}"/>
                  </a:ext>
                </a:extLst>
              </p:cNvPr>
              <p:cNvSpPr/>
              <p:nvPr/>
            </p:nvSpPr>
            <p:spPr bwMode="auto">
              <a:xfrm>
                <a:off x="7562960" y="2029855"/>
                <a:ext cx="2844356" cy="2037887"/>
              </a:xfrm>
              <a:custGeom>
                <a:avLst/>
                <a:gdLst>
                  <a:gd name="T0" fmla="*/ 1413 w 1454"/>
                  <a:gd name="T1" fmla="*/ 410 h 1042"/>
                  <a:gd name="T2" fmla="*/ 1224 w 1454"/>
                  <a:gd name="T3" fmla="*/ 327 h 1042"/>
                  <a:gd name="T4" fmla="*/ 1197 w 1454"/>
                  <a:gd name="T5" fmla="*/ 328 h 1042"/>
                  <a:gd name="T6" fmla="*/ 1119 w 1454"/>
                  <a:gd name="T7" fmla="*/ 150 h 1042"/>
                  <a:gd name="T8" fmla="*/ 984 w 1454"/>
                  <a:gd name="T9" fmla="*/ 101 h 1042"/>
                  <a:gd name="T10" fmla="*/ 875 w 1454"/>
                  <a:gd name="T11" fmla="*/ 122 h 1042"/>
                  <a:gd name="T12" fmla="*/ 641 w 1454"/>
                  <a:gd name="T13" fmla="*/ 0 h 1042"/>
                  <a:gd name="T14" fmla="*/ 627 w 1454"/>
                  <a:gd name="T15" fmla="*/ 0 h 1042"/>
                  <a:gd name="T16" fmla="*/ 386 w 1454"/>
                  <a:gd name="T17" fmla="*/ 202 h 1042"/>
                  <a:gd name="T18" fmla="*/ 343 w 1454"/>
                  <a:gd name="T19" fmla="*/ 198 h 1042"/>
                  <a:gd name="T20" fmla="*/ 205 w 1454"/>
                  <a:gd name="T21" fmla="*/ 300 h 1042"/>
                  <a:gd name="T22" fmla="*/ 188 w 1454"/>
                  <a:gd name="T23" fmla="*/ 299 h 1042"/>
                  <a:gd name="T24" fmla="*/ 42 w 1454"/>
                  <a:gd name="T25" fmla="*/ 393 h 1042"/>
                  <a:gd name="T26" fmla="*/ 37 w 1454"/>
                  <a:gd name="T27" fmla="*/ 610 h 1042"/>
                  <a:gd name="T28" fmla="*/ 240 w 1454"/>
                  <a:gd name="T29" fmla="*/ 721 h 1042"/>
                  <a:gd name="T30" fmla="*/ 317 w 1454"/>
                  <a:gd name="T31" fmla="*/ 712 h 1042"/>
                  <a:gd name="T32" fmla="*/ 453 w 1454"/>
                  <a:gd name="T33" fmla="*/ 841 h 1042"/>
                  <a:gd name="T34" fmla="*/ 489 w 1454"/>
                  <a:gd name="T35" fmla="*/ 844 h 1042"/>
                  <a:gd name="T36" fmla="*/ 644 w 1454"/>
                  <a:gd name="T37" fmla="*/ 770 h 1042"/>
                  <a:gd name="T38" fmla="*/ 791 w 1454"/>
                  <a:gd name="T39" fmla="*/ 873 h 1042"/>
                  <a:gd name="T40" fmla="*/ 673 w 1454"/>
                  <a:gd name="T41" fmla="*/ 1042 h 1042"/>
                  <a:gd name="T42" fmla="*/ 1099 w 1454"/>
                  <a:gd name="T43" fmla="*/ 761 h 1042"/>
                  <a:gd name="T44" fmla="*/ 1102 w 1454"/>
                  <a:gd name="T45" fmla="*/ 757 h 1042"/>
                  <a:gd name="T46" fmla="*/ 1162 w 1454"/>
                  <a:gd name="T47" fmla="*/ 766 h 1042"/>
                  <a:gd name="T48" fmla="*/ 1285 w 1454"/>
                  <a:gd name="T49" fmla="*/ 700 h 1042"/>
                  <a:gd name="T50" fmla="*/ 1420 w 1454"/>
                  <a:gd name="T51" fmla="*/ 601 h 1042"/>
                  <a:gd name="T52" fmla="*/ 1413 w 1454"/>
                  <a:gd name="T53" fmla="*/ 410 h 10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454" h="1042">
                    <a:moveTo>
                      <a:pt x="1413" y="410"/>
                    </a:moveTo>
                    <a:cubicBezTo>
                      <a:pt x="1359" y="338"/>
                      <a:pt x="1272" y="327"/>
                      <a:pt x="1224" y="327"/>
                    </a:cubicBezTo>
                    <a:cubicBezTo>
                      <a:pt x="1214" y="327"/>
                      <a:pt x="1204" y="328"/>
                      <a:pt x="1197" y="328"/>
                    </a:cubicBezTo>
                    <a:cubicBezTo>
                      <a:pt x="1201" y="297"/>
                      <a:pt x="1200" y="224"/>
                      <a:pt x="1119" y="150"/>
                    </a:cubicBezTo>
                    <a:cubicBezTo>
                      <a:pt x="1082" y="117"/>
                      <a:pt x="1037" y="101"/>
                      <a:pt x="984" y="101"/>
                    </a:cubicBezTo>
                    <a:cubicBezTo>
                      <a:pt x="935" y="101"/>
                      <a:pt x="893" y="115"/>
                      <a:pt x="875" y="122"/>
                    </a:cubicBezTo>
                    <a:cubicBezTo>
                      <a:pt x="859" y="91"/>
                      <a:pt x="799" y="0"/>
                      <a:pt x="641" y="0"/>
                    </a:cubicBezTo>
                    <a:cubicBezTo>
                      <a:pt x="637" y="0"/>
                      <a:pt x="632" y="0"/>
                      <a:pt x="627" y="0"/>
                    </a:cubicBezTo>
                    <a:cubicBezTo>
                      <a:pt x="437" y="6"/>
                      <a:pt x="395" y="158"/>
                      <a:pt x="386" y="202"/>
                    </a:cubicBezTo>
                    <a:cubicBezTo>
                      <a:pt x="371" y="199"/>
                      <a:pt x="357" y="198"/>
                      <a:pt x="343" y="198"/>
                    </a:cubicBezTo>
                    <a:cubicBezTo>
                      <a:pt x="246" y="198"/>
                      <a:pt x="214" y="273"/>
                      <a:pt x="205" y="300"/>
                    </a:cubicBezTo>
                    <a:cubicBezTo>
                      <a:pt x="200" y="300"/>
                      <a:pt x="194" y="299"/>
                      <a:pt x="188" y="299"/>
                    </a:cubicBezTo>
                    <a:cubicBezTo>
                      <a:pt x="132" y="299"/>
                      <a:pt x="76" y="335"/>
                      <a:pt x="42" y="393"/>
                    </a:cubicBezTo>
                    <a:cubicBezTo>
                      <a:pt x="2" y="461"/>
                      <a:pt x="0" y="542"/>
                      <a:pt x="37" y="610"/>
                    </a:cubicBezTo>
                    <a:cubicBezTo>
                      <a:pt x="88" y="702"/>
                      <a:pt x="175" y="721"/>
                      <a:pt x="240" y="721"/>
                    </a:cubicBezTo>
                    <a:cubicBezTo>
                      <a:pt x="274" y="721"/>
                      <a:pt x="302" y="716"/>
                      <a:pt x="317" y="712"/>
                    </a:cubicBezTo>
                    <a:cubicBezTo>
                      <a:pt x="322" y="744"/>
                      <a:pt x="347" y="823"/>
                      <a:pt x="453" y="841"/>
                    </a:cubicBezTo>
                    <a:cubicBezTo>
                      <a:pt x="465" y="843"/>
                      <a:pt x="477" y="844"/>
                      <a:pt x="489" y="844"/>
                    </a:cubicBezTo>
                    <a:cubicBezTo>
                      <a:pt x="568" y="844"/>
                      <a:pt x="621" y="797"/>
                      <a:pt x="644" y="770"/>
                    </a:cubicBezTo>
                    <a:cubicBezTo>
                      <a:pt x="655" y="799"/>
                      <a:pt x="689" y="847"/>
                      <a:pt x="791" y="873"/>
                    </a:cubicBezTo>
                    <a:cubicBezTo>
                      <a:pt x="778" y="928"/>
                      <a:pt x="746" y="1003"/>
                      <a:pt x="673" y="1042"/>
                    </a:cubicBezTo>
                    <a:cubicBezTo>
                      <a:pt x="673" y="1042"/>
                      <a:pt x="966" y="1042"/>
                      <a:pt x="1099" y="761"/>
                    </a:cubicBezTo>
                    <a:cubicBezTo>
                      <a:pt x="1100" y="760"/>
                      <a:pt x="1101" y="758"/>
                      <a:pt x="1102" y="757"/>
                    </a:cubicBezTo>
                    <a:cubicBezTo>
                      <a:pt x="1123" y="763"/>
                      <a:pt x="1143" y="766"/>
                      <a:pt x="1162" y="766"/>
                    </a:cubicBezTo>
                    <a:cubicBezTo>
                      <a:pt x="1238" y="766"/>
                      <a:pt x="1274" y="717"/>
                      <a:pt x="1285" y="700"/>
                    </a:cubicBezTo>
                    <a:cubicBezTo>
                      <a:pt x="1339" y="699"/>
                      <a:pt x="1390" y="661"/>
                      <a:pt x="1420" y="601"/>
                    </a:cubicBezTo>
                    <a:cubicBezTo>
                      <a:pt x="1454" y="534"/>
                      <a:pt x="1451" y="461"/>
                      <a:pt x="1413" y="410"/>
                    </a:cubicBezTo>
                  </a:path>
                </a:pathLst>
              </a:custGeom>
              <a:noFill/>
              <a:ln w="38100" cap="rnd" cmpd="thickThin">
                <a:solidFill>
                  <a:srgbClr val="7A4E48"/>
                </a:solidFill>
                <a:prstDash val="sysDash"/>
                <a:round/>
                <a:headEnd/>
                <a:tailEnd/>
              </a:ln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Microsoft YaHei"/>
                  <a:cs typeface="+mn-cs"/>
                </a:endParaRPr>
              </a:p>
            </p:txBody>
          </p:sp>
        </p:grpSp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9B502088-344C-40DA-8275-80E92CD1CBA3}"/>
                </a:ext>
              </a:extLst>
            </p:cNvPr>
            <p:cNvSpPr/>
            <p:nvPr/>
          </p:nvSpPr>
          <p:spPr>
            <a:xfrm rot="9134">
              <a:off x="8666354" y="2508320"/>
              <a:ext cx="3682345" cy="1303180"/>
            </a:xfrm>
            <a:prstGeom prst="wedgeRoundRectCallout">
              <a:avLst>
                <a:gd name="adj1" fmla="val -20935"/>
                <a:gd name="adj2" fmla="val 23304"/>
                <a:gd name="adj3" fmla="val 16667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3302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r>
                <a:rPr lang="en-US" sz="3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hã</a:t>
              </a:r>
              <a:r>
                <a:rPr lang="en-US" sz="3000" dirty="0" err="1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y</a:t>
              </a:r>
              <a:r>
                <a:rPr lang="en-US" sz="3000" dirty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kể</a:t>
              </a:r>
              <a:r>
                <a:rPr lang="en-US" sz="3000" dirty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tên</a:t>
              </a:r>
              <a:r>
                <a:rPr lang="en-US" sz="3000" dirty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3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đối tượng tự nhiên và sản phẩm công nghệ mà em </a:t>
              </a:r>
              <a:r>
                <a:rPr lang="en-US" sz="3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biết</a:t>
              </a:r>
              <a:r>
                <a:rPr lang="en-US" sz="3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30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5">
            <a:extLst>
              <a:ext uri="{FF2B5EF4-FFF2-40B4-BE49-F238E27FC236}">
                <a16:creationId xmlns:a16="http://schemas.microsoft.com/office/drawing/2014/main" id="{E1BE0749-7D7C-4EAC-BD68-CFC767075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2352040" y="1426210"/>
            <a:ext cx="4390390" cy="543179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66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D42D78F-3EAA-410A-B57C-2BDFB9BA4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8478" y="78226"/>
            <a:ext cx="5745372" cy="712824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Một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đối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tượng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tự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nhiên</a:t>
            </a:r>
            <a:endParaRPr lang="en-US" altLang="en-US" sz="3600" b="1" dirty="0">
              <a:solidFill>
                <a:srgbClr val="002060"/>
              </a:solidFill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4" name="Picture 3" descr="A picture containing nature, mountain&#10;&#10;Description automatically generated">
            <a:extLst>
              <a:ext uri="{FF2B5EF4-FFF2-40B4-BE49-F238E27FC236}">
                <a16:creationId xmlns:a16="http://schemas.microsoft.com/office/drawing/2014/main" id="{F970D90B-56D8-4045-8CCF-6DBFACE009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881" y="2023378"/>
            <a:ext cx="5093119" cy="2101582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B57DBB38-C4BA-435C-B3DE-A45204C8E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" y="1165720"/>
            <a:ext cx="3711080" cy="3711080"/>
          </a:xfrm>
          <a:prstGeom prst="rect">
            <a:avLst/>
          </a:prstGeom>
        </p:spPr>
      </p:pic>
      <p:pic>
        <p:nvPicPr>
          <p:cNvPr id="11" name="Picture 10" descr="A picture containing blur&#10;&#10;Description automatically generated">
            <a:extLst>
              <a:ext uri="{FF2B5EF4-FFF2-40B4-BE49-F238E27FC236}">
                <a16:creationId xmlns:a16="http://schemas.microsoft.com/office/drawing/2014/main" id="{DE03323D-AD21-48A2-BD6B-4BCED40EC8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284" y="890224"/>
            <a:ext cx="4085750" cy="40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17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D42D78F-3EAA-410A-B57C-2BDFB9BA4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8478" y="78226"/>
            <a:ext cx="5745372" cy="712824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Một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số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sản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phẩm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công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nghệ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3" name="Picture 2" descr="A picture containing aircraft&#10;&#10;Description automatically generated">
            <a:extLst>
              <a:ext uri="{FF2B5EF4-FFF2-40B4-BE49-F238E27FC236}">
                <a16:creationId xmlns:a16="http://schemas.microsoft.com/office/drawing/2014/main" id="{A04A2C88-D36A-4A46-B830-BF7B38DA0A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496" y="1975103"/>
            <a:ext cx="4141296" cy="2907794"/>
          </a:xfrm>
          <a:prstGeom prst="rect">
            <a:avLst/>
          </a:prstGeom>
        </p:spPr>
      </p:pic>
      <p:pic>
        <p:nvPicPr>
          <p:cNvPr id="7" name="Picture 6" descr="A white car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17DCD56-EA0D-48AB-856A-4A9375006B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185" y="2123544"/>
            <a:ext cx="4768789" cy="2610912"/>
          </a:xfrm>
          <a:prstGeom prst="rect">
            <a:avLst/>
          </a:prstGeom>
        </p:spPr>
      </p:pic>
      <p:pic>
        <p:nvPicPr>
          <p:cNvPr id="10" name="Picture 9" descr="A picture containing text, refrigerator, appliance, white&#10;&#10;Description automatically generated">
            <a:extLst>
              <a:ext uri="{FF2B5EF4-FFF2-40B4-BE49-F238E27FC236}">
                <a16:creationId xmlns:a16="http://schemas.microsoft.com/office/drawing/2014/main" id="{177594A3-9D58-42A4-A237-A8498331CF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800" y="944868"/>
            <a:ext cx="3598259" cy="454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82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813609" y="0"/>
            <a:ext cx="7574794" cy="4840220"/>
            <a:chOff x="4144021" y="1484380"/>
            <a:chExt cx="7574794" cy="484022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1" name="Rectangle: Diagonal Corners Rounded 4">
                <a:extLst>
                  <a:ext uri="{FF2B5EF4-FFF2-40B4-BE49-F238E27FC236}">
                    <a16:creationId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Rectangle: Diagonal Corners Rounded 30">
                <a:extLst>
                  <a:ext uri="{FF2B5EF4-FFF2-40B4-BE49-F238E27FC236}">
                    <a16:creationId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4593718" y="2222023"/>
              <a:ext cx="6815563" cy="3147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28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Sản phẩm công nghệ là sản phẩm do con người tạo ra để phục vụ cuộc sống. 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28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Đối tượng tự nhiên không phải do con người tạo ra mà có sẵn trong tự nhiên như: động vật, thực vật, đất, nước,...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66E8A4E7-1FAC-49E0-AB73-E1E43B816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999" y="2311247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1129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39">
            <a:extLst>
              <a:ext uri="{FF2B5EF4-FFF2-40B4-BE49-F238E27FC236}">
                <a16:creationId xmlns:a16="http://schemas.microsoft.com/office/drawing/2014/main" id="{05FA9F27-87EC-4097-BA4A-322F1C0B1B34}"/>
              </a:ext>
            </a:extLst>
          </p:cNvPr>
          <p:cNvSpPr/>
          <p:nvPr/>
        </p:nvSpPr>
        <p:spPr>
          <a:xfrm>
            <a:off x="481183" y="312327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2" name="图片 40">
            <a:extLst>
              <a:ext uri="{FF2B5EF4-FFF2-40B4-BE49-F238E27FC236}">
                <a16:creationId xmlns:a16="http://schemas.microsoft.com/office/drawing/2014/main" id="{076C82DF-BC8D-48AF-9823-065BD7559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3" b="40138"/>
          <a:stretch>
            <a:fillRect/>
          </a:stretch>
        </p:blipFill>
        <p:spPr>
          <a:xfrm>
            <a:off x="-42601" y="0"/>
            <a:ext cx="1896259" cy="3107252"/>
          </a:xfrm>
          <a:prstGeom prst="rect">
            <a:avLst/>
          </a:prstGeom>
        </p:spPr>
      </p:pic>
      <p:pic>
        <p:nvPicPr>
          <p:cNvPr id="24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391" y="3107252"/>
            <a:ext cx="3976535" cy="39765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C6A915-7047-4943-BFF5-282F861E3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528" y="1039691"/>
            <a:ext cx="10358002" cy="23893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F20FE7-1BE6-49C3-A096-3EBC8AF33D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2651" y="1553626"/>
            <a:ext cx="9089924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961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47040" y="111760"/>
            <a:ext cx="11541760" cy="1412240"/>
            <a:chOff x="4144021" y="1484380"/>
            <a:chExt cx="7574794" cy="484022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5" name="Rectangle: Diagonal Corners Rounded 4">
                <a:extLst>
                  <a:ext uri="{FF2B5EF4-FFF2-40B4-BE49-F238E27FC236}">
                    <a16:creationId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Rectangle: Diagonal Corners Rounded 30">
                <a:extLst>
                  <a:ext uri="{FF2B5EF4-FFF2-40B4-BE49-F238E27FC236}">
                    <a16:creationId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4357395" y="1624003"/>
              <a:ext cx="7168930" cy="4524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Quan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2,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dựa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gợi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ý: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trí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mát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chiếu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sáng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bảo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quản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phẩm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sản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phẩm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nghệ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DD85570-7825-44CF-AF6B-42F9240AC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4737"/>
            <a:ext cx="6780178" cy="51968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C659F7-5D12-479A-A7E4-58A46BB24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9125" y="1564737"/>
            <a:ext cx="5019675" cy="27717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EF489D-FF0A-4DE4-975F-FB31EE85E4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9680" y="4336512"/>
            <a:ext cx="3129131" cy="254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832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8126" y="1193527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3667B00-C672-4A7E-9529-D99C2458412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47403" y="2131759"/>
            <a:ext cx="2927736" cy="224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 flipH="1">
            <a:off x="5679439" y="2206735"/>
            <a:ext cx="5423989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Tivi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thanh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BED4FB-C74B-42B3-A061-7BD3E19488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279" y="1065624"/>
            <a:ext cx="3831955" cy="3011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304130-80C5-4F4A-AF7E-4DBB109CA7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279" y="4105918"/>
            <a:ext cx="3728721" cy="2696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2525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 flipH="1">
            <a:off x="5679439" y="2206735"/>
            <a:ext cx="5423989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Quạt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mát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98D6C1-0558-4663-8387-36A35E04D2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3842" y="1583054"/>
            <a:ext cx="4410783" cy="357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06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876" y="1353786"/>
            <a:ext cx="4512945" cy="5416451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230" y="376435"/>
            <a:ext cx="2305050" cy="23050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rPr>
              <a:t> </a:t>
            </a:r>
          </a:p>
        </p:txBody>
      </p:sp>
      <p:grpSp>
        <p:nvGrpSpPr>
          <p:cNvPr id="21" name="组合 35">
            <a:extLst>
              <a:ext uri="{FF2B5EF4-FFF2-40B4-BE49-F238E27FC236}">
                <a16:creationId xmlns:a16="http://schemas.microsoft.com/office/drawing/2014/main" id="{58031344-F0E3-47BA-BF76-2A75161A7F63}"/>
              </a:ext>
            </a:extLst>
          </p:cNvPr>
          <p:cNvGrpSpPr/>
          <p:nvPr/>
        </p:nvGrpSpPr>
        <p:grpSpPr>
          <a:xfrm>
            <a:off x="1899920" y="0"/>
            <a:ext cx="10292080" cy="6858000"/>
            <a:chOff x="3446310" y="0"/>
            <a:chExt cx="8745690" cy="6858000"/>
          </a:xfrm>
        </p:grpSpPr>
        <p:pic>
          <p:nvPicPr>
            <p:cNvPr id="22" name="图片 4">
              <a:extLst>
                <a:ext uri="{FF2B5EF4-FFF2-40B4-BE49-F238E27FC236}">
                  <a16:creationId xmlns:a16="http://schemas.microsoft.com/office/drawing/2014/main" id="{04AF4418-F885-40BF-8E37-952884393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23" name="图片 6">
              <a:extLst>
                <a:ext uri="{FF2B5EF4-FFF2-40B4-BE49-F238E27FC236}">
                  <a16:creationId xmlns:a16="http://schemas.microsoft.com/office/drawing/2014/main" id="{6A5F9765-BA61-4550-849E-E21E4EED5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24" name="图片 8">
              <a:extLst>
                <a:ext uri="{FF2B5EF4-FFF2-40B4-BE49-F238E27FC236}">
                  <a16:creationId xmlns:a16="http://schemas.microsoft.com/office/drawing/2014/main" id="{0FF684D6-58E3-437E-913D-707CEB8D8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31" name="图片 10">
              <a:extLst>
                <a:ext uri="{FF2B5EF4-FFF2-40B4-BE49-F238E27FC236}">
                  <a16:creationId xmlns:a16="http://schemas.microsoft.com/office/drawing/2014/main" id="{F85E080C-FAAD-403A-9F84-E609AC6B6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34" name="图片 12">
              <a:extLst>
                <a:ext uri="{FF2B5EF4-FFF2-40B4-BE49-F238E27FC236}">
                  <a16:creationId xmlns:a16="http://schemas.microsoft.com/office/drawing/2014/main" id="{4B5C21D8-3D61-4482-8829-2A01E3BE4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35" name="图片 14">
              <a:extLst>
                <a:ext uri="{FF2B5EF4-FFF2-40B4-BE49-F238E27FC236}">
                  <a16:creationId xmlns:a16="http://schemas.microsoft.com/office/drawing/2014/main" id="{60C01AFC-0EEE-4175-805C-1C06CC65F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767BAA5-2188-4488-9142-8FD457C8108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35508" y="361616"/>
            <a:ext cx="4980864" cy="9632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12CC0A-1924-4171-8E44-59163F8F6739}"/>
              </a:ext>
            </a:extLst>
          </p:cNvPr>
          <p:cNvSpPr txBox="1"/>
          <p:nvPr/>
        </p:nvSpPr>
        <p:spPr>
          <a:xfrm>
            <a:off x="4734560" y="1528960"/>
            <a:ext cx="7284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Phân biệt được đối tượng tự nhiên và sản phẩm công nghệ.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AB32A1-FC98-42D5-871B-41619492A296}"/>
              </a:ext>
            </a:extLst>
          </p:cNvPr>
          <p:cNvSpPr txBox="1"/>
          <p:nvPr/>
        </p:nvSpPr>
        <p:spPr>
          <a:xfrm>
            <a:off x="5776148" y="2848918"/>
            <a:ext cx="64158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Nêu được tác dụng một số sản phẩm công nghệ trong gia đình.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9FE11E5-BC14-4ADA-AB8B-FF3D7134F98B}"/>
              </a:ext>
            </a:extLst>
          </p:cNvPr>
          <p:cNvSpPr txBox="1"/>
          <p:nvPr/>
        </p:nvSpPr>
        <p:spPr>
          <a:xfrm>
            <a:off x="6096000" y="4142968"/>
            <a:ext cx="6177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Nêu được vai trò của các sản phẩm công nghệ trong đời sống gia đình.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3761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 flipH="1">
            <a:off x="5679439" y="2206735"/>
            <a:ext cx="5423989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Tủ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lạnh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quản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4FC16A-312F-444F-B943-9639BF30C4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044" y="1698307"/>
            <a:ext cx="4176757" cy="323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0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 flipH="1">
            <a:off x="6512742" y="2332990"/>
            <a:ext cx="5423989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chiếu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CDAEEE-4968-4DC9-A0DA-C0BB82245B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269" y="2332990"/>
            <a:ext cx="5532413" cy="278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49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813609" y="0"/>
            <a:ext cx="7574794" cy="4840220"/>
            <a:chOff x="4144021" y="1484380"/>
            <a:chExt cx="7574794" cy="484022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1" name="Rectangle: Diagonal Corners Rounded 4">
                <a:extLst>
                  <a:ext uri="{FF2B5EF4-FFF2-40B4-BE49-F238E27FC236}">
                    <a16:creationId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Rectangle: Diagonal Corners Rounded 30">
                <a:extLst>
                  <a:ext uri="{FF2B5EF4-FFF2-40B4-BE49-F238E27FC236}">
                    <a16:creationId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4593718" y="2222023"/>
              <a:ext cx="6815563" cy="3147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 sản phẩm công nghệ có vai trò rất quan trọng trong đời sống của chúng ta. 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Càng ngày những sản phẩm công nghệ càng hiện đại giúp cho con người có cuộc sống tốt đẹp hơn.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66E8A4E7-1FAC-49E0-AB73-E1E43B816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999" y="2311247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009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218" y="1419665"/>
            <a:ext cx="5438335" cy="54383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ABC55F-4D2D-4955-AC7D-F87D6616D0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1458" y="1702752"/>
            <a:ext cx="3822523" cy="14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72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39">
            <a:extLst>
              <a:ext uri="{FF2B5EF4-FFF2-40B4-BE49-F238E27FC236}">
                <a16:creationId xmlns:a16="http://schemas.microsoft.com/office/drawing/2014/main" id="{05FA9F27-87EC-4097-BA4A-322F1C0B1B34}"/>
              </a:ext>
            </a:extLst>
          </p:cNvPr>
          <p:cNvSpPr/>
          <p:nvPr/>
        </p:nvSpPr>
        <p:spPr>
          <a:xfrm>
            <a:off x="481183" y="312327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2" name="图片 40">
            <a:extLst>
              <a:ext uri="{FF2B5EF4-FFF2-40B4-BE49-F238E27FC236}">
                <a16:creationId xmlns:a16="http://schemas.microsoft.com/office/drawing/2014/main" id="{076C82DF-BC8D-48AF-9823-065BD7559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3" b="40138"/>
          <a:stretch>
            <a:fillRect/>
          </a:stretch>
        </p:blipFill>
        <p:spPr>
          <a:xfrm>
            <a:off x="-42601" y="0"/>
            <a:ext cx="1896259" cy="3107252"/>
          </a:xfrm>
          <a:prstGeom prst="rect">
            <a:avLst/>
          </a:prstGeom>
        </p:spPr>
      </p:pic>
      <p:pic>
        <p:nvPicPr>
          <p:cNvPr id="24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391" y="3107252"/>
            <a:ext cx="3976535" cy="39765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C6A915-7047-4943-BFF5-282F861E3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528" y="1039691"/>
            <a:ext cx="10358002" cy="23893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87D354-F6B9-445F-A86C-193633B99F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631" y="1357102"/>
            <a:ext cx="8888738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19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D1BE65-4937-4205-B19D-1184FCDC7260}"/>
              </a:ext>
            </a:extLst>
          </p:cNvPr>
          <p:cNvSpPr/>
          <p:nvPr/>
        </p:nvSpPr>
        <p:spPr>
          <a:xfrm>
            <a:off x="365760" y="314960"/>
            <a:ext cx="11470640" cy="586740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05D694A-305B-4747-9849-8E7841BD8695}"/>
              </a:ext>
            </a:extLst>
          </p:cNvPr>
          <p:cNvGrpSpPr/>
          <p:nvPr/>
        </p:nvGrpSpPr>
        <p:grpSpPr>
          <a:xfrm>
            <a:off x="892354" y="3758439"/>
            <a:ext cx="4278451" cy="2175001"/>
            <a:chOff x="892354" y="3758439"/>
            <a:chExt cx="4278451" cy="2175001"/>
          </a:xfrm>
        </p:grpSpPr>
        <p:pic>
          <p:nvPicPr>
            <p:cNvPr id="8" name="Picture 9">
              <a:extLst>
                <a:ext uri="{FF2B5EF4-FFF2-40B4-BE49-F238E27FC236}">
                  <a16:creationId xmlns:a16="http://schemas.microsoft.com/office/drawing/2014/main" id="{F14F802D-95B6-420B-8A88-8CE8977D2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931804B2-FC97-4FF3-AF23-C3058724D7BB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D447AE5-C932-4865-B477-D0C8675FC922}"/>
              </a:ext>
            </a:extLst>
          </p:cNvPr>
          <p:cNvGrpSpPr/>
          <p:nvPr/>
        </p:nvGrpSpPr>
        <p:grpSpPr>
          <a:xfrm>
            <a:off x="1178560" y="665577"/>
            <a:ext cx="10302240" cy="1412240"/>
            <a:chOff x="4144021" y="1484380"/>
            <a:chExt cx="7574794" cy="484022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31DDEBE-A1DB-4D34-AAA5-6FE70B42AC17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6" name="Rectangle: Diagonal Corners Rounded 15">
                <a:extLst>
                  <a:ext uri="{FF2B5EF4-FFF2-40B4-BE49-F238E27FC236}">
                    <a16:creationId xmlns:a16="http://schemas.microsoft.com/office/drawing/2014/main" id="{BF72A0D7-FF12-49FC-9CFA-6F9406A5CC80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Rectangle: Diagonal Corners Rounded 30">
                <a:extLst>
                  <a:ext uri="{FF2B5EF4-FFF2-40B4-BE49-F238E27FC236}">
                    <a16:creationId xmlns:a16="http://schemas.microsoft.com/office/drawing/2014/main" id="{54A1A757-28E5-4D1D-8368-67C24C9DE1D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70509ED-DCEC-4B7A-B3BF-7BDA55BD9660}"/>
                </a:ext>
              </a:extLst>
            </p:cNvPr>
            <p:cNvSpPr txBox="1"/>
            <p:nvPr/>
          </p:nvSpPr>
          <p:spPr>
            <a:xfrm>
              <a:off x="4357395" y="1624003"/>
              <a:ext cx="7168930" cy="4003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ể tên các sản phẩm công nghệ mà em biết có tác dụng như mô tả dưới đây: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25F7AB6-37E1-4D62-892D-5042ADD44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5753" y="2197028"/>
            <a:ext cx="4407218" cy="373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52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D1BE65-4937-4205-B19D-1184FCDC7260}"/>
              </a:ext>
            </a:extLst>
          </p:cNvPr>
          <p:cNvSpPr/>
          <p:nvPr/>
        </p:nvSpPr>
        <p:spPr>
          <a:xfrm>
            <a:off x="243840" y="314960"/>
            <a:ext cx="11704320" cy="627888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982BD9A-83D6-4BDD-961C-AF8B8550B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896" y="381000"/>
            <a:ext cx="7010400" cy="94370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86C5F39-1A69-422C-88F8-3EB4274A97C6}"/>
              </a:ext>
            </a:extLst>
          </p:cNvPr>
          <p:cNvSpPr/>
          <p:nvPr/>
        </p:nvSpPr>
        <p:spPr>
          <a:xfrm>
            <a:off x="762000" y="1595120"/>
            <a:ext cx="9672320" cy="7913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mát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hoà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,...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8BA72EB-731C-4EE1-A2EA-725653922003}"/>
              </a:ext>
            </a:extLst>
          </p:cNvPr>
          <p:cNvSpPr/>
          <p:nvPr/>
        </p:nvSpPr>
        <p:spPr>
          <a:xfrm>
            <a:off x="762000" y="2609168"/>
            <a:ext cx="9753600" cy="7913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82643B9-2202-41E3-9C82-AD6F097396DE}"/>
              </a:ext>
            </a:extLst>
          </p:cNvPr>
          <p:cNvSpPr/>
          <p:nvPr/>
        </p:nvSpPr>
        <p:spPr>
          <a:xfrm>
            <a:off x="833120" y="3618912"/>
            <a:ext cx="9753600" cy="7913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Cất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tủ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lạnh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tủ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F78F33A-2E14-4595-996C-A49DFF414BD5}"/>
              </a:ext>
            </a:extLst>
          </p:cNvPr>
          <p:cNvSpPr/>
          <p:nvPr/>
        </p:nvSpPr>
        <p:spPr>
          <a:xfrm>
            <a:off x="833120" y="4658748"/>
            <a:ext cx="9753600" cy="7913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phim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hay: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Tivi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3F1D25A-27DD-4DC3-A21C-C51BB9B31868}"/>
              </a:ext>
            </a:extLst>
          </p:cNvPr>
          <p:cNvSpPr/>
          <p:nvPr/>
        </p:nvSpPr>
        <p:spPr>
          <a:xfrm>
            <a:off x="792480" y="5626294"/>
            <a:ext cx="9753600" cy="79130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bếp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bếp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ga,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lò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sóng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,...</a:t>
            </a:r>
          </a:p>
        </p:txBody>
      </p:sp>
    </p:spTree>
    <p:extLst>
      <p:ext uri="{BB962C8B-B14F-4D97-AF65-F5344CB8AC3E}">
        <p14:creationId xmlns:p14="http://schemas.microsoft.com/office/powerpoint/2010/main" val="3268936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218" y="1419665"/>
            <a:ext cx="5438335" cy="54383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7281B7-1870-4E2D-9B1E-4ADABC452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1603" y="1276024"/>
            <a:ext cx="4541914" cy="16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5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87FCFFEC-0BB5-F387-7220-2920F69C46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>
            <a:off x="6205287" y="1043393"/>
            <a:ext cx="2409552" cy="319949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E7E6427-F3E8-736D-06DE-D6600ED85E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4725535" y="3321572"/>
            <a:ext cx="2550781" cy="295198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2AE68EA-0FD1-2CA2-8437-0991965754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21208351" flipH="1">
            <a:off x="2435089" y="1819947"/>
            <a:ext cx="2680364" cy="2913733"/>
          </a:xfrm>
          <a:prstGeom prst="rect">
            <a:avLst/>
          </a:prstGeom>
        </p:spPr>
      </p:pic>
      <p:pic>
        <p:nvPicPr>
          <p:cNvPr id="23" name="Picture 22">
            <a:hlinkClick r:id="rId5" action="ppaction://hlinksldjump"/>
            <a:extLst>
              <a:ext uri="{FF2B5EF4-FFF2-40B4-BE49-F238E27FC236}">
                <a16:creationId xmlns:a16="http://schemas.microsoft.com/office/drawing/2014/main" id="{D37BD97C-8E81-4241-CB22-A5B0D0CBFD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7918" y="3671604"/>
            <a:ext cx="3032007" cy="1520068"/>
          </a:xfrm>
          <a:prstGeom prst="rect">
            <a:avLst/>
          </a:prstGeom>
        </p:spPr>
      </p:pic>
      <p:pic>
        <p:nvPicPr>
          <p:cNvPr id="1025" name="Picture 1024">
            <a:hlinkClick r:id="rId7" action="ppaction://hlinksldjump"/>
            <a:extLst>
              <a:ext uri="{FF2B5EF4-FFF2-40B4-BE49-F238E27FC236}">
                <a16:creationId xmlns:a16="http://schemas.microsoft.com/office/drawing/2014/main" id="{6899834E-4257-C44B-00DA-A00952B6D5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2656" y="5217392"/>
            <a:ext cx="3452773" cy="1862044"/>
          </a:xfrm>
          <a:prstGeom prst="rect">
            <a:avLst/>
          </a:prstGeom>
        </p:spPr>
      </p:pic>
      <p:pic>
        <p:nvPicPr>
          <p:cNvPr id="1027" name="Picture 1026">
            <a:hlinkClick r:id="rId9" action="ppaction://hlinksldjump"/>
            <a:extLst>
              <a:ext uri="{FF2B5EF4-FFF2-40B4-BE49-F238E27FC236}">
                <a16:creationId xmlns:a16="http://schemas.microsoft.com/office/drawing/2014/main" id="{41BBA4B8-5FA7-C3B3-E8FD-8EFFC19551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20653" y="2682348"/>
            <a:ext cx="3283775" cy="15769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AF8BE8-1261-4886-81C1-25E10D4098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01618" y="-9770"/>
            <a:ext cx="6578154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04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218" y="1419665"/>
            <a:ext cx="5438335" cy="54383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CD2585-1A66-45E9-9ED0-EA3342AEAE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2046" y="1243503"/>
            <a:ext cx="5395428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15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415225" y="4688591"/>
            <a:ext cx="5632627" cy="1288256"/>
            <a:chOff x="311419" y="3516443"/>
            <a:chExt cx="4224470" cy="966192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19802" y="3516443"/>
              <a:ext cx="3916087" cy="966192"/>
              <a:chOff x="129540" y="128016"/>
              <a:chExt cx="11932920" cy="1710781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5400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3775600" y="389224"/>
                <a:ext cx="4599917" cy="1226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54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Gió</a:t>
                </a:r>
                <a:endParaRPr lang="en-US" altLang="en-US" sz="5400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245508" y="2307668"/>
            <a:ext cx="5826497" cy="1360987"/>
            <a:chOff x="4684130" y="1730750"/>
            <a:chExt cx="4369873" cy="102074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785298"/>
              <a:ext cx="3987948" cy="966192"/>
              <a:chOff x="129540" y="128016"/>
              <a:chExt cx="11932920" cy="1710781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5400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1907834" y="261457"/>
                <a:ext cx="8670881" cy="1226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54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Ngôi</a:t>
                </a:r>
                <a:r>
                  <a:rPr lang="en-US" altLang="en-US" sz="54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54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sao</a:t>
                </a:r>
                <a:endParaRPr lang="en-US" altLang="en-US" sz="5400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4" y="2353645"/>
            <a:ext cx="5646933" cy="1288256"/>
            <a:chOff x="264580" y="1765233"/>
            <a:chExt cx="4235200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3843867" cy="966192"/>
              <a:chOff x="129540" y="128016"/>
              <a:chExt cx="11932920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5400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3795813" y="230745"/>
                <a:ext cx="5480101" cy="1226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54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Biển</a:t>
                </a:r>
                <a:endParaRPr lang="en-US" altLang="en-US" sz="5400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6319414" y="4659131"/>
            <a:ext cx="6130673" cy="1317717"/>
            <a:chOff x="4739560" y="3494348"/>
            <a:chExt cx="4598005" cy="98828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516443"/>
              <a:ext cx="4256277" cy="966193"/>
              <a:chOff x="129540" y="128016"/>
              <a:chExt cx="12784663" cy="1710781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5400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2221223" y="348987"/>
                <a:ext cx="10692980" cy="1226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54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Tàu</a:t>
                </a:r>
                <a:r>
                  <a:rPr lang="en-US" altLang="en-US" sz="54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54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điện</a:t>
                </a:r>
                <a:endParaRPr lang="en-US" altLang="en-US" sz="5400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354991" y="-267268"/>
            <a:ext cx="11482018" cy="2424034"/>
            <a:chOff x="256704" y="-199080"/>
            <a:chExt cx="8611513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422B24">
                      <a:lumMod val="75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630540" y="326263"/>
              <a:ext cx="6525080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defTabSz="1219170">
                <a:buClr>
                  <a:srgbClr val="FFFFFF"/>
                </a:buClr>
              </a:pP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1.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Đâu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là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sản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phẩm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công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nghệ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do con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người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tạo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ra?</a:t>
              </a:r>
            </a:p>
          </p:txBody>
        </p:sp>
        <p:pic>
          <p:nvPicPr>
            <p:cNvPr id="66" name="Picture 65">
              <a:hlinkClick r:id="rId8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56704" y="-199080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4626784" y="2290822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4673579" y="4557810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500782" y="2196505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>
            <a:hlinkClick r:id="rId8" action="ppaction://hlinksldjump"/>
            <a:extLst>
              <a:ext uri="{FF2B5EF4-FFF2-40B4-BE49-F238E27FC236}">
                <a16:creationId xmlns:a16="http://schemas.microsoft.com/office/drawing/2014/main" id="{1B766C5A-E594-9C2F-B82E-161BCA1B1F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994904" flipH="1">
            <a:off x="10493672" y="3715390"/>
            <a:ext cx="2384841" cy="2592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375404" y="4563757"/>
            <a:ext cx="5632627" cy="1302432"/>
            <a:chOff x="311419" y="3505812"/>
            <a:chExt cx="4224470" cy="976824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19802" y="3505812"/>
              <a:ext cx="3916087" cy="976824"/>
              <a:chOff x="129540" y="109192"/>
              <a:chExt cx="11932920" cy="1729605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6667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1780159" y="109192"/>
                <a:ext cx="8887730" cy="14851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219170">
                  <a:spcBef>
                    <a:spcPct val="50000"/>
                  </a:spcBef>
                  <a:defRPr/>
                </a:pPr>
                <a:r>
                  <a:rPr lang="en-US" altLang="en-US" sz="6667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Mặt</a:t>
                </a:r>
                <a:r>
                  <a:rPr lang="en-US" altLang="en-US" sz="6667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6667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trời</a:t>
                </a:r>
                <a:endParaRPr lang="en-US" altLang="en-US" sz="6667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245508" y="2257861"/>
            <a:ext cx="5826497" cy="1410793"/>
            <a:chOff x="4684130" y="1693395"/>
            <a:chExt cx="4369873" cy="1058095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693395"/>
              <a:ext cx="3987948" cy="1058095"/>
              <a:chOff x="129540" y="-34711"/>
              <a:chExt cx="11932920" cy="1873508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6667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3558232" y="-34711"/>
                <a:ext cx="4622479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6667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Ô </a:t>
                </a:r>
                <a:r>
                  <a:rPr lang="en-US" altLang="en-US" sz="6667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tô</a:t>
                </a:r>
                <a:endParaRPr lang="en-US" altLang="en-US" sz="6667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4" y="2353643"/>
            <a:ext cx="5990534" cy="1288256"/>
            <a:chOff x="264580" y="1765233"/>
            <a:chExt cx="4492901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4101568" cy="966192"/>
              <a:chOff x="129540" y="128016"/>
              <a:chExt cx="12732929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6667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1640574" y="174274"/>
                <a:ext cx="11221895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6667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Máy</a:t>
                </a:r>
                <a:r>
                  <a:rPr lang="en-US" altLang="en-US" sz="6667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bay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6319414" y="4659131"/>
            <a:ext cx="5752591" cy="1317716"/>
            <a:chOff x="4739560" y="3494348"/>
            <a:chExt cx="4314443" cy="98828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509810"/>
              <a:ext cx="3972715" cy="972825"/>
              <a:chOff x="129540" y="116271"/>
              <a:chExt cx="11932920" cy="1722526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6667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2352727" y="116271"/>
                <a:ext cx="8667599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6667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Tàu</a:t>
                </a:r>
                <a:r>
                  <a:rPr lang="en-US" altLang="en-US" sz="6667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6667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hỏa</a:t>
                </a:r>
                <a:endParaRPr lang="en-US" altLang="en-US" sz="6667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-270174" y="-288692"/>
            <a:ext cx="13031363" cy="2424034"/>
            <a:chOff x="-202631" y="-189504"/>
            <a:chExt cx="9773522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422B24">
                      <a:lumMod val="75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-202631" y="563631"/>
              <a:ext cx="9773522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defTabSz="1219170">
                <a:buClr>
                  <a:srgbClr val="FFFFFF"/>
                </a:buClr>
              </a:pP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2.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Đâu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là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đối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tượng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thiên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nhiên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pic>
          <p:nvPicPr>
            <p:cNvPr id="66" name="Picture 65">
              <a:hlinkClick r:id="rId8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01324" y="-189504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5098781" y="224233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66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11123871" y="464434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66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552658" y="2336151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66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3" name="Picture 62">
            <a:hlinkClick r:id="rId8" action="ppaction://hlinksldjump"/>
            <a:extLst>
              <a:ext uri="{FF2B5EF4-FFF2-40B4-BE49-F238E27FC236}">
                <a16:creationId xmlns:a16="http://schemas.microsoft.com/office/drawing/2014/main" id="{BE630B10-C784-1548-BBDE-322FE957EE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4507722" y="3311233"/>
            <a:ext cx="2550781" cy="295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2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3160869" y="4843768"/>
            <a:ext cx="5677677" cy="1346023"/>
            <a:chOff x="311419" y="3516443"/>
            <a:chExt cx="4258258" cy="1009517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53590" y="3547316"/>
              <a:ext cx="3916087" cy="978644"/>
              <a:chOff x="232497" y="182681"/>
              <a:chExt cx="11932920" cy="1732829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232497" y="204729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en-US" sz="3200">
                  <a:solidFill>
                    <a:srgbClr val="43671B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2285240" y="182681"/>
                <a:ext cx="7932253" cy="14305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Làm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cuộc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sống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tụt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hậu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.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43671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43671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655443" y="2307667"/>
            <a:ext cx="5481838" cy="1360986"/>
            <a:chOff x="4684130" y="1730750"/>
            <a:chExt cx="4369873" cy="102074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785298"/>
              <a:ext cx="3987948" cy="966192"/>
              <a:chOff x="129540" y="128016"/>
              <a:chExt cx="11932920" cy="1710781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en-US" sz="3200">
                  <a:solidFill>
                    <a:srgbClr val="43671B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2500105" y="191062"/>
                <a:ext cx="7156924" cy="14305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Không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giúp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ích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gì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.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43671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43671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4" y="2353645"/>
            <a:ext cx="5773333" cy="1288256"/>
            <a:chOff x="264580" y="1765233"/>
            <a:chExt cx="4329999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3938666" cy="966192"/>
              <a:chOff x="129540" y="128016"/>
              <a:chExt cx="12227213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en-US" sz="3200">
                  <a:solidFill>
                    <a:srgbClr val="43671B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1758307" y="171137"/>
                <a:ext cx="10598446" cy="14305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Giúp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cuộc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sống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con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người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tiện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lợi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hơn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.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43671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43671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0" y="-383040"/>
            <a:ext cx="11786855" cy="2424034"/>
            <a:chOff x="28076" y="-182588"/>
            <a:chExt cx="8840141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422B24">
                      <a:lumMod val="75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349243" y="312302"/>
              <a:ext cx="6445515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defTabSz="1219170">
                <a:buClr>
                  <a:srgbClr val="FFFFFF"/>
                </a:buClr>
              </a:pP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3.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sản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phẩm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công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nghệ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có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vai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trò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gì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pic>
          <p:nvPicPr>
            <p:cNvPr id="66" name="Picture 65">
              <a:hlinkClick r:id="rId7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8076" y="-182588"/>
              <a:ext cx="1672414" cy="1818025"/>
            </a:xfrm>
            <a:prstGeom prst="rect">
              <a:avLst/>
            </a:prstGeom>
          </p:spPr>
        </p:pic>
      </p:grp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8174424" y="4735165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7333" kern="0">
              <a:solidFill>
                <a:srgbClr val="43671B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921444" y="2255911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7333" kern="0">
              <a:solidFill>
                <a:srgbClr val="43671B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>
            <a:hlinkClick r:id="rId7" action="ppaction://hlinksldjump"/>
            <a:extLst>
              <a:ext uri="{FF2B5EF4-FFF2-40B4-BE49-F238E27FC236}">
                <a16:creationId xmlns:a16="http://schemas.microsoft.com/office/drawing/2014/main" id="{35780915-2AB9-3FF7-1C27-0C1D54C311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 rot="599744">
            <a:off x="5389212" y="1452694"/>
            <a:ext cx="1937592" cy="257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1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8" grpId="0" animBg="1"/>
      <p:bldP spid="8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161" y="1849608"/>
            <a:ext cx="9943438" cy="21398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52531"/>
          <a:stretch/>
        </p:blipFill>
        <p:spPr>
          <a:xfrm>
            <a:off x="31988" y="4728754"/>
            <a:ext cx="12266215" cy="2098131"/>
          </a:xfrm>
          <a:prstGeom prst="rect">
            <a:avLst/>
          </a:prstGeom>
        </p:spPr>
      </p:pic>
      <p:pic>
        <p:nvPicPr>
          <p:cNvPr id="11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9829" y="-95096"/>
            <a:ext cx="2095074" cy="209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38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7979" y="1164242"/>
            <a:ext cx="2054530" cy="9876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14C154-8847-462D-8D9A-559911EE607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61637" y="2124945"/>
            <a:ext cx="5486876" cy="1072989"/>
          </a:xfrm>
          <a:prstGeom prst="rect">
            <a:avLst/>
          </a:prstGeom>
        </p:spPr>
      </p:pic>
      <p:pic>
        <p:nvPicPr>
          <p:cNvPr id="22" name="图片 28">
            <a:extLst>
              <a:ext uri="{FF2B5EF4-FFF2-40B4-BE49-F238E27FC236}">
                <a16:creationId xmlns:a16="http://schemas.microsoft.com/office/drawing/2014/main" id="{82C63172-2FBD-4804-A70F-E0242D04F6B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925" y="3339580"/>
            <a:ext cx="2031620" cy="24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23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255" y="2374878"/>
            <a:ext cx="4167745" cy="562522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13609" y="0"/>
            <a:ext cx="7574794" cy="4840220"/>
            <a:chOff x="4144021" y="1484380"/>
            <a:chExt cx="7574794" cy="484022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1" name="Rectangle: Diagonal Corners Rounded 4">
                <a:extLst>
                  <a:ext uri="{FF2B5EF4-FFF2-40B4-BE49-F238E27FC236}">
                    <a16:creationId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Rectangle: Diagonal Corners Rounded 30">
                <a:extLst>
                  <a:ext uri="{FF2B5EF4-FFF2-40B4-BE49-F238E27FC236}">
                    <a16:creationId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4617504" y="2511632"/>
              <a:ext cx="6767991" cy="2690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nl-NL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 bài hát bạn nhỏ yêu những gì?</a:t>
              </a:r>
            </a:p>
            <a:p>
              <a:pPr marL="457200" indent="-457200" algn="just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nl-NL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Vậy thiên nhiên có những gì mà bạn nhỏ yêu nhỉ?</a:t>
              </a:r>
              <a:endPara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155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218" y="1419665"/>
            <a:ext cx="5438335" cy="54383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B71F32-FEFC-43E1-9C4E-72235936AC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6865" y="1321872"/>
            <a:ext cx="4285859" cy="16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07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39">
            <a:extLst>
              <a:ext uri="{FF2B5EF4-FFF2-40B4-BE49-F238E27FC236}">
                <a16:creationId xmlns:a16="http://schemas.microsoft.com/office/drawing/2014/main" id="{05FA9F27-87EC-4097-BA4A-322F1C0B1B34}"/>
              </a:ext>
            </a:extLst>
          </p:cNvPr>
          <p:cNvSpPr/>
          <p:nvPr/>
        </p:nvSpPr>
        <p:spPr>
          <a:xfrm>
            <a:off x="481183" y="312327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2" name="图片 40">
            <a:extLst>
              <a:ext uri="{FF2B5EF4-FFF2-40B4-BE49-F238E27FC236}">
                <a16:creationId xmlns:a16="http://schemas.microsoft.com/office/drawing/2014/main" id="{076C82DF-BC8D-48AF-9823-065BD7559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3" b="40138"/>
          <a:stretch>
            <a:fillRect/>
          </a:stretch>
        </p:blipFill>
        <p:spPr>
          <a:xfrm>
            <a:off x="-42601" y="0"/>
            <a:ext cx="1896259" cy="3107252"/>
          </a:xfrm>
          <a:prstGeom prst="rect">
            <a:avLst/>
          </a:prstGeom>
        </p:spPr>
      </p:pic>
      <p:pic>
        <p:nvPicPr>
          <p:cNvPr id="24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391" y="3107252"/>
            <a:ext cx="3976535" cy="39765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C6A915-7047-4943-BFF5-282F861E3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528" y="1039691"/>
            <a:ext cx="10358002" cy="23893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4AAD2B-91DB-4C9F-83DD-96955B1619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3824" y="1366983"/>
            <a:ext cx="9041152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745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peech Bubble: Rectangle with Corners Rounded 4">
            <a:extLst>
              <a:ext uri="{FF2B5EF4-FFF2-40B4-BE49-F238E27FC236}">
                <a16:creationId xmlns:a16="http://schemas.microsoft.com/office/drawing/2014/main" id="{882CA8D4-CB70-4CF9-8930-906BCE070811}"/>
              </a:ext>
            </a:extLst>
          </p:cNvPr>
          <p:cNvSpPr/>
          <p:nvPr/>
        </p:nvSpPr>
        <p:spPr>
          <a:xfrm flipH="1">
            <a:off x="0" y="997693"/>
            <a:ext cx="4866640" cy="150569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quan sát và gọi tên những đối tượng có trong hình 1.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4ED7F900-142C-40EF-94C0-22190389EBF1}"/>
              </a:ext>
            </a:extLst>
          </p:cNvPr>
          <p:cNvSpPr/>
          <p:nvPr/>
        </p:nvSpPr>
        <p:spPr>
          <a:xfrm flipH="1">
            <a:off x="0" y="3079533"/>
            <a:ext cx="4866640" cy="255016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những đối tượng đó, đối tượng nào do con người làm ra, đối tượng nào không phải do con người làm ra?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300F70-C604-40BF-BB14-D81621862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331" y="899160"/>
            <a:ext cx="7115670" cy="481076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96D17C5-BF5A-46BE-B99F-CDF50F54ABF6}"/>
              </a:ext>
            </a:extLst>
          </p:cNvPr>
          <p:cNvSpPr/>
          <p:nvPr/>
        </p:nvSpPr>
        <p:spPr>
          <a:xfrm>
            <a:off x="5334000" y="2641600"/>
            <a:ext cx="146304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7236B4D-E2D0-4559-A9ED-95485D177F7A}"/>
              </a:ext>
            </a:extLst>
          </p:cNvPr>
          <p:cNvSpPr/>
          <p:nvPr/>
        </p:nvSpPr>
        <p:spPr>
          <a:xfrm>
            <a:off x="7569200" y="2641600"/>
            <a:ext cx="146304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Nón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B25463C-A9E2-4A87-89CB-BD34658DA032}"/>
              </a:ext>
            </a:extLst>
          </p:cNvPr>
          <p:cNvSpPr/>
          <p:nvPr/>
        </p:nvSpPr>
        <p:spPr>
          <a:xfrm>
            <a:off x="9733280" y="2647206"/>
            <a:ext cx="223520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Vịnh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Long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F025F5E-409B-4484-8FC9-1279C36434CC}"/>
              </a:ext>
            </a:extLst>
          </p:cNvPr>
          <p:cNvSpPr/>
          <p:nvPr/>
        </p:nvSpPr>
        <p:spPr>
          <a:xfrm>
            <a:off x="5212080" y="5191760"/>
            <a:ext cx="186944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B126896-30EE-42B2-B191-E607DDA7DA40}"/>
              </a:ext>
            </a:extLst>
          </p:cNvPr>
          <p:cNvSpPr/>
          <p:nvPr/>
        </p:nvSpPr>
        <p:spPr>
          <a:xfrm>
            <a:off x="7457440" y="5191759"/>
            <a:ext cx="186944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DF1D6FA-95F5-4584-9F2B-5BE5E6C1BCBB}"/>
              </a:ext>
            </a:extLst>
          </p:cNvPr>
          <p:cNvSpPr/>
          <p:nvPr/>
        </p:nvSpPr>
        <p:spPr>
          <a:xfrm>
            <a:off x="9916160" y="5191758"/>
            <a:ext cx="186944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vi</a:t>
            </a:r>
          </a:p>
        </p:txBody>
      </p:sp>
    </p:spTree>
    <p:extLst>
      <p:ext uri="{BB962C8B-B14F-4D97-AF65-F5344CB8AC3E}">
        <p14:creationId xmlns:p14="http://schemas.microsoft.com/office/powerpoint/2010/main" val="1191733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5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4206C1D-467A-4C5F-81D7-A634C153446C}"/>
              </a:ext>
            </a:extLst>
          </p:cNvPr>
          <p:cNvSpPr/>
          <p:nvPr/>
        </p:nvSpPr>
        <p:spPr>
          <a:xfrm>
            <a:off x="1778000" y="193040"/>
            <a:ext cx="8585200" cy="1107440"/>
          </a:xfrm>
          <a:prstGeom prst="roundRect">
            <a:avLst/>
          </a:prstGeom>
          <a:ln w="57150"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Những đối tượng do con người làm ra: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EEBEA9-ABFE-4090-86ED-2BCEBD484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335" y="1875690"/>
            <a:ext cx="2519679" cy="25524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1F85FF-7A98-4197-BB16-1D1B8BE797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4560" y="1828501"/>
            <a:ext cx="2072639" cy="26366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AC88EC-B9A6-4A70-89A9-33BD810C6A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9680" y="1747615"/>
            <a:ext cx="2062480" cy="26970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408558-ED6A-48E1-98CD-0DFCF93E6D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4294" y="1855173"/>
            <a:ext cx="3105785" cy="248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91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567</Words>
  <Application>Microsoft Office PowerPoint</Application>
  <PresentationFormat>Widescreen</PresentationFormat>
  <Paragraphs>78</Paragraphs>
  <Slides>33</Slides>
  <Notes>26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33</vt:i4>
      </vt:variant>
    </vt:vector>
  </HeadingPairs>
  <TitlesOfParts>
    <vt:vector size="46" baseType="lpstr">
      <vt:lpstr>等线</vt:lpstr>
      <vt:lpstr>等线 Light</vt:lpstr>
      <vt:lpstr>黑体</vt:lpstr>
      <vt:lpstr>Arial</vt:lpstr>
      <vt:lpstr>Calibri</vt:lpstr>
      <vt:lpstr>Fredoka One</vt:lpstr>
      <vt:lpstr>Georgia</vt:lpstr>
      <vt:lpstr>UTM Avo</vt:lpstr>
      <vt:lpstr>字魂59号-创粗黑</vt:lpstr>
      <vt:lpstr>Office 主题​​</vt:lpstr>
      <vt:lpstr>1_Office 主题</vt:lpstr>
      <vt:lpstr>1_Office 主题​​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tú nguyễn</cp:lastModifiedBy>
  <cp:revision>51</cp:revision>
  <dcterms:created xsi:type="dcterms:W3CDTF">2022-07-14T22:03:21Z</dcterms:created>
  <dcterms:modified xsi:type="dcterms:W3CDTF">2022-09-16T12:11:33Z</dcterms:modified>
</cp:coreProperties>
</file>