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3" r:id="rId1"/>
    <p:sldMasterId id="2147483713" r:id="rId2"/>
  </p:sldMasterIdLst>
  <p:notesMasterIdLst>
    <p:notesMasterId r:id="rId24"/>
  </p:notesMasterIdLst>
  <p:sldIdLst>
    <p:sldId id="388" r:id="rId3"/>
    <p:sldId id="382" r:id="rId4"/>
    <p:sldId id="351" r:id="rId5"/>
    <p:sldId id="374" r:id="rId6"/>
    <p:sldId id="259" r:id="rId7"/>
    <p:sldId id="375" r:id="rId8"/>
    <p:sldId id="261" r:id="rId9"/>
    <p:sldId id="262" r:id="rId10"/>
    <p:sldId id="378" r:id="rId11"/>
    <p:sldId id="381" r:id="rId12"/>
    <p:sldId id="380" r:id="rId13"/>
    <p:sldId id="265" r:id="rId14"/>
    <p:sldId id="266" r:id="rId15"/>
    <p:sldId id="267" r:id="rId16"/>
    <p:sldId id="372" r:id="rId17"/>
    <p:sldId id="257" r:id="rId18"/>
    <p:sldId id="263" r:id="rId19"/>
    <p:sldId id="258" r:id="rId20"/>
    <p:sldId id="260" r:id="rId21"/>
    <p:sldId id="264" r:id="rId22"/>
    <p:sldId id="357" r:id="rId23"/>
  </p:sldIdLst>
  <p:sldSz cx="12192000" cy="6858000"/>
  <p:notesSz cx="6858000" cy="9144000"/>
  <p:embeddedFontLst>
    <p:embeddedFont>
      <p:font typeface="Microsoft YaHei" panose="020B0503020204020204" pitchFamily="34" charset="-122"/>
      <p:regular r:id="rId25"/>
      <p:bold r:id="rId26"/>
    </p:embeddedFont>
    <p:embeddedFont>
      <p:font typeface="Nunito Black" panose="00000A00000000000000" pitchFamily="2" charset="0"/>
      <p:bold r:id="rId27"/>
      <p:boldItalic r:id="rId28"/>
    </p:embeddedFont>
    <p:embeddedFont>
      <p:font typeface="Nunito ExtraBold" panose="00000900000000000000" pitchFamily="2" charset="0"/>
      <p:bold r:id="rId29"/>
      <p:boldItalic r:id="rId30"/>
    </p:embeddedFont>
    <p:embeddedFont>
      <p:font typeface="Open Sans" panose="020B0606030504020204" pitchFamily="34" charset="0"/>
      <p:regular r:id="rId31"/>
      <p:bold r:id="rId32"/>
      <p:italic r:id="rId33"/>
      <p:boldItalic r:id="rId34"/>
    </p:embeddedFont>
    <p:embeddedFont>
      <p:font typeface="Open Sans Extrabold" panose="020B0906030804020204" pitchFamily="34" charset="0"/>
      <p:bold r:id="rId35"/>
      <p:boldItalic r:id="rId36"/>
    </p:embeddedFont>
    <p:embeddedFont>
      <p:font typeface="Sigmar One" panose="020B0604020202020204" charset="0"/>
      <p:regular r:id="rId37"/>
    </p:embeddedFont>
    <p:embeddedFont>
      <p:font typeface="Tahoma" panose="020B0604030504040204" pitchFamily="34" charset="0"/>
      <p:regular r:id="rId38"/>
      <p:bold r:id="rId39"/>
    </p:embeddedFont>
  </p:embeddedFontLst>
  <p:custDataLst>
    <p:tags r:id="rId4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55C3"/>
    <a:srgbClr val="EE4D6E"/>
    <a:srgbClr val="FF9C3E"/>
    <a:srgbClr val="FFA159"/>
    <a:srgbClr val="F99F3F"/>
    <a:srgbClr val="3BDDFF"/>
    <a:srgbClr val="97CA9F"/>
    <a:srgbClr val="D68063"/>
    <a:srgbClr val="ED9F78"/>
    <a:srgbClr val="CFE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3" autoAdjust="0"/>
    <p:restoredTop sz="94660"/>
  </p:normalViewPr>
  <p:slideViewPr>
    <p:cSldViewPr>
      <p:cViewPr varScale="1">
        <p:scale>
          <a:sx n="81" d="100"/>
          <a:sy n="81" d="100"/>
        </p:scale>
        <p:origin x="586" y="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28FF0CDE-62BD-4E9C-B0EF-292C369D49A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399F0236-69B3-4D1B-AD92-B89C76E7CD8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>
            <a:extLst>
              <a:ext uri="{FF2B5EF4-FFF2-40B4-BE49-F238E27FC236}">
                <a16:creationId xmlns:a16="http://schemas.microsoft.com/office/drawing/2014/main" id="{7F87F825-B5AE-4C5A-B894-3A57DA3853E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49BAADBE-9A13-4229-89E9-9D11662E4FE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9CD2E122-30A7-4957-8D5A-2941511C474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7C6762C5-61FC-4C96-AADE-1CD0FABE0B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BB17EB1-E6BE-4B9A-8953-A854A3FCB43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>
            <a:extLst>
              <a:ext uri="{FF2B5EF4-FFF2-40B4-BE49-F238E27FC236}">
                <a16:creationId xmlns:a16="http://schemas.microsoft.com/office/drawing/2014/main" id="{7FAE3736-316E-42E3-8DDE-A9CAAECB3F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843" name="备注占位符 2">
            <a:extLst>
              <a:ext uri="{FF2B5EF4-FFF2-40B4-BE49-F238E27FC236}">
                <a16:creationId xmlns:a16="http://schemas.microsoft.com/office/drawing/2014/main" id="{044784CA-8F15-4FA1-BDA4-4D8C56A72E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5844" name="灯片编号占位符 3">
            <a:extLst>
              <a:ext uri="{FF2B5EF4-FFF2-40B4-BE49-F238E27FC236}">
                <a16:creationId xmlns:a16="http://schemas.microsoft.com/office/drawing/2014/main" id="{C17E3870-2088-4F32-8D79-CB35C501D1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fld id="{907A34E2-BA70-4FB3-81B0-EA407EE7E03B}" type="slidenum">
              <a:rPr lang="zh-CN" altLang="en-US" sz="1200" smtClean="0">
                <a:latin typeface="Arial" panose="020B0604020202020204" pitchFamily="34" charset="0"/>
                <a:ea typeface="SimSun" panose="02010600030101010101" pitchFamily="2" charset="-122"/>
              </a:rPr>
              <a:pPr/>
              <a:t>3</a:t>
            </a:fld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B17EB1-E6BE-4B9A-8953-A854A3FCB439}" type="slidenum">
              <a:rPr lang="en-US" altLang="vi-VN" smtClean="0"/>
              <a:pPr>
                <a:defRPr/>
              </a:pPr>
              <a:t>9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75784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B17EB1-E6BE-4B9A-8953-A854A3FCB439}" type="slidenum">
              <a:rPr lang="en-US" altLang="vi-VN" smtClean="0"/>
              <a:pPr>
                <a:defRPr/>
              </a:pPr>
              <a:t>11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34628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B17EB1-E6BE-4B9A-8953-A854A3FCB439}" type="slidenum">
              <a:rPr lang="en-US" altLang="vi-VN" smtClean="0"/>
              <a:pPr>
                <a:defRPr/>
              </a:pPr>
              <a:t>12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14891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B17EB1-E6BE-4B9A-8953-A854A3FCB439}" type="slidenum">
              <a:rPr lang="en-US" altLang="vi-VN" smtClean="0"/>
              <a:pPr>
                <a:defRPr/>
              </a:pPr>
              <a:t>13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05503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1">
            <a:extLst>
              <a:ext uri="{FF2B5EF4-FFF2-40B4-BE49-F238E27FC236}">
                <a16:creationId xmlns:a16="http://schemas.microsoft.com/office/drawing/2014/main" id="{0CEC0F01-9567-4A92-83D1-F479828FD1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5299" name="备注占位符 2">
            <a:extLst>
              <a:ext uri="{FF2B5EF4-FFF2-40B4-BE49-F238E27FC236}">
                <a16:creationId xmlns:a16="http://schemas.microsoft.com/office/drawing/2014/main" id="{9FB2C465-9DDE-46A0-884A-99F3FFD6A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5300" name="灯片编号占位符 3">
            <a:extLst>
              <a:ext uri="{FF2B5EF4-FFF2-40B4-BE49-F238E27FC236}">
                <a16:creationId xmlns:a16="http://schemas.microsoft.com/office/drawing/2014/main" id="{9D94522A-A458-4612-9EBC-4DB5F89816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fld id="{571E0C01-0540-47CA-8437-8E30124ED5D8}" type="slidenum">
              <a:rPr lang="zh-CN" altLang="en-US" sz="1200" smtClean="0">
                <a:latin typeface="Arial" panose="020B0604020202020204" pitchFamily="34" charset="0"/>
                <a:ea typeface="SimSun" panose="02010600030101010101" pitchFamily="2" charset="-122"/>
              </a:rPr>
              <a:pPr/>
              <a:t>21</a:t>
            </a:fld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4362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614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1928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3972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746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2983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859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4471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7A3E5C7-2A27-41F9-AD35-6F56C992BB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61421-3424-4093-B79C-1573DD2077D4}" type="datetime1">
              <a:rPr lang="en-US"/>
              <a:pPr>
                <a:defRPr/>
              </a:pPr>
              <a:t>9/16/2022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5611EA-CE51-4A03-A140-E1C30BEEA7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7E8281A-CE75-4ED6-A281-00DF8E141F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8A66E-CB9C-47FB-8422-9BF7943301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4132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CB34B-D20E-4463-A143-0099BEAE10E4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1F1E8-27EE-470D-8DA8-B74A4119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707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5613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92BB937-178B-4CE2-881C-C99D15FAB32E}"/>
              </a:ext>
            </a:extLst>
          </p:cNvPr>
          <p:cNvSpPr txBox="1"/>
          <p:nvPr userDrawn="1"/>
        </p:nvSpPr>
        <p:spPr>
          <a:xfrm>
            <a:off x="4318000" y="2971800"/>
            <a:ext cx="3556000" cy="1962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PPT</a:t>
            </a:r>
            <a:r>
              <a:rPr lang="zh-CN" altLang="en-US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5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ibaotu.com</a:t>
            </a:r>
          </a:p>
        </p:txBody>
      </p:sp>
      <p:pic>
        <p:nvPicPr>
          <p:cNvPr id="1027" name="图片 2">
            <a:extLst>
              <a:ext uri="{FF2B5EF4-FFF2-40B4-BE49-F238E27FC236}">
                <a16:creationId xmlns:a16="http://schemas.microsoft.com/office/drawing/2014/main" id="{A1D9A01A-AC95-4EE4-AD74-2387BDBED8A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9" t="5304" r="10333" b="530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C9D2802-2E07-4B85-8848-5B8B386C1DFC}"/>
              </a:ext>
            </a:extLst>
          </p:cNvPr>
          <p:cNvSpPr/>
          <p:nvPr userDrawn="1"/>
        </p:nvSpPr>
        <p:spPr>
          <a:xfrm>
            <a:off x="-1" y="1"/>
            <a:ext cx="12192001" cy="6858000"/>
          </a:xfrm>
          <a:prstGeom prst="rect">
            <a:avLst/>
          </a:prstGeom>
          <a:gradFill>
            <a:gsLst>
              <a:gs pos="41700">
                <a:srgbClr val="FFFFFF">
                  <a:alpha val="80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64" r:id="rId2"/>
    <p:sldLayoutId id="2147483965" r:id="rId3"/>
    <p:sldLayoutId id="2147483966" r:id="rId4"/>
    <p:sldLayoutId id="2147483968" r:id="rId5"/>
    <p:sldLayoutId id="2147483969" r:id="rId6"/>
    <p:sldLayoutId id="2147483982" r:id="rId7"/>
    <p:sldLayoutId id="2147483983" r:id="rId8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BEF894C-A30C-4C45-869D-D68A3E1A2864}"/>
              </a:ext>
            </a:extLst>
          </p:cNvPr>
          <p:cNvSpPr txBox="1"/>
          <p:nvPr userDrawn="1"/>
        </p:nvSpPr>
        <p:spPr>
          <a:xfrm>
            <a:off x="4318000" y="2971800"/>
            <a:ext cx="3556000" cy="1962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PPT</a:t>
            </a:r>
            <a:r>
              <a:rPr lang="zh-CN" altLang="en-US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5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ibaotu.com</a:t>
            </a:r>
          </a:p>
        </p:txBody>
      </p:sp>
      <p:pic>
        <p:nvPicPr>
          <p:cNvPr id="3075" name="图片 2">
            <a:extLst>
              <a:ext uri="{FF2B5EF4-FFF2-40B4-BE49-F238E27FC236}">
                <a16:creationId xmlns:a16="http://schemas.microsoft.com/office/drawing/2014/main" id="{FB647C92-8361-4E98-A7BF-D04B26D6788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9" t="5304" r="10333" b="530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457452F-A4CF-47E6-92FA-78E8D55DC943}"/>
              </a:ext>
            </a:extLst>
          </p:cNvPr>
          <p:cNvSpPr/>
          <p:nvPr userDrawn="1"/>
        </p:nvSpPr>
        <p:spPr>
          <a:xfrm>
            <a:off x="-1" y="1"/>
            <a:ext cx="12192001" cy="6858000"/>
          </a:xfrm>
          <a:prstGeom prst="rect">
            <a:avLst/>
          </a:prstGeom>
          <a:gradFill>
            <a:gsLst>
              <a:gs pos="41700">
                <a:srgbClr val="FFFFFF">
                  <a:alpha val="80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73" r:id="rId2"/>
    <p:sldLayoutId id="2147483974" r:id="rId3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microsoft.com/office/2007/relationships/hdphoto" Target="../media/hdphoto2.wdp"/><Relationship Id="rId5" Type="http://schemas.openxmlformats.org/officeDocument/2006/relationships/image" Target="../media/image32.png"/><Relationship Id="rId10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6.png"/><Relationship Id="rId7" Type="http://schemas.microsoft.com/office/2007/relationships/hdphoto" Target="../media/hdphoto8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openxmlformats.org/officeDocument/2006/relationships/image" Target="../media/image4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4.wdp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microsoft.com/office/2007/relationships/hdphoto" Target="../media/hdphoto3.wdp"/><Relationship Id="rId5" Type="http://schemas.openxmlformats.org/officeDocument/2006/relationships/image" Target="../media/image16.png"/><Relationship Id="rId15" Type="http://schemas.microsoft.com/office/2007/relationships/hdphoto" Target="../media/hdphoto5.wdp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microsoft.com/office/2007/relationships/hdphoto" Target="../media/hdphoto2.wdp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5BFB8E-50E4-6E66-4ED1-30560704EF7C}"/>
              </a:ext>
            </a:extLst>
          </p:cNvPr>
          <p:cNvSpPr txBox="1"/>
          <p:nvPr/>
        </p:nvSpPr>
        <p:spPr>
          <a:xfrm>
            <a:off x="685800" y="685800"/>
            <a:ext cx="106461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600" b="1" i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36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</a:t>
            </a:r>
            <a:r>
              <a:rPr lang="en-US" sz="3600" b="1" i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36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….</a:t>
            </a:r>
            <a:r>
              <a:rPr lang="en-US" sz="3600" b="1" i="1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lang="en-US" sz="3600" b="1" i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…. </a:t>
            </a:r>
            <a:r>
              <a:rPr lang="en-US" sz="36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3600" b="1" i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ăm </a:t>
            </a:r>
            <a:r>
              <a:rPr lang="en-US" sz="36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2022</a:t>
            </a:r>
          </a:p>
          <a:p>
            <a:pPr algn="ctr" eaLnBrk="1" hangingPunct="1">
              <a:defRPr/>
            </a:pPr>
            <a:r>
              <a:rPr lang="en-US" sz="3600" b="1" i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lang="en-US" sz="3600" b="1" i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733671DA-D05C-9730-2F22-74B5A8CBDDF5}"/>
              </a:ext>
            </a:extLst>
          </p:cNvPr>
          <p:cNvSpPr/>
          <p:nvPr/>
        </p:nvSpPr>
        <p:spPr>
          <a:xfrm>
            <a:off x="2133600" y="1886129"/>
            <a:ext cx="1779640" cy="857071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Chủ đề </a:t>
            </a:r>
            <a:r>
              <a:rPr lang="en-US">
                <a:solidFill>
                  <a:schemeClr val="tx1"/>
                </a:solidFill>
                <a:latin typeface="Nunito Black" pitchFamily="2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DD1B98-ECD6-B2CA-E176-D5DA95DA4727}"/>
              </a:ext>
            </a:extLst>
          </p:cNvPr>
          <p:cNvSpPr txBox="1"/>
          <p:nvPr/>
        </p:nvSpPr>
        <p:spPr>
          <a:xfrm>
            <a:off x="3939198" y="1969074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</a:rPr>
              <a:t>ÔN TẬP VÀ BỔ SUNG</a:t>
            </a:r>
          </a:p>
        </p:txBody>
      </p:sp>
      <p:sp>
        <p:nvSpPr>
          <p:cNvPr id="5" name="Flowchart: Punched Tape 4">
            <a:extLst>
              <a:ext uri="{FF2B5EF4-FFF2-40B4-BE49-F238E27FC236}">
                <a16:creationId xmlns:a16="http://schemas.microsoft.com/office/drawing/2014/main" id="{C1E7679E-625B-4FE1-A7FC-C6508630AD72}"/>
              </a:ext>
            </a:extLst>
          </p:cNvPr>
          <p:cNvSpPr/>
          <p:nvPr/>
        </p:nvSpPr>
        <p:spPr>
          <a:xfrm>
            <a:off x="3023420" y="2677056"/>
            <a:ext cx="1219200" cy="751944"/>
          </a:xfrm>
          <a:prstGeom prst="flowChartPunchedTap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Bài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410C1C-A785-EC3B-CF12-06952612B232}"/>
              </a:ext>
            </a:extLst>
          </p:cNvPr>
          <p:cNvSpPr txBox="1"/>
          <p:nvPr/>
        </p:nvSpPr>
        <p:spPr>
          <a:xfrm>
            <a:off x="4242620" y="2819941"/>
            <a:ext cx="6386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B050"/>
                </a:solidFill>
                <a:latin typeface="Nunito Black" pitchFamily="2" charset="0"/>
              </a:rPr>
              <a:t>ÔN TẬP CÁC SỐ ĐẾN 1 000</a:t>
            </a:r>
          </a:p>
        </p:txBody>
      </p:sp>
    </p:spTree>
    <p:extLst>
      <p:ext uri="{BB962C8B-B14F-4D97-AF65-F5344CB8AC3E}">
        <p14:creationId xmlns:p14="http://schemas.microsoft.com/office/powerpoint/2010/main" val="425640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96430EF-19EB-A3C0-CDA7-B94BEB7C45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10"/>
          <a:stretch/>
        </p:blipFill>
        <p:spPr>
          <a:xfrm rot="5400000">
            <a:off x="3087408" y="-2611841"/>
            <a:ext cx="6668866" cy="120816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CECE47-3013-2730-E100-939A7E7DC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8616D-6DD9-9C0F-D09A-3B34D3928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8F92E554-0283-B240-D59E-550D63063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869" y="445193"/>
            <a:ext cx="7434262" cy="444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3">
            <a:extLst>
              <a:ext uri="{FF2B5EF4-FFF2-40B4-BE49-F238E27FC236}">
                <a16:creationId xmlns:a16="http://schemas.microsoft.com/office/drawing/2014/main" id="{B5516627-F80B-D3C1-A6F5-8CFD89D6948F}"/>
              </a:ext>
            </a:extLst>
          </p:cNvPr>
          <p:cNvSpPr txBox="1"/>
          <p:nvPr/>
        </p:nvSpPr>
        <p:spPr>
          <a:xfrm>
            <a:off x="3917156" y="2667000"/>
            <a:ext cx="3409950" cy="138499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GB" altLang="zh-CN" sz="2800" b="1" dirty="0" err="1">
                <a:ln w="412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华康海报体W12" panose="040B0C09000000000000" pitchFamily="81" charset="-122"/>
              </a:rPr>
              <a:t>Ôn</a:t>
            </a:r>
            <a:r>
              <a:rPr lang="en-GB" altLang="zh-CN" sz="2800" b="1" dirty="0">
                <a:ln w="412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华康海报体W12" panose="040B0C09000000000000" pitchFamily="81" charset="-122"/>
              </a:rPr>
              <a:t> </a:t>
            </a:r>
            <a:r>
              <a:rPr lang="en-GB" altLang="zh-CN" sz="2800" b="1" dirty="0" err="1">
                <a:ln w="412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华康海报体W12" panose="040B0C09000000000000" pitchFamily="81" charset="-122"/>
              </a:rPr>
              <a:t>tập</a:t>
            </a:r>
            <a:r>
              <a:rPr lang="en-GB" altLang="zh-CN" sz="2800" b="1" dirty="0">
                <a:ln w="412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华康海报体W12" panose="040B0C09000000000000" pitchFamily="81" charset="-122"/>
              </a:rPr>
              <a:t> CÁC SỐ </a:t>
            </a:r>
            <a:r>
              <a:rPr lang="en-GB" altLang="zh-CN" sz="2800" b="1">
                <a:ln w="412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华康海报体W12" panose="040B0C09000000000000" pitchFamily="81" charset="-122"/>
              </a:rPr>
              <a:t>ĐẾN 1000</a:t>
            </a:r>
          </a:p>
          <a:p>
            <a:pPr algn="ctr">
              <a:defRPr/>
            </a:pPr>
            <a:r>
              <a:rPr lang="en-GB" altLang="zh-CN" sz="2800" b="1">
                <a:ln w="412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华康海报体W12" panose="040B0C09000000000000" pitchFamily="81" charset="-122"/>
              </a:rPr>
              <a:t>(Tiết 2)</a:t>
            </a:r>
            <a:endParaRPr lang="zh-CN" altLang="en-US" sz="2800" b="1" dirty="0">
              <a:ln w="41275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gmar One" panose="00000500000000000000" pitchFamily="2" charset="0"/>
              <a:ea typeface="华康海报体W12" panose="040B0C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49835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BBA812A-5263-8499-FC05-F0CDE7A755C3}"/>
              </a:ext>
            </a:extLst>
          </p:cNvPr>
          <p:cNvSpPr/>
          <p:nvPr/>
        </p:nvSpPr>
        <p:spPr>
          <a:xfrm>
            <a:off x="0" y="23884"/>
            <a:ext cx="12192000" cy="6934200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Nunito ExtraBold" panose="000009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72" b="100000" l="2024" r="98381">
                        <a14:foregroundMark x1="69231" y1="70175" x2="87854" y2="67544"/>
                        <a14:foregroundMark x1="21053" y1="25439" x2="21053" y2="25439"/>
                        <a14:foregroundMark x1="16194" y1="26316" x2="16194" y2="263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2278966" cy="105183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40677" y="999301"/>
            <a:ext cx="738554" cy="665683"/>
          </a:xfrm>
          <a:prstGeom prst="ellipse">
            <a:avLst/>
          </a:prstGeom>
          <a:solidFill>
            <a:srgbClr val="907DAC"/>
          </a:solidFill>
          <a:ln>
            <a:solidFill>
              <a:srgbClr val="907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7" name="TextBox 6"/>
          <p:cNvSpPr txBox="1"/>
          <p:nvPr/>
        </p:nvSpPr>
        <p:spPr>
          <a:xfrm>
            <a:off x="284177" y="978199"/>
            <a:ext cx="486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13707" y="1096797"/>
            <a:ext cx="1191819" cy="52322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&lt;; &gt;; 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0486" y="3011670"/>
            <a:ext cx="1515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a) 505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206035" y="3052819"/>
            <a:ext cx="785570" cy="385735"/>
          </a:xfrm>
          <a:prstGeom prst="roundRect">
            <a:avLst/>
          </a:prstGeom>
          <a:ln>
            <a:solidFill>
              <a:srgbClr val="FBAC5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0" name="TextBox 9"/>
          <p:cNvSpPr txBox="1"/>
          <p:nvPr/>
        </p:nvSpPr>
        <p:spPr>
          <a:xfrm>
            <a:off x="3099495" y="3011670"/>
            <a:ext cx="1174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550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372525" y="3466037"/>
            <a:ext cx="907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399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2216933" y="3540704"/>
            <a:ext cx="785570" cy="385735"/>
          </a:xfrm>
          <a:prstGeom prst="roundRect">
            <a:avLst/>
          </a:prstGeom>
          <a:ln>
            <a:solidFill>
              <a:srgbClr val="FBAC5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7" name="TextBox 46"/>
          <p:cNvSpPr txBox="1"/>
          <p:nvPr/>
        </p:nvSpPr>
        <p:spPr>
          <a:xfrm>
            <a:off x="3110393" y="3499555"/>
            <a:ext cx="1174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19899" y="4056293"/>
            <a:ext cx="916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187711" y="4097442"/>
            <a:ext cx="814792" cy="385735"/>
          </a:xfrm>
          <a:prstGeom prst="roundRect">
            <a:avLst/>
          </a:prstGeom>
          <a:ln>
            <a:solidFill>
              <a:srgbClr val="FBAC5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50" name="TextBox 49"/>
          <p:cNvSpPr txBox="1"/>
          <p:nvPr/>
        </p:nvSpPr>
        <p:spPr>
          <a:xfrm>
            <a:off x="2991605" y="4056293"/>
            <a:ext cx="1556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90 + 9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102980" y="2966093"/>
            <a:ext cx="2707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b) 400 + 70 + 5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7653398" y="3029083"/>
            <a:ext cx="785570" cy="385735"/>
          </a:xfrm>
          <a:prstGeom prst="roundRect">
            <a:avLst/>
          </a:prstGeom>
          <a:ln>
            <a:solidFill>
              <a:srgbClr val="FBAC5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53" name="TextBox 52"/>
          <p:cNvSpPr txBox="1"/>
          <p:nvPr/>
        </p:nvSpPr>
        <p:spPr>
          <a:xfrm>
            <a:off x="8552677" y="2976335"/>
            <a:ext cx="1174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475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550690" y="3438554"/>
            <a:ext cx="809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738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6434927" y="3534779"/>
            <a:ext cx="785570" cy="385735"/>
          </a:xfrm>
          <a:prstGeom prst="roundRect">
            <a:avLst/>
          </a:prstGeom>
          <a:ln>
            <a:solidFill>
              <a:srgbClr val="FBAC5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56" name="TextBox 55"/>
          <p:cNvSpPr txBox="1"/>
          <p:nvPr/>
        </p:nvSpPr>
        <p:spPr>
          <a:xfrm>
            <a:off x="7220497" y="3466036"/>
            <a:ext cx="2506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700 + 30 + 7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550690" y="3977114"/>
            <a:ext cx="1199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 + 1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6749715" y="4004596"/>
            <a:ext cx="785570" cy="385735"/>
          </a:xfrm>
          <a:prstGeom prst="roundRect">
            <a:avLst/>
          </a:prstGeom>
          <a:ln>
            <a:solidFill>
              <a:srgbClr val="FBAC5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59" name="TextBox 58"/>
          <p:cNvSpPr txBox="1"/>
          <p:nvPr/>
        </p:nvSpPr>
        <p:spPr>
          <a:xfrm>
            <a:off x="7560213" y="3935853"/>
            <a:ext cx="1174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50 - 1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39128" y="3029083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&lt;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394536" y="3485714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&lt;</a:t>
            </a:r>
          </a:p>
        </p:txBody>
      </p:sp>
      <p:sp>
        <p:nvSpPr>
          <p:cNvPr id="61" name="TextBox 60"/>
          <p:cNvSpPr txBox="1"/>
          <p:nvPr/>
        </p:nvSpPr>
        <p:spPr>
          <a:xfrm flipH="1">
            <a:off x="2412951" y="4045412"/>
            <a:ext cx="499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&gt;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911048" y="2962494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629204" y="3469549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&gt;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908124" y="3977114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&gt;</a:t>
            </a:r>
          </a:p>
        </p:txBody>
      </p:sp>
      <p:pic>
        <p:nvPicPr>
          <p:cNvPr id="30" name="Picture 29" descr="A picture containing diagram&#10;&#10;Description automatically generated">
            <a:extLst>
              <a:ext uri="{FF2B5EF4-FFF2-40B4-BE49-F238E27FC236}">
                <a16:creationId xmlns:a16="http://schemas.microsoft.com/office/drawing/2014/main" id="{D3715C09-3B58-42AE-B096-7968E94B9DA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777" y="99820"/>
            <a:ext cx="935023" cy="8783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F987CD-69CA-0AA8-2A88-721BB7CC849D}"/>
              </a:ext>
            </a:extLst>
          </p:cNvPr>
          <p:cNvSpPr txBox="1"/>
          <p:nvPr/>
        </p:nvSpPr>
        <p:spPr>
          <a:xfrm>
            <a:off x="3016987" y="756999"/>
            <a:ext cx="7146280" cy="919401"/>
          </a:xfrm>
          <a:prstGeom prst="wedgeRoundRectCallou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l"/>
            <a:r>
              <a:rPr lang="vi-VN" b="1" i="0">
                <a:solidFill>
                  <a:schemeClr val="bg1"/>
                </a:solidFill>
                <a:effectLst/>
                <a:latin typeface="OpenSans"/>
              </a:rPr>
              <a:t>Số liền trước của một số thì bé hơn số đó một đơn vị.</a:t>
            </a:r>
          </a:p>
          <a:p>
            <a:pPr algn="l"/>
            <a:r>
              <a:rPr lang="vi-VN" b="1" i="0">
                <a:solidFill>
                  <a:schemeClr val="bg1"/>
                </a:solidFill>
                <a:effectLst/>
                <a:latin typeface="OpenSans"/>
              </a:rPr>
              <a:t>Số liền sau của một số thì lớn hơn số đó 1 đơn vị</a:t>
            </a:r>
          </a:p>
        </p:txBody>
      </p:sp>
      <p:pic>
        <p:nvPicPr>
          <p:cNvPr id="14" name="Picture 1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72B32CEA-1C2D-16B9-C3CF-FDBD2E4C22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" t="-1782" r="-220" b="10038"/>
          <a:stretch/>
        </p:blipFill>
        <p:spPr>
          <a:xfrm flipH="1">
            <a:off x="640176" y="2348187"/>
            <a:ext cx="12313824" cy="420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3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0" grpId="0"/>
      <p:bldP spid="61" grpId="0"/>
      <p:bldP spid="62" grpId="0"/>
      <p:bldP spid="63" grpId="0"/>
      <p:bldP spid="64" grpId="0"/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F688116-8CF6-B8C7-D013-D297CBD95C22}"/>
              </a:ext>
            </a:extLst>
          </p:cNvPr>
          <p:cNvSpPr/>
          <p:nvPr/>
        </p:nvSpPr>
        <p:spPr>
          <a:xfrm>
            <a:off x="-82465" y="0"/>
            <a:ext cx="12192000" cy="6934200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72" b="100000" l="2024" r="98381">
                        <a14:foregroundMark x1="69231" y1="70175" x2="87854" y2="67544"/>
                        <a14:foregroundMark x1="21053" y1="25439" x2="21053" y2="25439"/>
                        <a14:foregroundMark x1="16194" y1="26316" x2="16194" y2="263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0"/>
            <a:ext cx="2278966" cy="105183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4477" y="999301"/>
            <a:ext cx="738554" cy="665683"/>
          </a:xfrm>
          <a:prstGeom prst="ellipse">
            <a:avLst/>
          </a:prstGeom>
          <a:solidFill>
            <a:srgbClr val="907DAC"/>
          </a:solidFill>
          <a:ln>
            <a:solidFill>
              <a:srgbClr val="907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7977" y="978199"/>
            <a:ext cx="486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37507" y="1096797"/>
            <a:ext cx="119181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" name="Oval 1"/>
          <p:cNvSpPr/>
          <p:nvPr/>
        </p:nvSpPr>
        <p:spPr>
          <a:xfrm>
            <a:off x="207977" y="2418347"/>
            <a:ext cx="1012496" cy="818148"/>
          </a:xfrm>
          <a:prstGeom prst="ellipse">
            <a:avLst/>
          </a:prstGeom>
          <a:solidFill>
            <a:srgbClr val="FFD8A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310</a:t>
            </a:r>
          </a:p>
        </p:txBody>
      </p:sp>
      <p:sp>
        <p:nvSpPr>
          <p:cNvPr id="31" name="Oval 30"/>
          <p:cNvSpPr/>
          <p:nvPr/>
        </p:nvSpPr>
        <p:spPr>
          <a:xfrm>
            <a:off x="1435421" y="2219708"/>
            <a:ext cx="1024865" cy="818148"/>
          </a:xfrm>
          <a:prstGeom prst="ellipse">
            <a:avLst/>
          </a:prstGeom>
          <a:solidFill>
            <a:srgbClr val="FFD8A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311</a:t>
            </a:r>
          </a:p>
        </p:txBody>
      </p:sp>
      <p:sp>
        <p:nvSpPr>
          <p:cNvPr id="32" name="Oval 31"/>
          <p:cNvSpPr/>
          <p:nvPr/>
        </p:nvSpPr>
        <p:spPr>
          <a:xfrm>
            <a:off x="2546686" y="1686085"/>
            <a:ext cx="902368" cy="81814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739974" y="1600199"/>
            <a:ext cx="902368" cy="81814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4966269" y="1600199"/>
            <a:ext cx="902368" cy="81814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6083586" y="2009273"/>
            <a:ext cx="1024865" cy="818148"/>
          </a:xfrm>
          <a:prstGeom prst="ellipse">
            <a:avLst/>
          </a:prstGeom>
          <a:solidFill>
            <a:srgbClr val="FFD8A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315</a:t>
            </a:r>
          </a:p>
        </p:txBody>
      </p:sp>
      <p:sp>
        <p:nvSpPr>
          <p:cNvPr id="36" name="Oval 35"/>
          <p:cNvSpPr/>
          <p:nvPr/>
        </p:nvSpPr>
        <p:spPr>
          <a:xfrm>
            <a:off x="7194850" y="1401560"/>
            <a:ext cx="902368" cy="81814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8421145" y="1096797"/>
            <a:ext cx="902368" cy="81814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10131792" y="2095159"/>
            <a:ext cx="1024865" cy="818148"/>
          </a:xfrm>
          <a:prstGeom prst="ellipse">
            <a:avLst/>
          </a:prstGeom>
          <a:solidFill>
            <a:srgbClr val="FFD8A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319</a:t>
            </a:r>
          </a:p>
        </p:txBody>
      </p:sp>
      <p:sp>
        <p:nvSpPr>
          <p:cNvPr id="39" name="Oval 38"/>
          <p:cNvSpPr/>
          <p:nvPr/>
        </p:nvSpPr>
        <p:spPr>
          <a:xfrm>
            <a:off x="9535450" y="1030711"/>
            <a:ext cx="902368" cy="81814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" name="Curved Connector 8"/>
          <p:cNvCxnSpPr>
            <a:cxnSpLocks/>
            <a:stCxn id="2" idx="6"/>
            <a:endCxn id="31" idx="2"/>
          </p:cNvCxnSpPr>
          <p:nvPr/>
        </p:nvCxnSpPr>
        <p:spPr>
          <a:xfrm flipV="1">
            <a:off x="1220473" y="2628782"/>
            <a:ext cx="214948" cy="198639"/>
          </a:xfrm>
          <a:prstGeom prst="curvedConnector3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urved Connector 12"/>
          <p:cNvCxnSpPr>
            <a:cxnSpLocks/>
            <a:stCxn id="31" idx="6"/>
            <a:endCxn id="32" idx="2"/>
          </p:cNvCxnSpPr>
          <p:nvPr/>
        </p:nvCxnSpPr>
        <p:spPr>
          <a:xfrm flipV="1">
            <a:off x="2460286" y="2095159"/>
            <a:ext cx="86400" cy="533623"/>
          </a:xfrm>
          <a:prstGeom prst="curvedConnector3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urved Connector 14"/>
          <p:cNvCxnSpPr>
            <a:stCxn id="32" idx="6"/>
            <a:endCxn id="33" idx="2"/>
          </p:cNvCxnSpPr>
          <p:nvPr/>
        </p:nvCxnSpPr>
        <p:spPr>
          <a:xfrm flipV="1">
            <a:off x="3449054" y="2009273"/>
            <a:ext cx="290920" cy="85886"/>
          </a:xfrm>
          <a:prstGeom prst="curvedConnector3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urved Connector 16"/>
          <p:cNvCxnSpPr>
            <a:stCxn id="33" idx="6"/>
            <a:endCxn id="34" idx="2"/>
          </p:cNvCxnSpPr>
          <p:nvPr/>
        </p:nvCxnSpPr>
        <p:spPr>
          <a:xfrm>
            <a:off x="4642342" y="2009273"/>
            <a:ext cx="323927" cy="12700"/>
          </a:xfrm>
          <a:prstGeom prst="curvedConnector3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urved Connector 18"/>
          <p:cNvCxnSpPr>
            <a:cxnSpLocks/>
            <a:stCxn id="34" idx="6"/>
            <a:endCxn id="35" idx="1"/>
          </p:cNvCxnSpPr>
          <p:nvPr/>
        </p:nvCxnSpPr>
        <p:spPr>
          <a:xfrm>
            <a:off x="5868637" y="2009273"/>
            <a:ext cx="365037" cy="119815"/>
          </a:xfrm>
          <a:prstGeom prst="curvedConnector2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urved Connector 22"/>
          <p:cNvCxnSpPr>
            <a:cxnSpLocks/>
            <a:stCxn id="35" idx="6"/>
            <a:endCxn id="36" idx="2"/>
          </p:cNvCxnSpPr>
          <p:nvPr/>
        </p:nvCxnSpPr>
        <p:spPr>
          <a:xfrm flipV="1">
            <a:off x="7108451" y="1810634"/>
            <a:ext cx="86399" cy="607713"/>
          </a:xfrm>
          <a:prstGeom prst="curvedConnector3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36" idx="6"/>
            <a:endCxn id="37" idx="2"/>
          </p:cNvCxnSpPr>
          <p:nvPr/>
        </p:nvCxnSpPr>
        <p:spPr>
          <a:xfrm flipV="1">
            <a:off x="8097218" y="1505871"/>
            <a:ext cx="323927" cy="304763"/>
          </a:xfrm>
          <a:prstGeom prst="curvedConnector3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urved Connector 26"/>
          <p:cNvCxnSpPr>
            <a:stCxn id="37" idx="6"/>
            <a:endCxn id="39" idx="2"/>
          </p:cNvCxnSpPr>
          <p:nvPr/>
        </p:nvCxnSpPr>
        <p:spPr>
          <a:xfrm flipV="1">
            <a:off x="9323513" y="1439785"/>
            <a:ext cx="211937" cy="66086"/>
          </a:xfrm>
          <a:prstGeom prst="curvedConnector3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cxnSpLocks/>
            <a:stCxn id="39" idx="5"/>
            <a:endCxn id="38" idx="0"/>
          </p:cNvCxnSpPr>
          <p:nvPr/>
        </p:nvCxnSpPr>
        <p:spPr>
          <a:xfrm rot="16200000" flipH="1">
            <a:off x="10291890" y="1742823"/>
            <a:ext cx="366115" cy="338556"/>
          </a:xfrm>
          <a:prstGeom prst="curvedConnector3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Curved Connector 39"/>
          <p:cNvCxnSpPr>
            <a:cxnSpLocks/>
            <a:stCxn id="38" idx="4"/>
          </p:cNvCxnSpPr>
          <p:nvPr/>
        </p:nvCxnSpPr>
        <p:spPr>
          <a:xfrm rot="5400000">
            <a:off x="10445657" y="3044277"/>
            <a:ext cx="329538" cy="67598"/>
          </a:xfrm>
          <a:prstGeom prst="curvedConnector3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Curved Connector 41"/>
          <p:cNvCxnSpPr>
            <a:cxnSpLocks/>
            <a:stCxn id="2" idx="2"/>
          </p:cNvCxnSpPr>
          <p:nvPr/>
        </p:nvCxnSpPr>
        <p:spPr>
          <a:xfrm rot="10800000" flipV="1">
            <a:off x="-76195" y="2827421"/>
            <a:ext cx="284173" cy="85886"/>
          </a:xfrm>
          <a:prstGeom prst="curvedConnector3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2590800" y="1900535"/>
            <a:ext cx="771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312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777917" y="1840628"/>
            <a:ext cx="771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037419" y="1837495"/>
            <a:ext cx="771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314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230793" y="1646923"/>
            <a:ext cx="771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316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8444304" y="1318053"/>
            <a:ext cx="771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317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9683383" y="1246813"/>
            <a:ext cx="771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318</a:t>
            </a: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500" l="0" r="100000">
                        <a14:foregroundMark x1="19977" y1="48333" x2="19865" y2="48333"/>
                        <a14:foregroundMark x1="19977" y1="48333" x2="24831" y2="11667"/>
                        <a14:foregroundMark x1="24718" y1="11667" x2="29345" y2="45833"/>
                        <a14:foregroundMark x1="29571" y1="47500" x2="34537" y2="11667"/>
                        <a14:foregroundMark x1="34876" y1="12500" x2="34876" y2="12500"/>
                        <a14:foregroundMark x1="34876" y1="12500" x2="39278" y2="45833"/>
                        <a14:foregroundMark x1="39278" y1="46667" x2="34763" y2="81667"/>
                        <a14:foregroundMark x1="39842" y1="46667" x2="44695" y2="11667"/>
                        <a14:foregroundMark x1="44695" y1="11667" x2="49323" y2="46667"/>
                        <a14:foregroundMark x1="59594" y1="48333" x2="64447" y2="11667"/>
                        <a14:foregroundMark x1="69526" y1="46667" x2="74153" y2="10833"/>
                        <a14:foregroundMark x1="74153" y1="12500" x2="78894" y2="45833"/>
                        <a14:foregroundMark x1="74718" y1="20000" x2="74041" y2="57500"/>
                        <a14:foregroundMark x1="79571" y1="51667" x2="84086" y2="18333"/>
                        <a14:backgroundMark x1="16479" y1="2500" x2="19865" y2="25000"/>
                        <a14:backgroundMark x1="25169" y1="4167" x2="30135" y2="30000"/>
                      </a14:backgroundRemoval>
                    </a14:imgEffect>
                  </a14:imgLayer>
                </a14:imgProps>
              </a:ext>
            </a:extLst>
          </a:blip>
          <a:srcRect t="7729"/>
          <a:stretch/>
        </p:blipFill>
        <p:spPr>
          <a:xfrm>
            <a:off x="191166" y="4199021"/>
            <a:ext cx="10488865" cy="1840832"/>
          </a:xfrm>
          <a:prstGeom prst="rect">
            <a:avLst/>
          </a:prstGeom>
        </p:spPr>
      </p:pic>
      <p:pic>
        <p:nvPicPr>
          <p:cNvPr id="41" name="Picture 40" descr="A picture containing diagram&#10;&#10;Description automatically generated">
            <a:extLst>
              <a:ext uri="{FF2B5EF4-FFF2-40B4-BE49-F238E27FC236}">
                <a16:creationId xmlns:a16="http://schemas.microsoft.com/office/drawing/2014/main" id="{BD5D6D0B-EC61-468B-8F4B-1ACBE53EE905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657" y="115060"/>
            <a:ext cx="818466" cy="818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" name="Diamond 23">
            <a:extLst>
              <a:ext uri="{FF2B5EF4-FFF2-40B4-BE49-F238E27FC236}">
                <a16:creationId xmlns:a16="http://schemas.microsoft.com/office/drawing/2014/main" id="{987E54C8-FB42-D371-BD69-6CF384F90280}"/>
              </a:ext>
            </a:extLst>
          </p:cNvPr>
          <p:cNvSpPr/>
          <p:nvPr/>
        </p:nvSpPr>
        <p:spPr>
          <a:xfrm>
            <a:off x="2218688" y="4184799"/>
            <a:ext cx="1143000" cy="1502224"/>
          </a:xfrm>
          <a:prstGeom prst="diamon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/>
          <p:cNvSpPr txBox="1"/>
          <p:nvPr/>
        </p:nvSpPr>
        <p:spPr>
          <a:xfrm>
            <a:off x="2362200" y="4648200"/>
            <a:ext cx="857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998</a:t>
            </a:r>
          </a:p>
        </p:txBody>
      </p:sp>
      <p:sp>
        <p:nvSpPr>
          <p:cNvPr id="28" name="Diamond 27">
            <a:extLst>
              <a:ext uri="{FF2B5EF4-FFF2-40B4-BE49-F238E27FC236}">
                <a16:creationId xmlns:a16="http://schemas.microsoft.com/office/drawing/2014/main" id="{399629B2-3E87-7BF3-684F-DA1F47548423}"/>
              </a:ext>
            </a:extLst>
          </p:cNvPr>
          <p:cNvSpPr/>
          <p:nvPr/>
        </p:nvSpPr>
        <p:spPr>
          <a:xfrm>
            <a:off x="3276600" y="4176031"/>
            <a:ext cx="1143000" cy="1502224"/>
          </a:xfrm>
          <a:prstGeom prst="diamon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Diamond 42">
            <a:extLst>
              <a:ext uri="{FF2B5EF4-FFF2-40B4-BE49-F238E27FC236}">
                <a16:creationId xmlns:a16="http://schemas.microsoft.com/office/drawing/2014/main" id="{FE817255-8F9C-0D44-CB1A-A92F97C7E654}"/>
              </a:ext>
            </a:extLst>
          </p:cNvPr>
          <p:cNvSpPr/>
          <p:nvPr/>
        </p:nvSpPr>
        <p:spPr>
          <a:xfrm>
            <a:off x="4316482" y="4209788"/>
            <a:ext cx="1143000" cy="1502224"/>
          </a:xfrm>
          <a:prstGeom prst="diamon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iamond 45">
            <a:extLst>
              <a:ext uri="{FF2B5EF4-FFF2-40B4-BE49-F238E27FC236}">
                <a16:creationId xmlns:a16="http://schemas.microsoft.com/office/drawing/2014/main" id="{E1F31EAA-7F5B-1DC1-ED5E-B3D20CCDB911}"/>
              </a:ext>
            </a:extLst>
          </p:cNvPr>
          <p:cNvSpPr/>
          <p:nvPr/>
        </p:nvSpPr>
        <p:spPr>
          <a:xfrm>
            <a:off x="5316732" y="4191000"/>
            <a:ext cx="1143000" cy="1502224"/>
          </a:xfrm>
          <a:prstGeom prst="diamon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Diamond 47">
            <a:extLst>
              <a:ext uri="{FF2B5EF4-FFF2-40B4-BE49-F238E27FC236}">
                <a16:creationId xmlns:a16="http://schemas.microsoft.com/office/drawing/2014/main" id="{2C48F40D-B3FD-4027-C026-9D9A74E1099E}"/>
              </a:ext>
            </a:extLst>
          </p:cNvPr>
          <p:cNvSpPr/>
          <p:nvPr/>
        </p:nvSpPr>
        <p:spPr>
          <a:xfrm>
            <a:off x="6400800" y="4191000"/>
            <a:ext cx="1143000" cy="1502224"/>
          </a:xfrm>
          <a:prstGeom prst="diamon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iamond 49">
            <a:extLst>
              <a:ext uri="{FF2B5EF4-FFF2-40B4-BE49-F238E27FC236}">
                <a16:creationId xmlns:a16="http://schemas.microsoft.com/office/drawing/2014/main" id="{499D7190-9CD6-3718-9883-DBAFDB3A945B}"/>
              </a:ext>
            </a:extLst>
          </p:cNvPr>
          <p:cNvSpPr/>
          <p:nvPr/>
        </p:nvSpPr>
        <p:spPr>
          <a:xfrm>
            <a:off x="7391400" y="4212776"/>
            <a:ext cx="1143000" cy="1502224"/>
          </a:xfrm>
          <a:prstGeom prst="diamon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Diamond 51">
            <a:extLst>
              <a:ext uri="{FF2B5EF4-FFF2-40B4-BE49-F238E27FC236}">
                <a16:creationId xmlns:a16="http://schemas.microsoft.com/office/drawing/2014/main" id="{93A71E2C-438E-9EB4-3E5F-141D6C29A7EF}"/>
              </a:ext>
            </a:extLst>
          </p:cNvPr>
          <p:cNvSpPr/>
          <p:nvPr/>
        </p:nvSpPr>
        <p:spPr>
          <a:xfrm>
            <a:off x="8458200" y="4267200"/>
            <a:ext cx="1143000" cy="1502224"/>
          </a:xfrm>
          <a:prstGeom prst="diamon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E87F742-D8F4-E4D6-9B1C-95449D482F92}"/>
              </a:ext>
            </a:extLst>
          </p:cNvPr>
          <p:cNvSpPr txBox="1"/>
          <p:nvPr/>
        </p:nvSpPr>
        <p:spPr>
          <a:xfrm>
            <a:off x="3409273" y="4648200"/>
            <a:ext cx="857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997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42630F9-5156-668A-FF64-8C80F632B419}"/>
              </a:ext>
            </a:extLst>
          </p:cNvPr>
          <p:cNvSpPr txBox="1"/>
          <p:nvPr/>
        </p:nvSpPr>
        <p:spPr>
          <a:xfrm>
            <a:off x="4476073" y="4648200"/>
            <a:ext cx="857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996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B88BEC5-7501-6E58-BC3A-8C50284A8D88}"/>
              </a:ext>
            </a:extLst>
          </p:cNvPr>
          <p:cNvSpPr txBox="1"/>
          <p:nvPr/>
        </p:nvSpPr>
        <p:spPr>
          <a:xfrm>
            <a:off x="5466673" y="4648200"/>
            <a:ext cx="857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995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0A685CE-6331-5AAE-55AE-5A29B2BA8C2E}"/>
              </a:ext>
            </a:extLst>
          </p:cNvPr>
          <p:cNvSpPr txBox="1"/>
          <p:nvPr/>
        </p:nvSpPr>
        <p:spPr>
          <a:xfrm>
            <a:off x="6533473" y="4648200"/>
            <a:ext cx="857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994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67FFCC3-0D75-4CE2-80B7-550EC09C4964}"/>
              </a:ext>
            </a:extLst>
          </p:cNvPr>
          <p:cNvSpPr txBox="1"/>
          <p:nvPr/>
        </p:nvSpPr>
        <p:spPr>
          <a:xfrm>
            <a:off x="7524073" y="4648200"/>
            <a:ext cx="857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993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BA8A047-A016-D6CA-0E59-FB681769EB03}"/>
              </a:ext>
            </a:extLst>
          </p:cNvPr>
          <p:cNvSpPr txBox="1"/>
          <p:nvPr/>
        </p:nvSpPr>
        <p:spPr>
          <a:xfrm>
            <a:off x="8590873" y="4648200"/>
            <a:ext cx="857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992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 descr="Thỏ chibi cute | Bông Kem VN ღ - YouTube">
            <a:extLst>
              <a:ext uri="{FF2B5EF4-FFF2-40B4-BE49-F238E27FC236}">
                <a16:creationId xmlns:a16="http://schemas.microsoft.com/office/drawing/2014/main" id="{585B48AC-38EE-FCFA-8E9E-E82EC13BF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33" b="90000" l="10000" r="90000">
                        <a14:foregroundMark x1="49063" y1="5833" x2="50859" y2="16389"/>
                        <a14:foregroundMark x1="32734" y1="82778" x2="37422" y2="85417"/>
                        <a14:foregroundMark x1="37422" y1="85417" x2="37422" y2="85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939" y="2555759"/>
            <a:ext cx="3063637" cy="172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45+ Hình Nền Thỏ Siêu Cute, Dễ Thương, Đẹp Nhất - 2022">
            <a:extLst>
              <a:ext uri="{FF2B5EF4-FFF2-40B4-BE49-F238E27FC236}">
                <a16:creationId xmlns:a16="http://schemas.microsoft.com/office/drawing/2014/main" id="{6DD7A2E4-FBBD-BA00-4D5D-A134F42381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6778" y1="59219" x2="53889" y2="69063"/>
                        <a14:foregroundMark x1="27222" y1="71328" x2="32556" y2="75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36" t="25051" r="15266" b="18676"/>
          <a:stretch/>
        </p:blipFill>
        <p:spPr bwMode="auto">
          <a:xfrm>
            <a:off x="10104974" y="4841615"/>
            <a:ext cx="2004561" cy="211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Thỏ chibi cute | Bông Kem VN ღ - YouTube">
            <a:extLst>
              <a:ext uri="{FF2B5EF4-FFF2-40B4-BE49-F238E27FC236}">
                <a16:creationId xmlns:a16="http://schemas.microsoft.com/office/drawing/2014/main" id="{E6ED5A7E-A2D7-187E-93ED-670AAC216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33" b="90000" l="10000" r="90000">
                        <a14:foregroundMark x1="49063" y1="5833" x2="50859" y2="16389"/>
                        <a14:foregroundMark x1="32734" y1="82778" x2="37422" y2="85417"/>
                        <a14:foregroundMark x1="37422" y1="85417" x2="37422" y2="85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760" y="2230670"/>
            <a:ext cx="3063637" cy="172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60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69" grpId="0"/>
      <p:bldP spid="70" grpId="0"/>
      <p:bldP spid="71" grpId="0"/>
      <p:bldP spid="101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3DCC35A-C129-7528-B873-4583ABE2F18E}"/>
              </a:ext>
            </a:extLst>
          </p:cNvPr>
          <p:cNvSpPr/>
          <p:nvPr/>
        </p:nvSpPr>
        <p:spPr>
          <a:xfrm>
            <a:off x="-82465" y="0"/>
            <a:ext cx="12192000" cy="6934200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vi-VN" b="0" i="0">
              <a:solidFill>
                <a:srgbClr val="000000"/>
              </a:solidFill>
              <a:effectLst/>
              <a:latin typeface="OpenSan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72" b="100000" l="2024" r="98381">
                        <a14:foregroundMark x1="69231" y1="70175" x2="87854" y2="67544"/>
                        <a14:foregroundMark x1="21053" y1="25439" x2="21053" y2="25439"/>
                        <a14:foregroundMark x1="16194" y1="26316" x2="16194" y2="263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2278966" cy="105183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40677" y="999301"/>
            <a:ext cx="738554" cy="665683"/>
          </a:xfrm>
          <a:prstGeom prst="ellipse">
            <a:avLst/>
          </a:prstGeom>
          <a:solidFill>
            <a:srgbClr val="907DAC"/>
          </a:solidFill>
          <a:ln>
            <a:solidFill>
              <a:srgbClr val="907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4177" y="978199"/>
            <a:ext cx="486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36492" y="1051830"/>
            <a:ext cx="800571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Sắp</a:t>
            </a:r>
            <a:r>
              <a:rPr lang="en-US" sz="2800" dirty="0">
                <a:solidFill>
                  <a:srgbClr val="0070C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xếp</a:t>
            </a:r>
            <a:r>
              <a:rPr lang="en-US" sz="2800" dirty="0">
                <a:solidFill>
                  <a:srgbClr val="0070C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531, 513, 315, 351 </a:t>
            </a:r>
            <a:r>
              <a:rPr lang="en-US" sz="2800" dirty="0" err="1">
                <a:solidFill>
                  <a:srgbClr val="0070C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theo</a:t>
            </a:r>
            <a:r>
              <a:rPr lang="en-US" sz="2800" dirty="0">
                <a:solidFill>
                  <a:srgbClr val="0070C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thứ</a:t>
            </a:r>
            <a:r>
              <a:rPr lang="en-US" sz="2800" dirty="0">
                <a:solidFill>
                  <a:srgbClr val="0070C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tự</a:t>
            </a:r>
            <a:r>
              <a:rPr lang="en-US" sz="2800" dirty="0">
                <a:solidFill>
                  <a:srgbClr val="0070C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514350" indent="-514350">
              <a:buAutoNum type="alphaLcParenR"/>
            </a:pPr>
            <a:r>
              <a:rPr lang="en-US" sz="2800" dirty="0" err="1">
                <a:solidFill>
                  <a:srgbClr val="0070C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Từ</a:t>
            </a:r>
            <a:r>
              <a:rPr lang="en-US" sz="2800" dirty="0">
                <a:solidFill>
                  <a:srgbClr val="0070C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bé</a:t>
            </a:r>
            <a:r>
              <a:rPr lang="en-US" sz="2800" dirty="0">
                <a:solidFill>
                  <a:srgbClr val="0070C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đến</a:t>
            </a:r>
            <a:r>
              <a:rPr lang="en-US" sz="2800" dirty="0">
                <a:solidFill>
                  <a:srgbClr val="0070C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lớn</a:t>
            </a:r>
            <a:r>
              <a:rPr lang="en-US" sz="2800" dirty="0">
                <a:solidFill>
                  <a:srgbClr val="0070C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US" sz="2800" dirty="0" err="1">
                <a:solidFill>
                  <a:srgbClr val="0070C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Từ</a:t>
            </a:r>
            <a:r>
              <a:rPr lang="en-US" sz="2800" dirty="0">
                <a:solidFill>
                  <a:srgbClr val="0070C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lớn</a:t>
            </a:r>
            <a:r>
              <a:rPr lang="en-US" sz="2800" dirty="0">
                <a:solidFill>
                  <a:srgbClr val="0070C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đến</a:t>
            </a:r>
            <a:r>
              <a:rPr lang="en-US" sz="2800" dirty="0">
                <a:solidFill>
                  <a:srgbClr val="0070C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bé</a:t>
            </a:r>
            <a:r>
              <a:rPr lang="en-US" sz="2800" dirty="0">
                <a:solidFill>
                  <a:srgbClr val="0070C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44728" y="3562254"/>
            <a:ext cx="3669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a) 315, 351, 513, 531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629400" y="4612040"/>
            <a:ext cx="3680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b) 531, 513, 351, 315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0339DEA-6E80-44B1-BAA9-824556DD144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5508" y="115061"/>
            <a:ext cx="995815" cy="9367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6D6AAB-DB85-57D5-ECC8-B6C7B4DA1157}"/>
              </a:ext>
            </a:extLst>
          </p:cNvPr>
          <p:cNvSpPr txBox="1"/>
          <p:nvPr/>
        </p:nvSpPr>
        <p:spPr>
          <a:xfrm>
            <a:off x="0" y="2429768"/>
            <a:ext cx="5418720" cy="3513832"/>
          </a:xfrm>
          <a:prstGeom prst="cloudCallou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/>
            <a:r>
              <a:rPr lang="vi-VN" b="1" i="0">
                <a:solidFill>
                  <a:schemeClr val="bg1"/>
                </a:solidFill>
                <a:effectLst/>
                <a:latin typeface="OpenSans"/>
              </a:rPr>
              <a:t>Bước 1: So sánh các cặp chữ số cùng hàng từ trái sang phải.</a:t>
            </a:r>
          </a:p>
          <a:p>
            <a:pPr algn="ctr"/>
            <a:r>
              <a:rPr lang="vi-VN" b="1" i="0">
                <a:solidFill>
                  <a:schemeClr val="bg1"/>
                </a:solidFill>
                <a:effectLst/>
                <a:latin typeface="OpenSans"/>
              </a:rPr>
              <a:t>Bước 2: Viết các số theo thứ tự từ bé đến lớn hoặc từ lớn đến bé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12" name="Picture 2" descr="Thỏ chibi cute | Bông Kem VN ღ - YouTube">
            <a:extLst>
              <a:ext uri="{FF2B5EF4-FFF2-40B4-BE49-F238E27FC236}">
                <a16:creationId xmlns:a16="http://schemas.microsoft.com/office/drawing/2014/main" id="{5917C371-5478-0938-DE2A-85F5A44CF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33" b="90000" l="10000" r="90000">
                        <a14:foregroundMark x1="49063" y1="5833" x2="50859" y2="16389"/>
                        <a14:foregroundMark x1="32734" y1="82778" x2="37422" y2="85417"/>
                        <a14:foregroundMark x1="37422" y1="85417" x2="37422" y2="85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612" y="5210904"/>
            <a:ext cx="3063637" cy="172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CA1E4981-4742-0B77-3723-6B595A7C7C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338" y="1371600"/>
            <a:ext cx="6644462" cy="520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3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3" grpId="0"/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EFD1442-8433-A270-DD02-D21DCDB27946}"/>
              </a:ext>
            </a:extLst>
          </p:cNvPr>
          <p:cNvSpPr/>
          <p:nvPr/>
        </p:nvSpPr>
        <p:spPr>
          <a:xfrm>
            <a:off x="-82465" y="0"/>
            <a:ext cx="12192000" cy="6858000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vi-VN" b="0" i="0">
              <a:solidFill>
                <a:srgbClr val="000000"/>
              </a:solidFill>
              <a:effectLst/>
              <a:latin typeface="OpenSan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72" b="100000" l="2024" r="98381">
                        <a14:foregroundMark x1="69231" y1="70175" x2="87854" y2="67544"/>
                        <a14:foregroundMark x1="21053" y1="25439" x2="21053" y2="25439"/>
                        <a14:foregroundMark x1="16194" y1="26316" x2="16194" y2="263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2278966" cy="105183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40677" y="999301"/>
            <a:ext cx="738554" cy="665683"/>
          </a:xfrm>
          <a:prstGeom prst="ellipse">
            <a:avLst/>
          </a:prstGeom>
          <a:solidFill>
            <a:srgbClr val="907DAC"/>
          </a:solidFill>
          <a:ln>
            <a:solidFill>
              <a:srgbClr val="907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4177" y="978199"/>
            <a:ext cx="486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3707" y="1096797"/>
            <a:ext cx="1067493" cy="52322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8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3707" y="2891273"/>
            <a:ext cx="4214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Con </a:t>
            </a:r>
            <a:r>
              <a:rPr lang="en-US" sz="2800" dirty="0" err="1">
                <a:solidFill>
                  <a:srgbClr val="00B05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lợn</a:t>
            </a:r>
            <a:r>
              <a:rPr lang="en-US" sz="2800" dirty="0">
                <a:solidFill>
                  <a:srgbClr val="00B05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trắng</a:t>
            </a:r>
            <a:r>
              <a:rPr lang="en-US" sz="2800" dirty="0">
                <a:solidFill>
                  <a:srgbClr val="00B05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cân</a:t>
            </a:r>
            <a:r>
              <a:rPr lang="en-US" sz="2800" dirty="0">
                <a:solidFill>
                  <a:srgbClr val="00B05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nặng</a:t>
            </a:r>
            <a:r>
              <a:rPr lang="en-US" sz="2800" dirty="0">
                <a:solidFill>
                  <a:srgbClr val="00B05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010258" y="2932212"/>
            <a:ext cx="945497" cy="457462"/>
          </a:xfrm>
          <a:prstGeom prst="roundRect">
            <a:avLst/>
          </a:prstGeom>
          <a:ln w="19050">
            <a:solidFill>
              <a:srgbClr val="FBAC5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19050">
                <a:solidFill>
                  <a:schemeClr val="tx1"/>
                </a:solidFill>
              </a:ln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33943" y="2936663"/>
            <a:ext cx="1093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55755" y="2891273"/>
            <a:ext cx="6062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3707" y="3531125"/>
            <a:ext cx="3910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Con </a:t>
            </a:r>
            <a:r>
              <a:rPr lang="en-US" sz="2800" dirty="0" err="1">
                <a:solidFill>
                  <a:srgbClr val="00B05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lợn</a:t>
            </a:r>
            <a:r>
              <a:rPr lang="en-US" sz="2800" dirty="0">
                <a:solidFill>
                  <a:srgbClr val="00B05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đen</a:t>
            </a:r>
            <a:r>
              <a:rPr lang="en-US" sz="2800" dirty="0">
                <a:solidFill>
                  <a:srgbClr val="00B05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cân</a:t>
            </a:r>
            <a:r>
              <a:rPr lang="en-US" sz="2800" dirty="0">
                <a:solidFill>
                  <a:srgbClr val="00B05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nặng</a:t>
            </a:r>
            <a:r>
              <a:rPr lang="en-US" sz="2800" dirty="0">
                <a:solidFill>
                  <a:srgbClr val="00B05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755920" y="3599731"/>
            <a:ext cx="945497" cy="457462"/>
          </a:xfrm>
          <a:prstGeom prst="roundRect">
            <a:avLst/>
          </a:prstGeom>
          <a:ln w="19050">
            <a:solidFill>
              <a:srgbClr val="FBAC5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19050">
                <a:solidFill>
                  <a:schemeClr val="tx1"/>
                </a:solidFill>
              </a:ln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50899" y="3538212"/>
            <a:ext cx="1093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99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30345" y="4185150"/>
            <a:ext cx="45560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Con </a:t>
            </a:r>
            <a:r>
              <a:rPr lang="en-US" sz="2800" dirty="0" err="1">
                <a:solidFill>
                  <a:srgbClr val="00B05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lợn</a:t>
            </a:r>
            <a:r>
              <a:rPr lang="en-US" sz="2800" dirty="0">
                <a:solidFill>
                  <a:srgbClr val="00B05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khoang</a:t>
            </a:r>
            <a:r>
              <a:rPr lang="en-US" sz="2800" dirty="0">
                <a:solidFill>
                  <a:srgbClr val="00B05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cân</a:t>
            </a:r>
            <a:r>
              <a:rPr lang="en-US" sz="2800" dirty="0">
                <a:solidFill>
                  <a:srgbClr val="00B05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nặng</a:t>
            </a:r>
            <a:r>
              <a:rPr lang="en-US" sz="2800" dirty="0">
                <a:solidFill>
                  <a:srgbClr val="00B05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302903" y="4256604"/>
            <a:ext cx="945497" cy="457462"/>
          </a:xfrm>
          <a:prstGeom prst="roundRect">
            <a:avLst/>
          </a:prstGeom>
          <a:ln w="19050">
            <a:solidFill>
              <a:srgbClr val="FBAC5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19050">
                <a:solidFill>
                  <a:schemeClr val="tx1"/>
                </a:solidFill>
              </a:ln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07649" y="4267554"/>
            <a:ext cx="1093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101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758555" y="3538212"/>
            <a:ext cx="6062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61759" y="4223725"/>
            <a:ext cx="6062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kg</a:t>
            </a:r>
          </a:p>
        </p:txBody>
      </p:sp>
      <p:pic>
        <p:nvPicPr>
          <p:cNvPr id="26" name="Picture 2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946FC99-0034-4BE2-AF00-EC18B448AAF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496" y="115060"/>
            <a:ext cx="1273827" cy="1273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 descr="Shape, rectangle&#10;&#10;Description automatically generated with medium confidence">
            <a:extLst>
              <a:ext uri="{FF2B5EF4-FFF2-40B4-BE49-F238E27FC236}">
                <a16:creationId xmlns:a16="http://schemas.microsoft.com/office/drawing/2014/main" id="{36B59D1D-7B15-C83B-DFEC-9890FD5553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85800" y="2619091"/>
            <a:ext cx="7924800" cy="492826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85F7F8-1A7A-C1DD-B362-EFD665C3B44D}"/>
              </a:ext>
            </a:extLst>
          </p:cNvPr>
          <p:cNvSpPr txBox="1"/>
          <p:nvPr/>
        </p:nvSpPr>
        <p:spPr>
          <a:xfrm>
            <a:off x="2779674" y="130552"/>
            <a:ext cx="6958417" cy="1464231"/>
          </a:xfrm>
          <a:prstGeom prst="wedgeRoundRectCallout">
            <a:avLst/>
          </a:prstGeom>
          <a:solidFill>
            <a:srgbClr val="EE4D6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l"/>
            <a:r>
              <a:rPr lang="vi-VN" sz="2000" b="1" i="0">
                <a:solidFill>
                  <a:schemeClr val="bg1"/>
                </a:solidFill>
                <a:effectLst/>
                <a:latin typeface="OpenSans"/>
              </a:rPr>
              <a:t>Bước 1: So sánh cân nặng đã cho của ba con lợn.</a:t>
            </a:r>
          </a:p>
          <a:p>
            <a:pPr algn="l"/>
            <a:r>
              <a:rPr lang="vi-VN" sz="2000" b="1" i="0">
                <a:solidFill>
                  <a:schemeClr val="bg1"/>
                </a:solidFill>
                <a:effectLst/>
                <a:latin typeface="OpenSans"/>
              </a:rPr>
              <a:t>Bước 2: Số lớn nhất là cân nặng của lợn trắng.</a:t>
            </a:r>
          </a:p>
          <a:p>
            <a:pPr algn="l"/>
            <a:r>
              <a:rPr lang="vi-VN" sz="2000" b="1" i="0">
                <a:solidFill>
                  <a:schemeClr val="bg1"/>
                </a:solidFill>
                <a:effectLst/>
                <a:latin typeface="OpenSans"/>
              </a:rPr>
              <a:t>Bước 3: Số nhỏ nhất là cân nặng của lợn đen, còn lại là cân nặng của lợn khoang.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5642" y="1664984"/>
            <a:ext cx="111796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Ba con </a:t>
            </a:r>
            <a:r>
              <a:rPr lang="en-US" sz="2800" dirty="0" err="1">
                <a:solidFill>
                  <a:srgbClr val="0070C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lợn</a:t>
            </a:r>
            <a:r>
              <a:rPr lang="en-US" sz="2800" dirty="0">
                <a:solidFill>
                  <a:srgbClr val="0070C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cân</a:t>
            </a:r>
            <a:r>
              <a:rPr lang="en-US" sz="2800" dirty="0">
                <a:solidFill>
                  <a:srgbClr val="0070C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nặng</a:t>
            </a:r>
            <a:r>
              <a:rPr lang="en-US" sz="2800" dirty="0">
                <a:solidFill>
                  <a:srgbClr val="0070C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lần</a:t>
            </a:r>
            <a:r>
              <a:rPr lang="en-US" sz="2800" dirty="0">
                <a:solidFill>
                  <a:srgbClr val="0070C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lượt</a:t>
            </a:r>
            <a:r>
              <a:rPr lang="en-US" sz="2800" dirty="0">
                <a:solidFill>
                  <a:srgbClr val="0070C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99 kg, 110 kg </a:t>
            </a:r>
            <a:r>
              <a:rPr lang="en-US" sz="2800" dirty="0" err="1">
                <a:solidFill>
                  <a:srgbClr val="0070C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101 kg. </a:t>
            </a:r>
            <a:r>
              <a:rPr lang="en-US" sz="2800" dirty="0" err="1">
                <a:solidFill>
                  <a:srgbClr val="0070C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Biết</a:t>
            </a:r>
            <a:r>
              <a:rPr lang="en-US" sz="2800" dirty="0">
                <a:solidFill>
                  <a:srgbClr val="0070C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r>
              <a:rPr lang="en-US" sz="2800" dirty="0" err="1">
                <a:solidFill>
                  <a:srgbClr val="0070C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lợn</a:t>
            </a:r>
            <a:r>
              <a:rPr lang="en-US" sz="2800" dirty="0">
                <a:solidFill>
                  <a:srgbClr val="0070C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trắng</a:t>
            </a:r>
            <a:r>
              <a:rPr lang="en-US" sz="2800" dirty="0">
                <a:solidFill>
                  <a:srgbClr val="0070C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cân</a:t>
            </a:r>
            <a:r>
              <a:rPr lang="en-US" sz="2800" dirty="0">
                <a:solidFill>
                  <a:srgbClr val="0070C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nặng</a:t>
            </a:r>
            <a:r>
              <a:rPr lang="en-US" sz="2800" dirty="0">
                <a:solidFill>
                  <a:srgbClr val="0070C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nhất</a:t>
            </a:r>
            <a:r>
              <a:rPr lang="en-US" sz="2800" dirty="0">
                <a:solidFill>
                  <a:srgbClr val="0070C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lợn</a:t>
            </a:r>
            <a:r>
              <a:rPr lang="en-US" sz="2800" dirty="0">
                <a:solidFill>
                  <a:srgbClr val="0070C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đen</a:t>
            </a:r>
            <a:r>
              <a:rPr lang="en-US" sz="2800" dirty="0">
                <a:solidFill>
                  <a:srgbClr val="0070C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nhẹ</a:t>
            </a:r>
            <a:r>
              <a:rPr lang="en-US" sz="2800" dirty="0">
                <a:solidFill>
                  <a:srgbClr val="0070C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hơn</a:t>
            </a:r>
            <a:r>
              <a:rPr lang="en-US" sz="2800" dirty="0">
                <a:solidFill>
                  <a:srgbClr val="0070C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lợn</a:t>
            </a:r>
            <a:r>
              <a:rPr lang="en-US" sz="2800" dirty="0">
                <a:solidFill>
                  <a:srgbClr val="0070C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khoang</a:t>
            </a:r>
            <a:r>
              <a:rPr lang="en-US" sz="2800" dirty="0">
                <a:solidFill>
                  <a:srgbClr val="0070C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4098" name="Picture 2" descr="Nông Trại Heo Con Lĩnh Vực Sự Sáng - Miễn Phí vector hình ảnh trên Pixabay">
            <a:extLst>
              <a:ext uri="{FF2B5EF4-FFF2-40B4-BE49-F238E27FC236}">
                <a16:creationId xmlns:a16="http://schemas.microsoft.com/office/drawing/2014/main" id="{E1FC2B74-6B72-A548-683B-E68BBA29D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796" y="3259767"/>
            <a:ext cx="4132943" cy="312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81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3" grpId="0"/>
      <p:bldP spid="16" grpId="0" animBg="1"/>
      <p:bldP spid="1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B7F24F-3E03-3BB3-5088-01DF611A62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10"/>
          <a:stretch/>
        </p:blipFill>
        <p:spPr>
          <a:xfrm rot="5400000">
            <a:off x="2779990" y="-2773290"/>
            <a:ext cx="6668866" cy="12155157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A86985FA-5C6C-42FF-8861-BB52FF0A4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1066801"/>
            <a:ext cx="5572125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7F11AFBA-97CF-4170-BCBF-60243D318A4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533401"/>
            <a:ext cx="1273827" cy="1273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D3B9244-7736-411D-BB96-D173687DF7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78" y="3036913"/>
            <a:ext cx="4572044" cy="78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36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2919DEC-72FC-AABC-0BD0-DE966002E010}"/>
              </a:ext>
            </a:extLst>
          </p:cNvPr>
          <p:cNvSpPr/>
          <p:nvPr/>
        </p:nvSpPr>
        <p:spPr>
          <a:xfrm>
            <a:off x="-82465" y="0"/>
            <a:ext cx="12192000" cy="6858000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vi-VN" b="0" i="0">
              <a:solidFill>
                <a:srgbClr val="000000"/>
              </a:solidFill>
              <a:effectLst/>
              <a:latin typeface="OpenSans"/>
            </a:endParaRPr>
          </a:p>
        </p:txBody>
      </p:sp>
      <p:pic>
        <p:nvPicPr>
          <p:cNvPr id="36866" name="Picture 3">
            <a:extLst>
              <a:ext uri="{FF2B5EF4-FFF2-40B4-BE49-F238E27FC236}">
                <a16:creationId xmlns:a16="http://schemas.microsoft.com/office/drawing/2014/main" id="{4CD6874D-5CF9-4AB5-9934-8DAD41E7B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40"/>
          <a:stretch>
            <a:fillRect/>
          </a:stretch>
        </p:blipFill>
        <p:spPr bwMode="auto">
          <a:xfrm>
            <a:off x="3200400" y="762000"/>
            <a:ext cx="62484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23F73745-CE35-4C6B-AAC8-A2D64772B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955925"/>
            <a:ext cx="66294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A72C1142-BB39-4F1A-A3AC-046ABDFF9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>
            <a:fillRect/>
          </a:stretch>
        </p:blipFill>
        <p:spPr bwMode="auto">
          <a:xfrm>
            <a:off x="8186739" y="2514601"/>
            <a:ext cx="2524125" cy="349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FE35364-C82C-4382-AE37-7D1CDFFB8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114300"/>
            <a:ext cx="9144000" cy="1295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HEO PEPPA ĐI MUA SẮM</a:t>
            </a:r>
          </a:p>
        </p:txBody>
      </p:sp>
      <p:pic>
        <p:nvPicPr>
          <p:cNvPr id="36870" name="Picture 2">
            <a:extLst>
              <a:ext uri="{FF2B5EF4-FFF2-40B4-BE49-F238E27FC236}">
                <a16:creationId xmlns:a16="http://schemas.microsoft.com/office/drawing/2014/main" id="{FCE78620-1444-4CDE-A50B-362B673D9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819651"/>
            <a:ext cx="2209800" cy="238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0C417E-7B71-490E-A4F3-8C6C4AD8C3B4}"/>
              </a:ext>
            </a:extLst>
          </p:cNvPr>
          <p:cNvSpPr/>
          <p:nvPr/>
        </p:nvSpPr>
        <p:spPr>
          <a:xfrm>
            <a:off x="-82465" y="0"/>
            <a:ext cx="12192000" cy="6858000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vi-VN" b="0" i="0">
              <a:solidFill>
                <a:srgbClr val="000000"/>
              </a:solidFill>
              <a:effectLst/>
              <a:latin typeface="OpenSans"/>
            </a:endParaRPr>
          </a:p>
        </p:txBody>
      </p:sp>
      <p:pic>
        <p:nvPicPr>
          <p:cNvPr id="37890" name="Picture 3">
            <a:extLst>
              <a:ext uri="{FF2B5EF4-FFF2-40B4-BE49-F238E27FC236}">
                <a16:creationId xmlns:a16="http://schemas.microsoft.com/office/drawing/2014/main" id="{CABFB0EA-F28F-477A-992E-753B9922C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3D5BDE-FDB7-44B3-901C-78B568935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9" t="6223" r="30121"/>
          <a:stretch>
            <a:fillRect/>
          </a:stretch>
        </p:blipFill>
        <p:spPr bwMode="auto">
          <a:xfrm>
            <a:off x="2057400" y="3429000"/>
            <a:ext cx="2540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7B3C9846-503D-4530-BF58-786CDAA41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687638"/>
            <a:ext cx="5029200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Callout 9">
            <a:extLst>
              <a:ext uri="{FF2B5EF4-FFF2-40B4-BE49-F238E27FC236}">
                <a16:creationId xmlns:a16="http://schemas.microsoft.com/office/drawing/2014/main" id="{6EE281B2-3DBB-40E1-A6B6-4B559B6A88BE}"/>
              </a:ext>
            </a:extLst>
          </p:cNvPr>
          <p:cNvSpPr/>
          <p:nvPr/>
        </p:nvSpPr>
        <p:spPr>
          <a:xfrm>
            <a:off x="4403725" y="5121275"/>
            <a:ext cx="3384550" cy="996950"/>
          </a:xfrm>
          <a:prstGeom prst="wedgeEllipseCallout">
            <a:avLst>
              <a:gd name="adj1" fmla="val -47839"/>
              <a:gd name="adj2" fmla="val -84078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ạ,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800" b="1" dirty="0"/>
              <a:t>  </a:t>
            </a:r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D69F4426-D5F3-4670-9CEF-02386F999F90}"/>
              </a:ext>
            </a:extLst>
          </p:cNvPr>
          <p:cNvSpPr/>
          <p:nvPr/>
        </p:nvSpPr>
        <p:spPr>
          <a:xfrm>
            <a:off x="2743200" y="31750"/>
            <a:ext cx="5562600" cy="2478088"/>
          </a:xfrm>
          <a:prstGeom prst="wedgeEllipseCallout">
            <a:avLst>
              <a:gd name="adj1" fmla="val 34687"/>
              <a:gd name="adj2" fmla="val 77699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Oval Callout 11">
            <a:extLst>
              <a:ext uri="{FF2B5EF4-FFF2-40B4-BE49-F238E27FC236}">
                <a16:creationId xmlns:a16="http://schemas.microsoft.com/office/drawing/2014/main" id="{DBA09482-0D31-4774-BD8D-E6864928FD17}"/>
              </a:ext>
            </a:extLst>
          </p:cNvPr>
          <p:cNvSpPr/>
          <p:nvPr/>
        </p:nvSpPr>
        <p:spPr>
          <a:xfrm>
            <a:off x="2971801" y="165100"/>
            <a:ext cx="4633913" cy="2209800"/>
          </a:xfrm>
          <a:prstGeom prst="wedgeEllipseCallout">
            <a:avLst>
              <a:gd name="adj1" fmla="val 44360"/>
              <a:gd name="adj2" fmla="val 8338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hấu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3" name="Oval Callout 12">
            <a:extLst>
              <a:ext uri="{FF2B5EF4-FFF2-40B4-BE49-F238E27FC236}">
                <a16:creationId xmlns:a16="http://schemas.microsoft.com/office/drawing/2014/main" id="{9B854833-E867-4A49-96A5-C904CF08D2D1}"/>
              </a:ext>
            </a:extLst>
          </p:cNvPr>
          <p:cNvSpPr/>
          <p:nvPr/>
        </p:nvSpPr>
        <p:spPr>
          <a:xfrm>
            <a:off x="4403725" y="5243513"/>
            <a:ext cx="3384550" cy="996950"/>
          </a:xfrm>
          <a:prstGeom prst="wedgeEllipseCallout">
            <a:avLst>
              <a:gd name="adj1" fmla="val -47839"/>
              <a:gd name="adj2" fmla="val -84078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vâng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ạ!</a:t>
            </a:r>
            <a:r>
              <a:rPr lang="en-US" sz="2800" b="1" dirty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>
            <a:extLst>
              <a:ext uri="{FF2B5EF4-FFF2-40B4-BE49-F238E27FC236}">
                <a16:creationId xmlns:a16="http://schemas.microsoft.com/office/drawing/2014/main" id="{9D0E948D-7430-42D6-A259-BCD6DCCCFEA5}"/>
              </a:ext>
            </a:extLst>
          </p:cNvPr>
          <p:cNvSpPr/>
          <p:nvPr/>
        </p:nvSpPr>
        <p:spPr>
          <a:xfrm>
            <a:off x="9221788" y="5791201"/>
            <a:ext cx="1219200" cy="836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8915" name="Picture 2">
            <a:extLst>
              <a:ext uri="{FF2B5EF4-FFF2-40B4-BE49-F238E27FC236}">
                <a16:creationId xmlns:a16="http://schemas.microsoft.com/office/drawing/2014/main" id="{30197532-34DA-4DB9-A434-9D0915DCC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76200"/>
            <a:ext cx="5791200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0D1D9F-FF7F-4F0F-825F-F7F2E3C14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9" t="6223" r="30121"/>
          <a:stretch>
            <a:fillRect/>
          </a:stretch>
        </p:blipFill>
        <p:spPr bwMode="auto">
          <a:xfrm>
            <a:off x="1485901" y="3429000"/>
            <a:ext cx="27209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0AFE53EC-C693-413D-8237-971EF4C38BFE}"/>
              </a:ext>
            </a:extLst>
          </p:cNvPr>
          <p:cNvSpPr/>
          <p:nvPr/>
        </p:nvSpPr>
        <p:spPr>
          <a:xfrm>
            <a:off x="1895475" y="666750"/>
            <a:ext cx="2876550" cy="1600200"/>
          </a:xfrm>
          <a:prstGeom prst="wedgeEllipseCallout">
            <a:avLst>
              <a:gd name="adj1" fmla="val 910"/>
              <a:gd name="adj2" fmla="val 1215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ạ</a:t>
            </a:r>
            <a:r>
              <a:rPr lang="en-US" sz="2800" b="1" dirty="0"/>
              <a:t>!  </a:t>
            </a:r>
          </a:p>
        </p:txBody>
      </p:sp>
      <p:sp>
        <p:nvSpPr>
          <p:cNvPr id="15" name="Oval Callout 14">
            <a:extLst>
              <a:ext uri="{FF2B5EF4-FFF2-40B4-BE49-F238E27FC236}">
                <a16:creationId xmlns:a16="http://schemas.microsoft.com/office/drawing/2014/main" id="{D5E347EB-649A-459C-890D-E70BD5DC31DE}"/>
              </a:ext>
            </a:extLst>
          </p:cNvPr>
          <p:cNvSpPr/>
          <p:nvPr/>
        </p:nvSpPr>
        <p:spPr>
          <a:xfrm>
            <a:off x="5208588" y="190500"/>
            <a:ext cx="3028950" cy="2076450"/>
          </a:xfrm>
          <a:prstGeom prst="wedgeEllipseCallout">
            <a:avLst>
              <a:gd name="adj1" fmla="val 63865"/>
              <a:gd name="adj2" fmla="val 379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b="1" dirty="0"/>
              <a:t> !</a:t>
            </a:r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753FD1E4-5F76-4275-94BB-CA975A25F4B4}"/>
              </a:ext>
            </a:extLst>
          </p:cNvPr>
          <p:cNvSpPr/>
          <p:nvPr/>
        </p:nvSpPr>
        <p:spPr>
          <a:xfrm>
            <a:off x="3340784" y="1257300"/>
            <a:ext cx="4695825" cy="1600200"/>
          </a:xfrm>
          <a:prstGeom prst="wedgeRoundRectCallout">
            <a:avLst>
              <a:gd name="adj1" fmla="val -35918"/>
              <a:gd name="adj2" fmla="val 92515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500 + 8 = ?</a:t>
            </a:r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DE37EE7F-89A5-4552-A87F-3422E280E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>
            <a:fillRect/>
          </a:stretch>
        </p:blipFill>
        <p:spPr bwMode="auto">
          <a:xfrm>
            <a:off x="7959726" y="774700"/>
            <a:ext cx="2524125" cy="349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32D54DE-69BA-4583-AC44-276F5B73DB9F}"/>
              </a:ext>
            </a:extLst>
          </p:cNvPr>
          <p:cNvGrpSpPr>
            <a:grpSpLocks/>
          </p:cNvGrpSpPr>
          <p:nvPr/>
        </p:nvGrpSpPr>
        <p:grpSpPr bwMode="auto">
          <a:xfrm>
            <a:off x="4518025" y="3276600"/>
            <a:ext cx="1022350" cy="769938"/>
            <a:chOff x="-2514600" y="2053528"/>
            <a:chExt cx="1023068" cy="769429"/>
          </a:xfrm>
        </p:grpSpPr>
        <p:pic>
          <p:nvPicPr>
            <p:cNvPr id="38924" name="Picture 6">
              <a:extLst>
                <a:ext uri="{FF2B5EF4-FFF2-40B4-BE49-F238E27FC236}">
                  <a16:creationId xmlns:a16="http://schemas.microsoft.com/office/drawing/2014/main" id="{1356429F-ED44-457C-BDB4-723559744A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5" b="12589"/>
            <a:stretch>
              <a:fillRect/>
            </a:stretch>
          </p:blipFill>
          <p:spPr bwMode="auto">
            <a:xfrm>
              <a:off x="-2514600" y="2053528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925" name="Picture 6">
              <a:extLst>
                <a:ext uri="{FF2B5EF4-FFF2-40B4-BE49-F238E27FC236}">
                  <a16:creationId xmlns:a16="http://schemas.microsoft.com/office/drawing/2014/main" id="{F52F6DE0-566B-45CB-83AC-76334E90CB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5" b="12589"/>
            <a:stretch>
              <a:fillRect/>
            </a:stretch>
          </p:blipFill>
          <p:spPr bwMode="auto">
            <a:xfrm>
              <a:off x="-2003066" y="2171699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926" name="Picture 6">
              <a:extLst>
                <a:ext uri="{FF2B5EF4-FFF2-40B4-BE49-F238E27FC236}">
                  <a16:creationId xmlns:a16="http://schemas.microsoft.com/office/drawing/2014/main" id="{8310D5AE-3F13-45B4-9604-D357706B9D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5" b="12589"/>
            <a:stretch>
              <a:fillRect/>
            </a:stretch>
          </p:blipFill>
          <p:spPr bwMode="auto">
            <a:xfrm>
              <a:off x="-2335364" y="2335400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8922" name="Picture 4">
            <a:extLst>
              <a:ext uri="{FF2B5EF4-FFF2-40B4-BE49-F238E27FC236}">
                <a16:creationId xmlns:a16="http://schemas.microsoft.com/office/drawing/2014/main" id="{10AF65A0-7FF6-4DDE-B732-0EE4770AD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76" y="5184776"/>
            <a:ext cx="2486025" cy="167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4FDEB6E8-3D57-43C3-BE00-28698269299C}"/>
              </a:ext>
            </a:extLst>
          </p:cNvPr>
          <p:cNvSpPr/>
          <p:nvPr/>
        </p:nvSpPr>
        <p:spPr>
          <a:xfrm>
            <a:off x="4164014" y="4906963"/>
            <a:ext cx="6276975" cy="1720850"/>
          </a:xfrm>
          <a:prstGeom prst="wedgeRoundRectCallout">
            <a:avLst>
              <a:gd name="adj1" fmla="val 34872"/>
              <a:gd name="adj2" fmla="val -81209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7362E-19 -3.7037E-6 C -0.00139 0.00278 -0.00382 0.00509 -0.00416 0.00833 C -0.00486 0.01759 -0.00034 0.04606 0.00209 0.05556 C 0.00782 0.1169 0.0099 0.18056 8.67362E-19 0.24167 C -0.00191 0.2537 -0.00607 0.26574 -0.00833 0.27778 C -0.00764 0.28889 -0.00764 0.3 -0.00625 0.31111 C -0.0059 0.31389 -0.00086 0.34282 0.00625 0.33333 " pathEditMode="relative" ptsTypes="ffffffA"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5" grpId="0" animBg="1"/>
      <p:bldP spid="15" grpId="1" animBg="1"/>
      <p:bldP spid="16" grpId="0" animBg="1"/>
      <p:bldP spid="16" grpId="1" animBg="1"/>
      <p:bldP spid="8" grpId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>
            <a:extLst>
              <a:ext uri="{FF2B5EF4-FFF2-40B4-BE49-F238E27FC236}">
                <a16:creationId xmlns:a16="http://schemas.microsoft.com/office/drawing/2014/main" id="{069A8325-1195-4028-A80E-821C3366AB57}"/>
              </a:ext>
            </a:extLst>
          </p:cNvPr>
          <p:cNvSpPr/>
          <p:nvPr/>
        </p:nvSpPr>
        <p:spPr>
          <a:xfrm>
            <a:off x="9221788" y="5791201"/>
            <a:ext cx="1219200" cy="836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9939" name="Picture 2">
            <a:extLst>
              <a:ext uri="{FF2B5EF4-FFF2-40B4-BE49-F238E27FC236}">
                <a16:creationId xmlns:a16="http://schemas.microsoft.com/office/drawing/2014/main" id="{0B814130-1B0E-4A32-A137-DDDF63621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-31750"/>
            <a:ext cx="5791200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9FD0EAD9-D3E8-4A80-AB85-2F76C1EC04BB}"/>
              </a:ext>
            </a:extLst>
          </p:cNvPr>
          <p:cNvSpPr/>
          <p:nvPr/>
        </p:nvSpPr>
        <p:spPr>
          <a:xfrm>
            <a:off x="1658938" y="409575"/>
            <a:ext cx="2876550" cy="1600200"/>
          </a:xfrm>
          <a:prstGeom prst="wedgeEllipseCallout">
            <a:avLst>
              <a:gd name="adj1" fmla="val -4292"/>
              <a:gd name="adj2" fmla="val 890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hấu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ạ</a:t>
            </a:r>
            <a:r>
              <a:rPr lang="en-US" sz="2800" b="1" dirty="0">
                <a:solidFill>
                  <a:prstClr val="white"/>
                </a:solidFill>
              </a:rPr>
              <a:t>!  </a:t>
            </a:r>
          </a:p>
        </p:txBody>
      </p:sp>
      <p:sp>
        <p:nvSpPr>
          <p:cNvPr id="15" name="Oval Callout 14">
            <a:extLst>
              <a:ext uri="{FF2B5EF4-FFF2-40B4-BE49-F238E27FC236}">
                <a16:creationId xmlns:a16="http://schemas.microsoft.com/office/drawing/2014/main" id="{3FEA8539-8CBC-4F94-BB4C-B51FA9970A31}"/>
              </a:ext>
            </a:extLst>
          </p:cNvPr>
          <p:cNvSpPr/>
          <p:nvPr/>
        </p:nvSpPr>
        <p:spPr>
          <a:xfrm>
            <a:off x="5662613" y="171450"/>
            <a:ext cx="3028950" cy="2076450"/>
          </a:xfrm>
          <a:prstGeom prst="wedgeEllipseCallout">
            <a:avLst>
              <a:gd name="adj1" fmla="val 61669"/>
              <a:gd name="adj2" fmla="val 627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b="1" dirty="0">
                <a:solidFill>
                  <a:prstClr val="white"/>
                </a:solidFill>
              </a:rPr>
              <a:t> !</a:t>
            </a:r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DA26BE46-B191-4E6A-AFE4-ABB3839D5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>
            <a:fillRect/>
          </a:stretch>
        </p:blipFill>
        <p:spPr bwMode="auto">
          <a:xfrm>
            <a:off x="7916864" y="1252538"/>
            <a:ext cx="2524125" cy="349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9943" name="Group 11">
            <a:extLst>
              <a:ext uri="{FF2B5EF4-FFF2-40B4-BE49-F238E27FC236}">
                <a16:creationId xmlns:a16="http://schemas.microsoft.com/office/drawing/2014/main" id="{9CEACE04-654E-48BE-86AD-6AD580A50BCE}"/>
              </a:ext>
            </a:extLst>
          </p:cNvPr>
          <p:cNvGrpSpPr>
            <a:grpSpLocks/>
          </p:cNvGrpSpPr>
          <p:nvPr/>
        </p:nvGrpSpPr>
        <p:grpSpPr bwMode="auto">
          <a:xfrm>
            <a:off x="4302125" y="5473700"/>
            <a:ext cx="1023938" cy="769938"/>
            <a:chOff x="-2514600" y="2053528"/>
            <a:chExt cx="1023068" cy="769429"/>
          </a:xfrm>
        </p:grpSpPr>
        <p:pic>
          <p:nvPicPr>
            <p:cNvPr id="39949" name="Picture 6">
              <a:extLst>
                <a:ext uri="{FF2B5EF4-FFF2-40B4-BE49-F238E27FC236}">
                  <a16:creationId xmlns:a16="http://schemas.microsoft.com/office/drawing/2014/main" id="{381EBB62-0BB4-4495-9548-DFCF41F0A5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5" b="12589"/>
            <a:stretch>
              <a:fillRect/>
            </a:stretch>
          </p:blipFill>
          <p:spPr bwMode="auto">
            <a:xfrm>
              <a:off x="-2514600" y="2053528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950" name="Picture 6">
              <a:extLst>
                <a:ext uri="{FF2B5EF4-FFF2-40B4-BE49-F238E27FC236}">
                  <a16:creationId xmlns:a16="http://schemas.microsoft.com/office/drawing/2014/main" id="{CBA883E0-F9CC-4979-9CD1-382D1FE40D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5" b="12589"/>
            <a:stretch>
              <a:fillRect/>
            </a:stretch>
          </p:blipFill>
          <p:spPr bwMode="auto">
            <a:xfrm>
              <a:off x="-2003066" y="2171699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951" name="Picture 6">
              <a:extLst>
                <a:ext uri="{FF2B5EF4-FFF2-40B4-BE49-F238E27FC236}">
                  <a16:creationId xmlns:a16="http://schemas.microsoft.com/office/drawing/2014/main" id="{31C1DCD3-5741-46A8-838A-5C73198AD9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5" b="12589"/>
            <a:stretch>
              <a:fillRect/>
            </a:stretch>
          </p:blipFill>
          <p:spPr bwMode="auto">
            <a:xfrm>
              <a:off x="-2335364" y="2335400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997F4134-F026-42BF-9334-BE61FB702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6" y="3011489"/>
            <a:ext cx="887413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5" name="Picture 4">
            <a:extLst>
              <a:ext uri="{FF2B5EF4-FFF2-40B4-BE49-F238E27FC236}">
                <a16:creationId xmlns:a16="http://schemas.microsoft.com/office/drawing/2014/main" id="{6D3743E2-46A7-47F1-9AD7-A0C4DF9AE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764" y="4932364"/>
            <a:ext cx="3094037" cy="192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4E5232-D5F7-4801-BCF5-F8C7E7C80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9" t="6223" r="30121"/>
          <a:stretch>
            <a:fillRect/>
          </a:stretch>
        </p:blipFill>
        <p:spPr bwMode="auto">
          <a:xfrm>
            <a:off x="1260476" y="2508250"/>
            <a:ext cx="277812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4752EC27-00BE-4DA7-8CE5-5D32F1D2A79C}"/>
              </a:ext>
            </a:extLst>
          </p:cNvPr>
          <p:cNvSpPr/>
          <p:nvPr/>
        </p:nvSpPr>
        <p:spPr>
          <a:xfrm>
            <a:off x="3314701" y="647700"/>
            <a:ext cx="4695825" cy="1600200"/>
          </a:xfrm>
          <a:prstGeom prst="wedgeRoundRectCallout">
            <a:avLst>
              <a:gd name="adj1" fmla="val -35918"/>
              <a:gd name="adj2" fmla="val 92515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990 = 900 +… + 0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32F252D9-98AD-4EB5-98BF-FA3FF98BDF48}"/>
              </a:ext>
            </a:extLst>
          </p:cNvPr>
          <p:cNvSpPr/>
          <p:nvPr/>
        </p:nvSpPr>
        <p:spPr>
          <a:xfrm>
            <a:off x="3975894" y="5003802"/>
            <a:ext cx="6402388" cy="1768475"/>
          </a:xfrm>
          <a:prstGeom prst="wedgeRoundRectCallout">
            <a:avLst>
              <a:gd name="adj1" fmla="val 34872"/>
              <a:gd name="adj2" fmla="val -81209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-1.40611E-6 C 0.01319 0.01573 -0.00348 -0.00462 0.00798 0.0148 C 0.01527 0.02752 0.01423 0.01873 0.0184 0.03284 C 0.01979 0.0377 0.01996 0.04371 0.02187 0.04811 C 0.02187 0.04834 0.03489 0.07054 0.03732 0.07493 C 0.03941 0.07817 0.03923 0.08349 0.04097 0.08719 C 0.04375 0.09274 0.0533 0.1013 0.05659 0.105 C 0.06337 0.11309 0.07066 0.12072 0.07743 0.12928 C 0.0875 0.14154 0.09479 0.15819 0.10694 0.1649 C 0.11093 0.17183 0.11493 0.179 0.11909 0.18594 C 0.12048 0.18848 0.12274 0.18941 0.1243 0.19195 C 0.12777 0.1982 0.12951 0.20699 0.13298 0.213 C 0.13437 0.21554 0.13663 0.21647 0.13819 0.21924 C 0.1559 0.24676 0.14201 0.22965 0.15382 0.24329 C 0.16232 0.26503 0.16076 0.30504 0.16076 0.33048 " pathEditMode="relative" rAng="0" ptsTypes="ffffffffffffffA">
                                      <p:cBhvr>
                                        <p:cTn id="60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3" y="162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5" grpId="0" animBg="1"/>
      <p:bldP spid="15" grpId="1" animBg="1"/>
      <p:bldP spid="16" grpId="0" animBg="1"/>
      <p:bldP spid="16" grpId="1" animBg="1"/>
      <p:bldP spid="8" grpId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0DA7380-E9CF-5CDC-AF66-532EB3B940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0" y="3412"/>
            <a:ext cx="12114691" cy="677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57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>
            <a:extLst>
              <a:ext uri="{FF2B5EF4-FFF2-40B4-BE49-F238E27FC236}">
                <a16:creationId xmlns:a16="http://schemas.microsoft.com/office/drawing/2014/main" id="{6C333E65-37AA-4756-BDD1-F3350F447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09E054-049A-4EC3-B6C3-9AD6CEC12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9" t="6223" r="30121"/>
          <a:stretch>
            <a:fillRect/>
          </a:stretch>
        </p:blipFill>
        <p:spPr bwMode="auto">
          <a:xfrm>
            <a:off x="2057400" y="3429000"/>
            <a:ext cx="2540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73339CAF-01B1-49A5-9D50-77D97E10A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687638"/>
            <a:ext cx="5029200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Callout 9">
            <a:extLst>
              <a:ext uri="{FF2B5EF4-FFF2-40B4-BE49-F238E27FC236}">
                <a16:creationId xmlns:a16="http://schemas.microsoft.com/office/drawing/2014/main" id="{D27430FE-4884-468C-BBE5-5D5D2B4FE2EE}"/>
              </a:ext>
            </a:extLst>
          </p:cNvPr>
          <p:cNvSpPr/>
          <p:nvPr/>
        </p:nvSpPr>
        <p:spPr>
          <a:xfrm>
            <a:off x="7115175" y="619126"/>
            <a:ext cx="3384550" cy="1819275"/>
          </a:xfrm>
          <a:prstGeom prst="wedgeEllipseCallout">
            <a:avLst>
              <a:gd name="adj1" fmla="val -30361"/>
              <a:gd name="adj2" fmla="val 76548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PEPPA, con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2" name="Oval Callout 11">
            <a:extLst>
              <a:ext uri="{FF2B5EF4-FFF2-40B4-BE49-F238E27FC236}">
                <a16:creationId xmlns:a16="http://schemas.microsoft.com/office/drawing/2014/main" id="{00C57304-F9E5-443A-8DA0-15938E57C415}"/>
              </a:ext>
            </a:extLst>
          </p:cNvPr>
          <p:cNvSpPr/>
          <p:nvPr/>
        </p:nvSpPr>
        <p:spPr>
          <a:xfrm>
            <a:off x="1746250" y="619126"/>
            <a:ext cx="4122738" cy="1819275"/>
          </a:xfrm>
          <a:prstGeom prst="wedgeEllipseCallout">
            <a:avLst>
              <a:gd name="adj1" fmla="val 8417"/>
              <a:gd name="adj2" fmla="val 10413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hấu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ạ!</a:t>
            </a:r>
          </a:p>
        </p:txBody>
      </p:sp>
      <p:grpSp>
        <p:nvGrpSpPr>
          <p:cNvPr id="40967" name="Group 14">
            <a:extLst>
              <a:ext uri="{FF2B5EF4-FFF2-40B4-BE49-F238E27FC236}">
                <a16:creationId xmlns:a16="http://schemas.microsoft.com/office/drawing/2014/main" id="{AE77EAA0-F3CE-4AD6-AC3E-6D040386AD27}"/>
              </a:ext>
            </a:extLst>
          </p:cNvPr>
          <p:cNvGrpSpPr>
            <a:grpSpLocks/>
          </p:cNvGrpSpPr>
          <p:nvPr/>
        </p:nvGrpSpPr>
        <p:grpSpPr bwMode="auto">
          <a:xfrm>
            <a:off x="5003801" y="4529139"/>
            <a:ext cx="1577975" cy="1000125"/>
            <a:chOff x="-1871256" y="3182083"/>
            <a:chExt cx="1325972" cy="991466"/>
          </a:xfrm>
        </p:grpSpPr>
        <p:pic>
          <p:nvPicPr>
            <p:cNvPr id="40975" name="Picture 2">
              <a:extLst>
                <a:ext uri="{FF2B5EF4-FFF2-40B4-BE49-F238E27FC236}">
                  <a16:creationId xmlns:a16="http://schemas.microsoft.com/office/drawing/2014/main" id="{B1746AD8-DC51-4021-B489-76BE4BBF00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00200" y="3467261"/>
              <a:ext cx="680444" cy="651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76" name="Picture 2">
              <a:extLst>
                <a:ext uri="{FF2B5EF4-FFF2-40B4-BE49-F238E27FC236}">
                  <a16:creationId xmlns:a16="http://schemas.microsoft.com/office/drawing/2014/main" id="{9487E3B6-289F-46ED-B19E-ECBE0CEE59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25728" y="3419842"/>
              <a:ext cx="680444" cy="651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77" name="Picture 2">
              <a:extLst>
                <a:ext uri="{FF2B5EF4-FFF2-40B4-BE49-F238E27FC236}">
                  <a16:creationId xmlns:a16="http://schemas.microsoft.com/office/drawing/2014/main" id="{10B12860-0AFE-4DFD-82FB-A54F1E9731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88022" y="3182083"/>
              <a:ext cx="680444" cy="651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78" name="Picture 2">
              <a:extLst>
                <a:ext uri="{FF2B5EF4-FFF2-40B4-BE49-F238E27FC236}">
                  <a16:creationId xmlns:a16="http://schemas.microsoft.com/office/drawing/2014/main" id="{CFD0B570-8D83-46D0-8455-DDC6F5A840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71256" y="3521950"/>
              <a:ext cx="680444" cy="651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0968" name="Picture 4">
            <a:extLst>
              <a:ext uri="{FF2B5EF4-FFF2-40B4-BE49-F238E27FC236}">
                <a16:creationId xmlns:a16="http://schemas.microsoft.com/office/drawing/2014/main" id="{114D90AA-0ECE-433E-8745-7E1F3628E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t="68456" r="23703" b="5063"/>
          <a:stretch>
            <a:fillRect/>
          </a:stretch>
        </p:blipFill>
        <p:spPr bwMode="auto">
          <a:xfrm>
            <a:off x="5646739" y="4289425"/>
            <a:ext cx="1057275" cy="132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9" name="Picture 2">
            <a:extLst>
              <a:ext uri="{FF2B5EF4-FFF2-40B4-BE49-F238E27FC236}">
                <a16:creationId xmlns:a16="http://schemas.microsoft.com/office/drawing/2014/main" id="{574F1576-CF73-4373-B91A-6A7EEA845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175" y="5181600"/>
            <a:ext cx="889000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970" name="Group 21">
            <a:extLst>
              <a:ext uri="{FF2B5EF4-FFF2-40B4-BE49-F238E27FC236}">
                <a16:creationId xmlns:a16="http://schemas.microsoft.com/office/drawing/2014/main" id="{C5631549-2C2D-42AF-9C6B-11F1E5EF1A0A}"/>
              </a:ext>
            </a:extLst>
          </p:cNvPr>
          <p:cNvGrpSpPr>
            <a:grpSpLocks/>
          </p:cNvGrpSpPr>
          <p:nvPr/>
        </p:nvGrpSpPr>
        <p:grpSpPr bwMode="auto">
          <a:xfrm>
            <a:off x="5357813" y="5351463"/>
            <a:ext cx="1022350" cy="768350"/>
            <a:chOff x="-2514600" y="2053528"/>
            <a:chExt cx="1023068" cy="769429"/>
          </a:xfrm>
        </p:grpSpPr>
        <p:pic>
          <p:nvPicPr>
            <p:cNvPr id="40972" name="Picture 6">
              <a:extLst>
                <a:ext uri="{FF2B5EF4-FFF2-40B4-BE49-F238E27FC236}">
                  <a16:creationId xmlns:a16="http://schemas.microsoft.com/office/drawing/2014/main" id="{B1596F49-32B4-4DA3-9144-5377A0CA73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5" b="12589"/>
            <a:stretch>
              <a:fillRect/>
            </a:stretch>
          </p:blipFill>
          <p:spPr bwMode="auto">
            <a:xfrm>
              <a:off x="-2514600" y="2053528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73" name="Picture 6">
              <a:extLst>
                <a:ext uri="{FF2B5EF4-FFF2-40B4-BE49-F238E27FC236}">
                  <a16:creationId xmlns:a16="http://schemas.microsoft.com/office/drawing/2014/main" id="{2935240F-24FD-49AF-8A7C-C7C4576A32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5" b="12589"/>
            <a:stretch>
              <a:fillRect/>
            </a:stretch>
          </p:blipFill>
          <p:spPr bwMode="auto">
            <a:xfrm>
              <a:off x="-2003066" y="2171699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74" name="Picture 6">
              <a:extLst>
                <a:ext uri="{FF2B5EF4-FFF2-40B4-BE49-F238E27FC236}">
                  <a16:creationId xmlns:a16="http://schemas.microsoft.com/office/drawing/2014/main" id="{1DC7D6A6-C789-4B19-9052-6B1AE5BCB3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5" b="12589"/>
            <a:stretch>
              <a:fillRect/>
            </a:stretch>
          </p:blipFill>
          <p:spPr bwMode="auto">
            <a:xfrm>
              <a:off x="-2335364" y="2335400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0971" name="Picture 4">
            <a:extLst>
              <a:ext uri="{FF2B5EF4-FFF2-40B4-BE49-F238E27FC236}">
                <a16:creationId xmlns:a16="http://schemas.microsoft.com/office/drawing/2014/main" id="{F7296ABB-4FE5-42FE-AD1E-DA5C06E0F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859338"/>
            <a:ext cx="3094038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FAD940-E1EE-5DA7-0176-218B771FA4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0"/>
          <a:stretch/>
        </p:blipFill>
        <p:spPr>
          <a:xfrm rot="5400000">
            <a:off x="3109912" y="-2561599"/>
            <a:ext cx="6705601" cy="12081681"/>
          </a:xfrm>
          <a:prstGeom prst="rect">
            <a:avLst/>
          </a:prstGeom>
        </p:spPr>
      </p:pic>
      <p:pic>
        <p:nvPicPr>
          <p:cNvPr id="54274" name="图片 6">
            <a:extLst>
              <a:ext uri="{FF2B5EF4-FFF2-40B4-BE49-F238E27FC236}">
                <a16:creationId xmlns:a16="http://schemas.microsoft.com/office/drawing/2014/main" id="{616DB754-5B7B-457C-8743-1DEC4C7A2F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6955">
            <a:off x="9039225" y="947739"/>
            <a:ext cx="13589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图片 10">
            <a:extLst>
              <a:ext uri="{FF2B5EF4-FFF2-40B4-BE49-F238E27FC236}">
                <a16:creationId xmlns:a16="http://schemas.microsoft.com/office/drawing/2014/main" id="{77B6EA58-9563-44BD-AF69-FA9F5FBDEB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7529">
            <a:off x="1827213" y="1206500"/>
            <a:ext cx="6207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图片 12">
            <a:extLst>
              <a:ext uri="{FF2B5EF4-FFF2-40B4-BE49-F238E27FC236}">
                <a16:creationId xmlns:a16="http://schemas.microsoft.com/office/drawing/2014/main" id="{9C872CD1-81DF-48FA-9A2A-4C12A1E2A2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00" y="1385888"/>
            <a:ext cx="674688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图片 14">
            <a:extLst>
              <a:ext uri="{FF2B5EF4-FFF2-40B4-BE49-F238E27FC236}">
                <a16:creationId xmlns:a16="http://schemas.microsoft.com/office/drawing/2014/main" id="{63A5B20C-BF73-4B9D-975C-35A1185276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02139">
            <a:off x="5916613" y="1865314"/>
            <a:ext cx="8636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图片 16">
            <a:extLst>
              <a:ext uri="{FF2B5EF4-FFF2-40B4-BE49-F238E27FC236}">
                <a16:creationId xmlns:a16="http://schemas.microsoft.com/office/drawing/2014/main" id="{A8F6930F-DF6E-45D3-B26B-89E862FB95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589" y="4230688"/>
            <a:ext cx="249237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图片 20">
            <a:extLst>
              <a:ext uri="{FF2B5EF4-FFF2-40B4-BE49-F238E27FC236}">
                <a16:creationId xmlns:a16="http://schemas.microsoft.com/office/drawing/2014/main" id="{6DEE64E4-1F20-4495-9944-AC67439702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01" y="1212851"/>
            <a:ext cx="1109663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图片 23">
            <a:extLst>
              <a:ext uri="{FF2B5EF4-FFF2-40B4-BE49-F238E27FC236}">
                <a16:creationId xmlns:a16="http://schemas.microsoft.com/office/drawing/2014/main" id="{5D4189AB-D7E2-4F32-AEBF-94FAA774F6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026" y="1066800"/>
            <a:ext cx="8159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3" name="图片 29">
            <a:extLst>
              <a:ext uri="{FF2B5EF4-FFF2-40B4-BE49-F238E27FC236}">
                <a16:creationId xmlns:a16="http://schemas.microsoft.com/office/drawing/2014/main" id="{A45C9048-DAC0-42BE-84CB-9CD3714225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475" y="4230688"/>
            <a:ext cx="249238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B488BDC-E08E-4946-81F3-B9E3E36CB2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995" y="2840176"/>
            <a:ext cx="7016010" cy="1177648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38A011-5E5F-79B5-D9CA-E656CAF0CD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0"/>
          <a:stretch/>
        </p:blipFill>
        <p:spPr>
          <a:xfrm rot="5400000">
            <a:off x="2816727" y="-2668876"/>
            <a:ext cx="6668866" cy="12081681"/>
          </a:xfrm>
          <a:prstGeom prst="rect">
            <a:avLst/>
          </a:prstGeom>
        </p:spPr>
      </p:pic>
      <p:pic>
        <p:nvPicPr>
          <p:cNvPr id="34818" name="图片 2">
            <a:extLst>
              <a:ext uri="{FF2B5EF4-FFF2-40B4-BE49-F238E27FC236}">
                <a16:creationId xmlns:a16="http://schemas.microsoft.com/office/drawing/2014/main" id="{D620EBD5-8EC2-4FA2-A1FB-70DE40375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428" y="609600"/>
            <a:ext cx="7129463" cy="4261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D9ABA64-2CF5-4804-B527-48AD9FE5B9FB}"/>
              </a:ext>
            </a:extLst>
          </p:cNvPr>
          <p:cNvSpPr txBox="1"/>
          <p:nvPr/>
        </p:nvSpPr>
        <p:spPr>
          <a:xfrm>
            <a:off x="4362450" y="2895600"/>
            <a:ext cx="3409950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GB" altLang="zh-CN" sz="3200" b="1" dirty="0" err="1">
                <a:ln w="412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华康海报体W12" panose="040B0C09000000000000" pitchFamily="81" charset="-122"/>
              </a:rPr>
              <a:t>Ôn</a:t>
            </a:r>
            <a:r>
              <a:rPr lang="en-GB" altLang="zh-CN" sz="3200" b="1" dirty="0">
                <a:ln w="412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华康海报体W12" panose="040B0C09000000000000" pitchFamily="81" charset="-122"/>
              </a:rPr>
              <a:t> </a:t>
            </a:r>
            <a:r>
              <a:rPr lang="en-GB" altLang="zh-CN" sz="3200" b="1" dirty="0" err="1">
                <a:ln w="412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华康海报体W12" panose="040B0C09000000000000" pitchFamily="81" charset="-122"/>
              </a:rPr>
              <a:t>tập</a:t>
            </a:r>
            <a:r>
              <a:rPr lang="en-GB" altLang="zh-CN" sz="3200" b="1" dirty="0">
                <a:ln w="412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华康海报体W12" panose="040B0C09000000000000" pitchFamily="81" charset="-122"/>
              </a:rPr>
              <a:t> CÁC SỐ </a:t>
            </a:r>
            <a:r>
              <a:rPr lang="en-GB" altLang="zh-CN" sz="3200" b="1">
                <a:ln w="412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华康海报体W12" panose="040B0C09000000000000" pitchFamily="81" charset="-122"/>
              </a:rPr>
              <a:t>ĐẾN 1000</a:t>
            </a:r>
          </a:p>
          <a:p>
            <a:pPr algn="ctr">
              <a:defRPr/>
            </a:pPr>
            <a:r>
              <a:rPr lang="en-GB" altLang="zh-CN" sz="3200" b="1">
                <a:ln w="412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华康海报体W12" panose="040B0C09000000000000" pitchFamily="81" charset="-122"/>
              </a:rPr>
              <a:t>(Tiết 1)</a:t>
            </a:r>
            <a:endParaRPr lang="zh-CN" altLang="en-US" sz="3200" b="1" dirty="0">
              <a:ln w="41275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gmar One" panose="00000500000000000000" pitchFamily="2" charset="0"/>
              <a:ea typeface="华康海报体W12" panose="040B0C09000000000000" pitchFamily="81" charset="-122"/>
            </a:endParaRPr>
          </a:p>
        </p:txBody>
      </p:sp>
    </p:spTree>
  </p:cSld>
  <p:clrMapOvr>
    <a:masterClrMapping/>
  </p:clrMapOvr>
  <p:transition spd="slow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E218ECD-C48D-2938-67AF-A6A05826C7CA}"/>
              </a:ext>
            </a:extLst>
          </p:cNvPr>
          <p:cNvSpPr/>
          <p:nvPr/>
        </p:nvSpPr>
        <p:spPr>
          <a:xfrm>
            <a:off x="51929" y="40724"/>
            <a:ext cx="12192000" cy="6934200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unito ExtraBold" panose="000009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2013" y="356476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72" b="100000" l="2024" r="98381">
                        <a14:foregroundMark x1="69231" y1="70175" x2="87854" y2="67544"/>
                        <a14:foregroundMark x1="21053" y1="25439" x2="21053" y2="25439"/>
                        <a14:foregroundMark x1="16194" y1="26316" x2="16194" y2="263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37598"/>
            <a:ext cx="2278966" cy="105183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75769" y="712071"/>
            <a:ext cx="738554" cy="665683"/>
          </a:xfrm>
          <a:prstGeom prst="ellipse">
            <a:avLst/>
          </a:prstGeom>
          <a:solidFill>
            <a:srgbClr val="907DAC"/>
          </a:solidFill>
          <a:ln>
            <a:solidFill>
              <a:srgbClr val="907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5094" y="709548"/>
            <a:ext cx="539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92679" y="805895"/>
            <a:ext cx="5282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Nêu</a:t>
            </a:r>
            <a:r>
              <a:rPr lang="en-US" sz="2800" dirty="0">
                <a:solidFill>
                  <a:srgbClr val="00206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cách</a:t>
            </a:r>
            <a:r>
              <a:rPr lang="en-US" sz="2800" dirty="0">
                <a:solidFill>
                  <a:srgbClr val="00206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endParaRPr lang="en-US" sz="2800" dirty="0">
              <a:solidFill>
                <a:srgbClr val="002060"/>
              </a:solidFill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8083145"/>
              </p:ext>
            </p:extLst>
          </p:nvPr>
        </p:nvGraphicFramePr>
        <p:xfrm>
          <a:off x="145297" y="1770506"/>
          <a:ext cx="11697051" cy="5172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7275">
                  <a:extLst>
                    <a:ext uri="{9D8B030D-6E8A-4147-A177-3AD203B41FA5}">
                      <a16:colId xmlns:a16="http://schemas.microsoft.com/office/drawing/2014/main" val="899330890"/>
                    </a:ext>
                  </a:extLst>
                </a:gridCol>
                <a:gridCol w="1126342">
                  <a:extLst>
                    <a:ext uri="{9D8B030D-6E8A-4147-A177-3AD203B41FA5}">
                      <a16:colId xmlns:a16="http://schemas.microsoft.com/office/drawing/2014/main" val="1438367885"/>
                    </a:ext>
                  </a:extLst>
                </a:gridCol>
                <a:gridCol w="1140421">
                  <a:extLst>
                    <a:ext uri="{9D8B030D-6E8A-4147-A177-3AD203B41FA5}">
                      <a16:colId xmlns:a16="http://schemas.microsoft.com/office/drawing/2014/main" val="2036377617"/>
                    </a:ext>
                  </a:extLst>
                </a:gridCol>
                <a:gridCol w="1013708">
                  <a:extLst>
                    <a:ext uri="{9D8B030D-6E8A-4147-A177-3AD203B41FA5}">
                      <a16:colId xmlns:a16="http://schemas.microsoft.com/office/drawing/2014/main" val="2987474518"/>
                    </a:ext>
                  </a:extLst>
                </a:gridCol>
                <a:gridCol w="1450165">
                  <a:extLst>
                    <a:ext uri="{9D8B030D-6E8A-4147-A177-3AD203B41FA5}">
                      <a16:colId xmlns:a16="http://schemas.microsoft.com/office/drawing/2014/main" val="1518409600"/>
                    </a:ext>
                  </a:extLst>
                </a:gridCol>
                <a:gridCol w="2689140">
                  <a:extLst>
                    <a:ext uri="{9D8B030D-6E8A-4147-A177-3AD203B41FA5}">
                      <a16:colId xmlns:a16="http://schemas.microsoft.com/office/drawing/2014/main" val="1693531783"/>
                    </a:ext>
                  </a:extLst>
                </a:gridCol>
              </a:tblGrid>
              <a:tr h="1034575"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Nunito Black" panose="00000A00000000000000" pitchFamily="2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Trăm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Nunito Black" panose="00000A00000000000000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Nunito Black" panose="00000A00000000000000" pitchFamily="2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Chục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Nunito Black" panose="00000A00000000000000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Nunito Black" panose="00000A00000000000000" pitchFamily="2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Đơn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Nunito Black" panose="00000A00000000000000" pitchFamily="2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Nunito Black" panose="00000A00000000000000" pitchFamily="2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vị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Nunito Black" panose="00000A00000000000000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solidFill>
                            <a:schemeClr val="tx1"/>
                          </a:solidFill>
                          <a:latin typeface="Nunito Black" panose="00000A00000000000000" pitchFamily="2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Viết</a:t>
                      </a:r>
                      <a:r>
                        <a:rPr lang="en-US" sz="2800" b="0" baseline="0">
                          <a:solidFill>
                            <a:schemeClr val="tx1"/>
                          </a:solidFill>
                          <a:latin typeface="Nunito Black" panose="00000A00000000000000" pitchFamily="2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Nunito Black" panose="00000A00000000000000" pitchFamily="2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số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Nunito Black" panose="00000A00000000000000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baseline="0">
                          <a:solidFill>
                            <a:schemeClr val="tx1"/>
                          </a:solidFill>
                          <a:latin typeface="Nunito Black" panose="00000A00000000000000" pitchFamily="2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Đọc số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Nunito Black" panose="00000A00000000000000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9763232"/>
                  </a:ext>
                </a:extLst>
              </a:tr>
              <a:tr h="1034575"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Nunito Black" panose="00000A00000000000000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Nunito Black" panose="00000A00000000000000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Nunito Black" panose="00000A00000000000000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Nunito Black" panose="00000A00000000000000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Nunito Black" panose="00000A00000000000000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4195664"/>
                  </a:ext>
                </a:extLst>
              </a:tr>
              <a:tr h="1034575"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Nunito Black" panose="00000A00000000000000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Nunito Black" panose="00000A00000000000000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Nunito Black" panose="00000A00000000000000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Nunito Black" panose="00000A00000000000000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>
                        <a:solidFill>
                          <a:schemeClr val="tx1"/>
                        </a:solidFill>
                        <a:latin typeface="Nunito Black" panose="00000A00000000000000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0354601"/>
                  </a:ext>
                </a:extLst>
              </a:tr>
              <a:tr h="1034575"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Nunito Black" panose="00000A00000000000000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>
                        <a:solidFill>
                          <a:schemeClr val="tx1"/>
                        </a:solidFill>
                        <a:latin typeface="Nunito Black" panose="00000A00000000000000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Nunito Black" panose="00000A00000000000000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Nunito Black" panose="00000A00000000000000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>
                        <a:solidFill>
                          <a:schemeClr val="tx1"/>
                        </a:solidFill>
                        <a:latin typeface="Nunito Black" panose="00000A00000000000000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2486415"/>
                  </a:ext>
                </a:extLst>
              </a:tr>
              <a:tr h="1034575"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>
                        <a:solidFill>
                          <a:schemeClr val="tx1"/>
                        </a:solidFill>
                        <a:latin typeface="Nunito Black" panose="00000A00000000000000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>
                        <a:solidFill>
                          <a:schemeClr val="tx1"/>
                        </a:solidFill>
                        <a:latin typeface="Nunito Black" panose="00000A00000000000000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Nunito Black" panose="00000A00000000000000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Nunito Black" panose="00000A00000000000000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Nunito Black" panose="00000A00000000000000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329158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99" y="2869775"/>
            <a:ext cx="885727" cy="8505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17" y="2869775"/>
            <a:ext cx="129084" cy="8505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868" y="2869775"/>
            <a:ext cx="129084" cy="8505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092" y="2888539"/>
            <a:ext cx="129084" cy="8505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410" y="3530990"/>
            <a:ext cx="189307" cy="1893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410" y="3272548"/>
            <a:ext cx="189307" cy="18930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409" y="2811182"/>
            <a:ext cx="189307" cy="1893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410" y="3047140"/>
            <a:ext cx="189307" cy="18930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98" y="3882881"/>
            <a:ext cx="885727" cy="8505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92" y="3955082"/>
            <a:ext cx="885727" cy="85052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63" y="4886247"/>
            <a:ext cx="885727" cy="8505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62" y="4940309"/>
            <a:ext cx="885727" cy="85052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0" y="4976629"/>
            <a:ext cx="885727" cy="85052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01" y="5899353"/>
            <a:ext cx="885727" cy="8505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22" y="5953415"/>
            <a:ext cx="885727" cy="85052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987" y="3882881"/>
            <a:ext cx="129084" cy="85052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2082" y="3885987"/>
            <a:ext cx="128027" cy="84741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1120" y="3884433"/>
            <a:ext cx="128027" cy="84741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0158" y="3884433"/>
            <a:ext cx="128027" cy="8474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454" y="5923368"/>
            <a:ext cx="129084" cy="85052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0148" y="5899351"/>
            <a:ext cx="128027" cy="84741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0283" y="5899351"/>
            <a:ext cx="128027" cy="84741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1120" y="5899351"/>
            <a:ext cx="128027" cy="84741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6144" y="5899350"/>
            <a:ext cx="128027" cy="84741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4446" y="5899350"/>
            <a:ext cx="128027" cy="84741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8374" y="5899350"/>
            <a:ext cx="128027" cy="84741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5398" y="4575964"/>
            <a:ext cx="188992" cy="18899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5398" y="4353469"/>
            <a:ext cx="188992" cy="18899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1108" y="4139644"/>
            <a:ext cx="188992" cy="18899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5398" y="3950652"/>
            <a:ext cx="188992" cy="18899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2388" y="3950652"/>
            <a:ext cx="188992" cy="1889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2662" y="4985857"/>
            <a:ext cx="512108" cy="81693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95570" y="5176578"/>
            <a:ext cx="188992" cy="18899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6837" y="6547221"/>
            <a:ext cx="188992" cy="188992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4814843" y="2994682"/>
            <a:ext cx="745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940972" y="2994682"/>
            <a:ext cx="399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930189" y="2994682"/>
            <a:ext cx="399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988967" y="3000489"/>
            <a:ext cx="998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134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9367760" y="2888539"/>
            <a:ext cx="23495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trăm</a:t>
            </a:r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ba</a:t>
            </a:r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/>
            <a:r>
              <a:rPr lang="en-US" sz="2800" dirty="0" err="1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mươi</a:t>
            </a:r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tư</a:t>
            </a:r>
            <a:endParaRPr lang="en-US" sz="2800" dirty="0">
              <a:latin typeface="Nunito ExtraBold" panose="000009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814843" y="4020122"/>
            <a:ext cx="745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940972" y="4020122"/>
            <a:ext cx="399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930189" y="4020122"/>
            <a:ext cx="399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988967" y="4025929"/>
            <a:ext cx="998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245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9367760" y="3913979"/>
            <a:ext cx="24745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Hai </a:t>
            </a:r>
            <a:r>
              <a:rPr lang="en-US" sz="2800" dirty="0" err="1">
                <a:solidFill>
                  <a:srgbClr val="FF000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trăm</a:t>
            </a:r>
            <a:r>
              <a:rPr lang="en-US" sz="2800" dirty="0">
                <a:solidFill>
                  <a:srgbClr val="FF000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bốn</a:t>
            </a:r>
            <a:r>
              <a:rPr lang="en-US" sz="2800" dirty="0">
                <a:solidFill>
                  <a:srgbClr val="FF000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mươi</a:t>
            </a:r>
            <a:r>
              <a:rPr lang="en-US" sz="2800" dirty="0">
                <a:solidFill>
                  <a:srgbClr val="FF000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lăm</a:t>
            </a:r>
            <a:endParaRPr lang="en-US" sz="2800" dirty="0">
              <a:solidFill>
                <a:srgbClr val="FF0000"/>
              </a:solidFill>
              <a:latin typeface="Nunito ExtraBold" panose="000009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810222" y="5103579"/>
            <a:ext cx="745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936351" y="5103579"/>
            <a:ext cx="399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925568" y="5103579"/>
            <a:ext cx="399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984346" y="5109386"/>
            <a:ext cx="998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307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9651896" y="4924836"/>
            <a:ext cx="16225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Ba </a:t>
            </a:r>
            <a:r>
              <a:rPr lang="en-US" sz="2800" dirty="0" err="1">
                <a:solidFill>
                  <a:srgbClr val="FF000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trăm</a:t>
            </a:r>
            <a:r>
              <a:rPr lang="en-US" sz="2800" dirty="0">
                <a:solidFill>
                  <a:srgbClr val="FF000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linh</a:t>
            </a:r>
            <a:r>
              <a:rPr lang="en-US" sz="2800" dirty="0">
                <a:solidFill>
                  <a:srgbClr val="FF000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bảy</a:t>
            </a:r>
            <a:endParaRPr lang="en-US" sz="2800" dirty="0">
              <a:solidFill>
                <a:srgbClr val="FF0000"/>
              </a:solidFill>
              <a:latin typeface="Nunito ExtraBold" panose="000009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814843" y="6081944"/>
            <a:ext cx="745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940972" y="6081944"/>
            <a:ext cx="399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930189" y="6081944"/>
            <a:ext cx="399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988967" y="6087751"/>
            <a:ext cx="998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271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9367760" y="5878943"/>
            <a:ext cx="24561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Hai </a:t>
            </a:r>
            <a:r>
              <a:rPr lang="en-US" sz="2800" dirty="0" err="1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trăm</a:t>
            </a:r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bảy</a:t>
            </a:r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/>
            <a:r>
              <a:rPr lang="en-US" sz="2800" dirty="0" err="1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mươi</a:t>
            </a:r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mốt</a:t>
            </a:r>
            <a:endParaRPr lang="en-US" sz="2800" dirty="0">
              <a:latin typeface="Nunito ExtraBold" panose="000009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03013" y="5404301"/>
            <a:ext cx="188992" cy="18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2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63" grpId="0"/>
      <p:bldP spid="64" grpId="0"/>
      <p:bldP spid="65" grpId="0"/>
      <p:bldP spid="66" grpId="0"/>
      <p:bldP spid="67" grpId="0"/>
      <p:bldP spid="6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39E4EFE-2D57-0918-C1F5-19924A4860EF}"/>
              </a:ext>
            </a:extLst>
          </p:cNvPr>
          <p:cNvSpPr/>
          <p:nvPr/>
        </p:nvSpPr>
        <p:spPr>
          <a:xfrm>
            <a:off x="51929" y="40724"/>
            <a:ext cx="12192000" cy="6934200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unito ExtraBold" panose="000009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72" b="100000" l="2024" r="98381">
                        <a14:foregroundMark x1="69231" y1="70175" x2="87854" y2="67544"/>
                        <a14:foregroundMark x1="21053" y1="25439" x2="21053" y2="25439"/>
                        <a14:foregroundMark x1="16194" y1="26316" x2="16194" y2="263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22" y="-18148"/>
            <a:ext cx="2278966" cy="105183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83906" y="883091"/>
            <a:ext cx="738554" cy="665683"/>
          </a:xfrm>
          <a:prstGeom prst="ellipse">
            <a:avLst/>
          </a:prstGeom>
          <a:solidFill>
            <a:srgbClr val="907DAC"/>
          </a:solidFill>
          <a:ln>
            <a:solidFill>
              <a:srgbClr val="907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0168" y="861989"/>
            <a:ext cx="486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11479" y="923546"/>
            <a:ext cx="1167487" cy="64698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32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396" y="1717964"/>
            <a:ext cx="4124655" cy="15770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168" y="3124200"/>
            <a:ext cx="4412883" cy="12442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t="11366"/>
          <a:stretch/>
        </p:blipFill>
        <p:spPr>
          <a:xfrm>
            <a:off x="121296" y="4415310"/>
            <a:ext cx="4711292" cy="11759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296" y="5577166"/>
            <a:ext cx="4741955" cy="1142133"/>
          </a:xfrm>
          <a:prstGeom prst="rect">
            <a:avLst/>
          </a:prstGeom>
        </p:spPr>
      </p:pic>
      <p:cxnSp>
        <p:nvCxnSpPr>
          <p:cNvPr id="20" name="Curved Connector 19"/>
          <p:cNvCxnSpPr>
            <a:cxnSpLocks/>
            <a:stCxn id="14" idx="3"/>
          </p:cNvCxnSpPr>
          <p:nvPr/>
        </p:nvCxnSpPr>
        <p:spPr>
          <a:xfrm flipV="1">
            <a:off x="4863251" y="3386711"/>
            <a:ext cx="3011816" cy="2761522"/>
          </a:xfrm>
          <a:prstGeom prst="curvedConnector3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Curved Connector 21"/>
          <p:cNvCxnSpPr>
            <a:cxnSpLocks/>
          </p:cNvCxnSpPr>
          <p:nvPr/>
        </p:nvCxnSpPr>
        <p:spPr>
          <a:xfrm flipV="1">
            <a:off x="4769565" y="1620188"/>
            <a:ext cx="5309128" cy="3301879"/>
          </a:xfrm>
          <a:prstGeom prst="curvedConnector3">
            <a:avLst>
              <a:gd name="adj1" fmla="val 50000"/>
            </a:avLst>
          </a:prstGeom>
          <a:ln w="38100">
            <a:solidFill>
              <a:srgbClr val="8850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</p:cNvCxnSpPr>
          <p:nvPr/>
        </p:nvCxnSpPr>
        <p:spPr>
          <a:xfrm>
            <a:off x="4652752" y="2677083"/>
            <a:ext cx="5138565" cy="1867288"/>
          </a:xfrm>
          <a:prstGeom prst="curvedConnector3">
            <a:avLst/>
          </a:prstGeom>
          <a:ln w="38100">
            <a:solidFill>
              <a:srgbClr val="67B3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/>
          <p:cNvCxnSpPr>
            <a:cxnSpLocks/>
            <a:stCxn id="12" idx="3"/>
          </p:cNvCxnSpPr>
          <p:nvPr/>
        </p:nvCxnSpPr>
        <p:spPr>
          <a:xfrm>
            <a:off x="4723051" y="3746311"/>
            <a:ext cx="5335350" cy="2064429"/>
          </a:xfrm>
          <a:prstGeom prst="curvedConnector3">
            <a:avLst/>
          </a:prstGeom>
          <a:ln w="38100">
            <a:solidFill>
              <a:srgbClr val="9281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45+ Hình Nền Thỏ Siêu Cute, Dễ Thương, Đẹp Nhất - 2022">
            <a:extLst>
              <a:ext uri="{FF2B5EF4-FFF2-40B4-BE49-F238E27FC236}">
                <a16:creationId xmlns:a16="http://schemas.microsoft.com/office/drawing/2014/main" id="{86E36C3F-D0C4-27FA-3E25-5CF4C77374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6778" y1="59219" x2="53889" y2="69063"/>
                        <a14:foregroundMark x1="27222" y1="71328" x2="32556" y2="75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36" t="25051" r="15266" b="18676"/>
          <a:stretch/>
        </p:blipFill>
        <p:spPr bwMode="auto">
          <a:xfrm>
            <a:off x="7597028" y="1839684"/>
            <a:ext cx="2209161" cy="232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B03576A-DF4F-D44E-F0D4-56C1CD8ADC86}"/>
              </a:ext>
            </a:extLst>
          </p:cNvPr>
          <p:cNvSpPr txBox="1"/>
          <p:nvPr/>
        </p:nvSpPr>
        <p:spPr>
          <a:xfrm>
            <a:off x="8234884" y="3291959"/>
            <a:ext cx="1085045" cy="578882"/>
          </a:xfrm>
          <a:prstGeom prst="roundRect">
            <a:avLst/>
          </a:prstGeom>
          <a:solidFill>
            <a:srgbClr val="FFA159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999</a:t>
            </a:r>
          </a:p>
        </p:txBody>
      </p:sp>
      <p:pic>
        <p:nvPicPr>
          <p:cNvPr id="1028" name="Picture 4" descr="Hình Ảnh Anime Chibi Cute Cực Đáng Yêu, SIÊU Cá Tính!!">
            <a:extLst>
              <a:ext uri="{FF2B5EF4-FFF2-40B4-BE49-F238E27FC236}">
                <a16:creationId xmlns:a16="http://schemas.microsoft.com/office/drawing/2014/main" id="{80463BEC-74DA-C100-D8B9-54F672A5C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28" b="89894" l="9752" r="89894">
                        <a14:foregroundMark x1="44149" y1="8511" x2="49645" y2="14007"/>
                        <a14:foregroundMark x1="50709" y1="6028" x2="54965" y2="11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627" y="230321"/>
            <a:ext cx="2914650" cy="223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0145510" y="1548774"/>
            <a:ext cx="899754" cy="578882"/>
          </a:xfrm>
          <a:prstGeom prst="roundRect">
            <a:avLst/>
          </a:prstGeom>
          <a:solidFill>
            <a:srgbClr val="D68063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750</a:t>
            </a:r>
          </a:p>
        </p:txBody>
      </p:sp>
      <p:pic>
        <p:nvPicPr>
          <p:cNvPr id="1030" name="Picture 6" descr="Dễ Thương Cute Thỏ Chibi ❤️ Hình Ảnh Chibi Thỏ Con Anime">
            <a:extLst>
              <a:ext uri="{FF2B5EF4-FFF2-40B4-BE49-F238E27FC236}">
                <a16:creationId xmlns:a16="http://schemas.microsoft.com/office/drawing/2014/main" id="{B9BBD01D-1A55-E0C7-47F3-354095358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404" y="2802929"/>
            <a:ext cx="2604880" cy="260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02A8091-8EFE-59E8-D029-281CA60F2465}"/>
              </a:ext>
            </a:extLst>
          </p:cNvPr>
          <p:cNvSpPr txBox="1"/>
          <p:nvPr/>
        </p:nvSpPr>
        <p:spPr>
          <a:xfrm>
            <a:off x="9887038" y="4199828"/>
            <a:ext cx="891111" cy="523220"/>
          </a:xfrm>
          <a:prstGeom prst="rect">
            <a:avLst/>
          </a:prstGeom>
          <a:solidFill>
            <a:srgbClr val="97CA9F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Nunito Black" panose="00000A00000000000000" pitchFamily="2" charset="0"/>
              </a:rPr>
              <a:t>326</a:t>
            </a:r>
          </a:p>
        </p:txBody>
      </p:sp>
      <p:pic>
        <p:nvPicPr>
          <p:cNvPr id="1032" name="Picture 8" descr="TOP 101+ Hình Thỏ Cute, Hình Nền Thỏ Đáng Yêu Nhất">
            <a:extLst>
              <a:ext uri="{FF2B5EF4-FFF2-40B4-BE49-F238E27FC236}">
                <a16:creationId xmlns:a16="http://schemas.microsoft.com/office/drawing/2014/main" id="{B7EC9863-69DA-A40D-87B4-5617DB773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343" y="4863426"/>
            <a:ext cx="2654935" cy="183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9892724" y="5912661"/>
            <a:ext cx="1130991" cy="646986"/>
          </a:xfrm>
          <a:prstGeom prst="round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504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F79675A-B68E-57A3-98A8-EACF521079F6}"/>
              </a:ext>
            </a:extLst>
          </p:cNvPr>
          <p:cNvSpPr txBox="1"/>
          <p:nvPr/>
        </p:nvSpPr>
        <p:spPr>
          <a:xfrm>
            <a:off x="2264940" y="133918"/>
            <a:ext cx="7662120" cy="1328023"/>
          </a:xfrm>
          <a:prstGeom prst="wedgeRoundRectCallou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l"/>
            <a:r>
              <a:rPr lang="vi-VN" b="0" i="0">
                <a:solidFill>
                  <a:schemeClr val="bg1"/>
                </a:solidFill>
                <a:effectLst/>
                <a:latin typeface="OpenSans"/>
              </a:rPr>
              <a:t>Bước 1: Quan sát thông tin trên bảng của mỗi chú rùa.</a:t>
            </a:r>
          </a:p>
          <a:p>
            <a:pPr algn="l"/>
            <a:r>
              <a:rPr lang="vi-VN" b="0" i="0">
                <a:solidFill>
                  <a:schemeClr val="bg1"/>
                </a:solidFill>
                <a:effectLst/>
                <a:latin typeface="OpenSans"/>
              </a:rPr>
              <a:t>Bước 2: Xác định chữ số hàng trăm, hàng chục, hàng đơn vị và viết số tương ứng vào ô trống.</a:t>
            </a:r>
          </a:p>
        </p:txBody>
      </p:sp>
    </p:spTree>
    <p:extLst>
      <p:ext uri="{BB962C8B-B14F-4D97-AF65-F5344CB8AC3E}">
        <p14:creationId xmlns:p14="http://schemas.microsoft.com/office/powerpoint/2010/main" val="178115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29" grpId="0" animBg="1"/>
      <p:bldP spid="33" grpId="0" animBg="1"/>
      <p:bldP spid="49" grpId="0" animBg="1"/>
      <p:bldP spid="4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655AE63-2226-11D1-46D8-FE930C5CC8D0}"/>
              </a:ext>
            </a:extLst>
          </p:cNvPr>
          <p:cNvSpPr/>
          <p:nvPr/>
        </p:nvSpPr>
        <p:spPr>
          <a:xfrm>
            <a:off x="-78885" y="15922"/>
            <a:ext cx="12192000" cy="6934200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unito ExtraBold" panose="000009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72" b="100000" l="2024" r="98381">
                        <a14:foregroundMark x1="69231" y1="70175" x2="87854" y2="67544"/>
                        <a14:foregroundMark x1="21053" y1="25439" x2="21053" y2="25439"/>
                        <a14:foregroundMark x1="16194" y1="26316" x2="16194" y2="263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2278966" cy="105183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40677" y="999301"/>
            <a:ext cx="738554" cy="665683"/>
          </a:xfrm>
          <a:prstGeom prst="ellipse">
            <a:avLst/>
          </a:prstGeom>
          <a:solidFill>
            <a:srgbClr val="907DAC"/>
          </a:solidFill>
          <a:ln>
            <a:solidFill>
              <a:srgbClr val="907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4177" y="978199"/>
            <a:ext cx="486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3</a:t>
            </a:r>
          </a:p>
        </p:txBody>
      </p:sp>
      <p:pic>
        <p:nvPicPr>
          <p:cNvPr id="26" name="Picture 25" descr="A picture containing diagram&#10;&#10;Description automatically generated">
            <a:extLst>
              <a:ext uri="{FF2B5EF4-FFF2-40B4-BE49-F238E27FC236}">
                <a16:creationId xmlns:a16="http://schemas.microsoft.com/office/drawing/2014/main" id="{8ADAD3C9-8D19-4A0B-BAC4-2628FAB6BA8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147" y="82648"/>
            <a:ext cx="911715" cy="886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EE6B34A-49CE-34FC-DE85-067BB3C951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95"/>
          <a:stretch/>
        </p:blipFill>
        <p:spPr>
          <a:xfrm>
            <a:off x="-529611" y="4501410"/>
            <a:ext cx="2053611" cy="2714577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C6383CB4-BA77-2ABE-591E-B54BCEAA43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" t="11985" r="5745" b="51958"/>
          <a:stretch/>
        </p:blipFill>
        <p:spPr bwMode="auto">
          <a:xfrm>
            <a:off x="1428950" y="1524000"/>
            <a:ext cx="4608244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0380" y="2767221"/>
            <a:ext cx="10242991" cy="375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081578" y="4991308"/>
            <a:ext cx="5895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12283" y="4991308"/>
            <a:ext cx="5895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37345" y="4991308"/>
            <a:ext cx="5895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81578" y="5755313"/>
            <a:ext cx="5895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12283" y="5755313"/>
            <a:ext cx="5895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140035" y="5755313"/>
            <a:ext cx="5895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662335" y="4229308"/>
            <a:ext cx="5895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745177" y="4229308"/>
            <a:ext cx="5895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758892" y="4205328"/>
            <a:ext cx="5895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662335" y="4991308"/>
            <a:ext cx="5895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745177" y="5012363"/>
            <a:ext cx="5895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790028" y="5012363"/>
            <a:ext cx="5895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662335" y="5691395"/>
            <a:ext cx="5895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718161" y="5691395"/>
            <a:ext cx="5895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790028" y="5688309"/>
            <a:ext cx="5895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3707" y="1096797"/>
            <a:ext cx="1273827" cy="52322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a)</a:t>
            </a:r>
            <a:r>
              <a:rPr lang="en-US" sz="28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8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?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9D0E064A-E503-F58A-F22B-07AAB2F958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" t="11985" r="5745" b="51958"/>
          <a:stretch/>
        </p:blipFill>
        <p:spPr bwMode="auto">
          <a:xfrm>
            <a:off x="7126556" y="1447800"/>
            <a:ext cx="4608244" cy="152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1B59F2D-7126-7A17-6690-AE1651211ACB}"/>
              </a:ext>
            </a:extLst>
          </p:cNvPr>
          <p:cNvSpPr txBox="1"/>
          <p:nvPr/>
        </p:nvSpPr>
        <p:spPr>
          <a:xfrm>
            <a:off x="3918120" y="47626"/>
            <a:ext cx="5139600" cy="2389406"/>
          </a:xfrm>
          <a:prstGeom prst="cloudCallout">
            <a:avLst/>
          </a:prstGeom>
          <a:solidFill>
            <a:srgbClr val="3BDD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vi-VN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Xác định chữ số hàng trăm, hàng chục, hàng đơn vị rồi viết số có ba chữ số.</a:t>
            </a:r>
            <a:endParaRPr lang="en-US">
              <a:solidFill>
                <a:schemeClr val="bg1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29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24" grpId="0" animBg="1"/>
      <p:bldP spid="25" grpId="0" animBg="1"/>
      <p:bldP spid="27" grpId="0" animBg="1"/>
      <p:bldP spid="30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16" grpId="0" animBg="1"/>
      <p:bldP spid="1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4BE0661-F5DD-9D7F-B4F1-FD67EB0CBEF3}"/>
              </a:ext>
            </a:extLst>
          </p:cNvPr>
          <p:cNvSpPr/>
          <p:nvPr/>
        </p:nvSpPr>
        <p:spPr>
          <a:xfrm>
            <a:off x="0" y="23884"/>
            <a:ext cx="12192000" cy="6934200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unito ExtraBold" panose="000009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72" b="100000" l="2024" r="98381">
                        <a14:foregroundMark x1="69231" y1="70175" x2="87854" y2="67544"/>
                        <a14:foregroundMark x1="21053" y1="25439" x2="21053" y2="25439"/>
                        <a14:foregroundMark x1="16194" y1="26316" x2="16194" y2="263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2278966" cy="105183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06434" y="989616"/>
            <a:ext cx="738554" cy="665683"/>
          </a:xfrm>
          <a:prstGeom prst="ellipse">
            <a:avLst/>
          </a:prstGeom>
          <a:solidFill>
            <a:srgbClr val="907DAC"/>
          </a:solidFill>
          <a:ln>
            <a:solidFill>
              <a:srgbClr val="907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9934" y="968514"/>
            <a:ext cx="486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3542" y="1011248"/>
            <a:ext cx="110336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b) </a:t>
            </a:r>
            <a:r>
              <a:rPr lang="en-US" sz="2800" dirty="0" err="1">
                <a:solidFill>
                  <a:srgbClr val="00206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385, 538, 444, 307, 640 </a:t>
            </a:r>
            <a:r>
              <a:rPr lang="en-US" sz="2800" dirty="0" err="1">
                <a:solidFill>
                  <a:srgbClr val="00206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tổng</a:t>
            </a:r>
            <a:r>
              <a:rPr lang="en-US" sz="2800" dirty="0">
                <a:solidFill>
                  <a:srgbClr val="00206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trăm</a:t>
            </a:r>
            <a:r>
              <a:rPr lang="en-US" sz="2800" dirty="0">
                <a:solidFill>
                  <a:srgbClr val="00206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chục</a:t>
            </a:r>
            <a:r>
              <a:rPr lang="en-US" sz="2800" dirty="0">
                <a:solidFill>
                  <a:srgbClr val="00206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đơn</a:t>
            </a:r>
            <a:r>
              <a:rPr lang="en-US" sz="2800" dirty="0">
                <a:solidFill>
                  <a:srgbClr val="00206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vị</a:t>
            </a:r>
            <a:r>
              <a:rPr lang="en-US" sz="2800" dirty="0">
                <a:solidFill>
                  <a:srgbClr val="00206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0" y="1993415"/>
            <a:ext cx="4648200" cy="578882"/>
          </a:xfrm>
          <a:prstGeom prst="round2Diag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Mẫu</a:t>
            </a:r>
            <a:r>
              <a:rPr lang="en-US" sz="2800" dirty="0">
                <a:solidFill>
                  <a:schemeClr val="bg1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 385 = 300 + 80 + 5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09546" y="4592360"/>
            <a:ext cx="5221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538 = 500 + 30 + 8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09546" y="5115580"/>
            <a:ext cx="5221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444 = 400 + 40 + 4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91409" y="4550637"/>
            <a:ext cx="5221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307 = 300 + 0 + 7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891409" y="5115580"/>
            <a:ext cx="5221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640 = 600 + 40 + 0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15DA697-3820-4FB2-B2B6-29EB80D46AA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112769"/>
            <a:ext cx="759315" cy="801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DBBB1B81-6322-F7AA-3375-6C51B2047A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8" r="18564"/>
          <a:stretch/>
        </p:blipFill>
        <p:spPr>
          <a:xfrm>
            <a:off x="609600" y="3052817"/>
            <a:ext cx="5791200" cy="3416785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C4C134E5-9358-20E6-4554-1ECC47A7BF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8" r="18564"/>
          <a:stretch/>
        </p:blipFill>
        <p:spPr>
          <a:xfrm>
            <a:off x="6305993" y="3052816"/>
            <a:ext cx="5791200" cy="341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7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6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957B54-2FEF-EC24-C257-C85F88755BD5}"/>
              </a:ext>
            </a:extLst>
          </p:cNvPr>
          <p:cNvSpPr/>
          <p:nvPr/>
        </p:nvSpPr>
        <p:spPr>
          <a:xfrm>
            <a:off x="0" y="23884"/>
            <a:ext cx="12192000" cy="6934200"/>
          </a:xfrm>
          <a:prstGeom prst="rect">
            <a:avLst/>
          </a:prstGeom>
          <a:solidFill>
            <a:schemeClr val="bg1"/>
          </a:solidFill>
          <a:ln w="76200">
            <a:solidFill>
              <a:srgbClr val="FFA1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unito Black" panose="00000A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72" b="100000" l="2024" r="98381">
                        <a14:foregroundMark x1="69231" y1="70175" x2="87854" y2="67544"/>
                        <a14:foregroundMark x1="21053" y1="25439" x2="21053" y2="25439"/>
                        <a14:foregroundMark x1="16194" y1="26316" x2="16194" y2="263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2278966" cy="105183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40677" y="999301"/>
            <a:ext cx="738554" cy="665683"/>
          </a:xfrm>
          <a:prstGeom prst="ellipse">
            <a:avLst/>
          </a:prstGeom>
          <a:solidFill>
            <a:srgbClr val="907DAC"/>
          </a:solidFill>
          <a:ln>
            <a:solidFill>
              <a:srgbClr val="907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unito Black" panose="00000A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4177" y="978199"/>
            <a:ext cx="486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4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1758429"/>
              </p:ext>
            </p:extLst>
          </p:nvPr>
        </p:nvGraphicFramePr>
        <p:xfrm>
          <a:off x="2743200" y="1371600"/>
          <a:ext cx="7074567" cy="3903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8189">
                  <a:extLst>
                    <a:ext uri="{9D8B030D-6E8A-4147-A177-3AD203B41FA5}">
                      <a16:colId xmlns:a16="http://schemas.microsoft.com/office/drawing/2014/main" val="257380290"/>
                    </a:ext>
                  </a:extLst>
                </a:gridCol>
                <a:gridCol w="2358189">
                  <a:extLst>
                    <a:ext uri="{9D8B030D-6E8A-4147-A177-3AD203B41FA5}">
                      <a16:colId xmlns:a16="http://schemas.microsoft.com/office/drawing/2014/main" val="2663419663"/>
                    </a:ext>
                  </a:extLst>
                </a:gridCol>
                <a:gridCol w="2358189">
                  <a:extLst>
                    <a:ext uri="{9D8B030D-6E8A-4147-A177-3AD203B41FA5}">
                      <a16:colId xmlns:a16="http://schemas.microsoft.com/office/drawing/2014/main" val="2382104310"/>
                    </a:ext>
                  </a:extLst>
                </a:gridCol>
              </a:tblGrid>
              <a:tr h="749321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Số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liền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trước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Số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đã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cho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Số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liền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sau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838917"/>
                  </a:ext>
                </a:extLst>
              </a:tr>
              <a:tr h="525632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7211470"/>
                  </a:ext>
                </a:extLst>
              </a:tr>
              <a:tr h="525632"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9528126"/>
                  </a:ext>
                </a:extLst>
              </a:tr>
              <a:tr h="525632"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344071"/>
                  </a:ext>
                </a:extLst>
              </a:tr>
              <a:tr h="525632"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346073"/>
                  </a:ext>
                </a:extLst>
              </a:tr>
              <a:tr h="525632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8017489"/>
                  </a:ext>
                </a:extLst>
              </a:tr>
              <a:tr h="525632"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83769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491663" y="2626248"/>
            <a:ext cx="1465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425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20075" y="2626248"/>
            <a:ext cx="1465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427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25502" y="3149468"/>
            <a:ext cx="1465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879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20075" y="3158415"/>
            <a:ext cx="1465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881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25502" y="3672688"/>
            <a:ext cx="1465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998</a:t>
            </a:r>
            <a:endParaRPr lang="en-US" sz="2800" dirty="0">
              <a:solidFill>
                <a:srgbClr val="FF0000"/>
              </a:solidFill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20075" y="3693344"/>
            <a:ext cx="1465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1000</a:t>
            </a:r>
            <a:endParaRPr lang="en-US" sz="2800" dirty="0">
              <a:solidFill>
                <a:srgbClr val="FF0000"/>
              </a:solidFill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75498" y="4216564"/>
            <a:ext cx="1465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36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20075" y="4216564"/>
            <a:ext cx="1465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37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89694" y="4751493"/>
            <a:ext cx="1465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325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51283" y="4751493"/>
            <a:ext cx="1465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324</a:t>
            </a:r>
            <a:endParaRPr lang="en-US" sz="2800" dirty="0">
              <a:solidFill>
                <a:srgbClr val="FF0000"/>
              </a:solidFill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3707" y="1096797"/>
            <a:ext cx="915093" cy="52322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8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?</a:t>
            </a:r>
          </a:p>
        </p:txBody>
      </p:sp>
      <p:pic>
        <p:nvPicPr>
          <p:cNvPr id="23" name="Picture 2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5C91D20-8BE0-499C-BA44-B177A4E5304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400" y="112769"/>
            <a:ext cx="911715" cy="939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 descr="Shape, rectangle&#10;&#10;Description automatically generated">
            <a:extLst>
              <a:ext uri="{FF2B5EF4-FFF2-40B4-BE49-F238E27FC236}">
                <a16:creationId xmlns:a16="http://schemas.microsoft.com/office/drawing/2014/main" id="{AB327531-6951-233A-6579-8AFA9FBBC2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84" y="19020"/>
            <a:ext cx="11971297" cy="6834116"/>
          </a:xfrm>
          <a:prstGeom prst="rect">
            <a:avLst/>
          </a:prstGeom>
          <a:ln>
            <a:solidFill>
              <a:srgbClr val="FF9C3E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70" b="100000" l="1310" r="92140">
                        <a14:foregroundMark x1="56332" y1="37500" x2="56332" y2="37500"/>
                        <a14:foregroundMark x1="57642" y1="42442" x2="53712" y2="44767"/>
                        <a14:foregroundMark x1="34061" y1="36919" x2="39301" y2="38081"/>
                        <a14:foregroundMark x1="67249" y1="13081" x2="78166" y2="13081"/>
                        <a14:foregroundMark x1="69432" y1="24709" x2="68122" y2="2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86975" y="3451746"/>
            <a:ext cx="2804714" cy="362413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EF8EDA9-5440-B5FE-9140-5B21894E22E8}"/>
              </a:ext>
            </a:extLst>
          </p:cNvPr>
          <p:cNvSpPr txBox="1"/>
          <p:nvPr/>
        </p:nvSpPr>
        <p:spPr>
          <a:xfrm>
            <a:off x="3528537" y="176653"/>
            <a:ext cx="5468696" cy="830997"/>
          </a:xfrm>
          <a:prstGeom prst="rect">
            <a:avLst/>
          </a:prstGeom>
          <a:solidFill>
            <a:srgbClr val="EE4D6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l"/>
            <a:r>
              <a:rPr lang="vi-VN" b="0" i="0">
                <a:solidFill>
                  <a:schemeClr val="bg1"/>
                </a:solidFill>
                <a:effectLst/>
                <a:latin typeface="Nunito ExtraBold" panose="00000900000000000000" pitchFamily="2" charset="0"/>
              </a:rPr>
              <a:t>Số liền trước = Số đã cho – 1 đơn vị</a:t>
            </a:r>
          </a:p>
          <a:p>
            <a:pPr algn="l"/>
            <a:r>
              <a:rPr lang="vi-VN" b="0" i="0">
                <a:solidFill>
                  <a:schemeClr val="bg1"/>
                </a:solidFill>
                <a:effectLst/>
                <a:latin typeface="Nunito ExtraBold" panose="00000900000000000000" pitchFamily="2" charset="0"/>
              </a:rPr>
              <a:t>Số liền sau = Số đã cho + 1 đơn vị</a:t>
            </a:r>
          </a:p>
        </p:txBody>
      </p:sp>
    </p:spTree>
    <p:extLst>
      <p:ext uri="{BB962C8B-B14F-4D97-AF65-F5344CB8AC3E}">
        <p14:creationId xmlns:p14="http://schemas.microsoft.com/office/powerpoint/2010/main" val="235245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6" grpId="0" animBg="1"/>
      <p:bldP spid="2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268991-0F3E-7201-7992-6AEF01A1A42B}"/>
              </a:ext>
            </a:extLst>
          </p:cNvPr>
          <p:cNvSpPr/>
          <p:nvPr/>
        </p:nvSpPr>
        <p:spPr>
          <a:xfrm>
            <a:off x="0" y="23884"/>
            <a:ext cx="12192000" cy="6934200"/>
          </a:xfrm>
          <a:prstGeom prst="rect">
            <a:avLst/>
          </a:prstGeom>
          <a:solidFill>
            <a:schemeClr val="bg1"/>
          </a:solidFill>
          <a:ln w="76200">
            <a:solidFill>
              <a:srgbClr val="FFA1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unito ExtraBold" panose="000009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72" b="100000" l="2024" r="98381">
                        <a14:foregroundMark x1="69231" y1="70175" x2="87854" y2="67544"/>
                        <a14:foregroundMark x1="21053" y1="25439" x2="21053" y2="25439"/>
                        <a14:foregroundMark x1="16194" y1="26316" x2="16194" y2="263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2278966" cy="105183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40677" y="999301"/>
            <a:ext cx="738554" cy="665683"/>
          </a:xfrm>
          <a:prstGeom prst="ellipse">
            <a:avLst/>
          </a:prstGeom>
          <a:solidFill>
            <a:srgbClr val="907DAC"/>
          </a:solidFill>
          <a:ln>
            <a:solidFill>
              <a:srgbClr val="907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unito ExtraBold" panose="000009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4177" y="978199"/>
            <a:ext cx="486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Nunito ExtraBold" panose="000009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63465"/>
          <a:stretch/>
        </p:blipFill>
        <p:spPr>
          <a:xfrm>
            <a:off x="2434138" y="956156"/>
            <a:ext cx="8995862" cy="9021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23134" y="2057400"/>
            <a:ext cx="10154466" cy="954107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Mẫu</a:t>
            </a:r>
            <a:r>
              <a:rPr lang="en-US" sz="2800" dirty="0">
                <a:solidFill>
                  <a:schemeClr val="bg1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liền</a:t>
            </a:r>
            <a:r>
              <a:rPr lang="en-US" sz="2800" dirty="0">
                <a:solidFill>
                  <a:schemeClr val="bg1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trước</a:t>
            </a:r>
            <a:r>
              <a:rPr lang="en-US" sz="2800" dirty="0">
                <a:solidFill>
                  <a:schemeClr val="bg1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15 </a:t>
            </a:r>
            <a:r>
              <a:rPr lang="en-US" sz="2800" dirty="0" err="1">
                <a:solidFill>
                  <a:schemeClr val="bg1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14, </a:t>
            </a:r>
            <a:r>
              <a:rPr lang="en-US" sz="2800" dirty="0" err="1">
                <a:solidFill>
                  <a:schemeClr val="bg1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liền</a:t>
            </a:r>
            <a:r>
              <a:rPr lang="en-US" sz="2800" dirty="0">
                <a:solidFill>
                  <a:schemeClr val="bg1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sau</a:t>
            </a:r>
            <a:r>
              <a:rPr lang="en-US" sz="2800" dirty="0">
                <a:solidFill>
                  <a:schemeClr val="bg1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15 </a:t>
            </a:r>
            <a:r>
              <a:rPr lang="en-US" sz="2800" dirty="0" err="1">
                <a:solidFill>
                  <a:schemeClr val="bg1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16. Ta </a:t>
            </a:r>
            <a:r>
              <a:rPr lang="en-US" sz="2800" dirty="0" err="1">
                <a:solidFill>
                  <a:schemeClr val="bg1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 14, 15, 16 </a:t>
            </a:r>
            <a:r>
              <a:rPr lang="en-US" sz="2800" dirty="0" err="1">
                <a:solidFill>
                  <a:schemeClr val="bg1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ba</a:t>
            </a:r>
            <a:r>
              <a:rPr lang="en-US" sz="2800" dirty="0">
                <a:solidFill>
                  <a:schemeClr val="bg1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liên</a:t>
            </a:r>
            <a:r>
              <a:rPr lang="en-US" sz="2800" dirty="0">
                <a:solidFill>
                  <a:schemeClr val="bg1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tiếp</a:t>
            </a:r>
            <a:r>
              <a:rPr lang="en-US" sz="2800" dirty="0">
                <a:solidFill>
                  <a:schemeClr val="bg1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; 16, 15, 14 </a:t>
            </a:r>
            <a:r>
              <a:rPr lang="en-US" sz="2800" dirty="0" err="1">
                <a:solidFill>
                  <a:schemeClr val="bg1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ba</a:t>
            </a:r>
            <a:r>
              <a:rPr lang="en-US" sz="2800" dirty="0">
                <a:solidFill>
                  <a:schemeClr val="bg1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liên</a:t>
            </a:r>
            <a:r>
              <a:rPr lang="en-US" sz="2800" dirty="0">
                <a:solidFill>
                  <a:schemeClr val="bg1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tiếp</a:t>
            </a:r>
            <a:r>
              <a:rPr lang="en-US" sz="2800" dirty="0">
                <a:solidFill>
                  <a:schemeClr val="bg1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7353" y="3756682"/>
            <a:ext cx="5851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liền</a:t>
            </a:r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trước</a:t>
            </a:r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trước</a:t>
            </a:r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19 </a:t>
            </a:r>
            <a:r>
              <a:rPr lang="en-US" sz="2800" dirty="0" err="1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943600" y="3753952"/>
            <a:ext cx="854242" cy="424605"/>
          </a:xfrm>
          <a:prstGeom prst="roundRect">
            <a:avLst/>
          </a:prstGeom>
          <a:ln>
            <a:solidFill>
              <a:srgbClr val="FBAC5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Nunito ExtraBold" panose="000009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97842" y="3748505"/>
            <a:ext cx="4427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800" dirty="0" err="1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liền</a:t>
            </a:r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sau</a:t>
            </a:r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19 </a:t>
            </a:r>
            <a:r>
              <a:rPr lang="en-US" sz="2800" dirty="0" err="1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endParaRPr lang="en-US" sz="2800" dirty="0">
              <a:latin typeface="Nunito ExtraBold" panose="000009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515600" y="3734289"/>
            <a:ext cx="762000" cy="444268"/>
          </a:xfrm>
          <a:prstGeom prst="roundRect">
            <a:avLst/>
          </a:prstGeom>
          <a:ln>
            <a:solidFill>
              <a:srgbClr val="FBAC5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Nunito ExtraBold" panose="000009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49510" y="4269234"/>
            <a:ext cx="2528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Ta </a:t>
            </a:r>
            <a:r>
              <a:rPr lang="en-US" sz="2800" dirty="0" err="1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 18, 19, 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658955" y="4275798"/>
            <a:ext cx="684445" cy="448602"/>
          </a:xfrm>
          <a:prstGeom prst="roundRect">
            <a:avLst/>
          </a:prstGeom>
          <a:ln>
            <a:solidFill>
              <a:srgbClr val="FBAC5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Nunito ExtraBold" panose="00000900000000000000" pitchFamily="2" charset="0"/>
            </a:endParaRPr>
          </a:p>
        </p:txBody>
      </p:sp>
      <p:sp>
        <p:nvSpPr>
          <p:cNvPr id="27" name="TextBox 2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76531" y="4257509"/>
            <a:ext cx="4256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ba</a:t>
            </a:r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liên</a:t>
            </a:r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tiếp</a:t>
            </a:r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; 20, 19,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129648" y="4257509"/>
            <a:ext cx="2996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ba</a:t>
            </a:r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liên</a:t>
            </a:r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tiếp</a:t>
            </a:r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605197" y="5686309"/>
            <a:ext cx="945497" cy="521986"/>
          </a:xfrm>
          <a:prstGeom prst="roundRect">
            <a:avLst/>
          </a:prstGeom>
          <a:ln w="19050">
            <a:solidFill>
              <a:srgbClr val="FBAC5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19050">
                  <a:solidFill>
                    <a:schemeClr val="tx1"/>
                  </a:solidFill>
                </a:ln>
                <a:solidFill>
                  <a:srgbClr val="FFFFFF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210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494352" y="4281820"/>
            <a:ext cx="673768" cy="450614"/>
          </a:xfrm>
          <a:prstGeom prst="roundRect">
            <a:avLst/>
          </a:prstGeom>
          <a:ln>
            <a:solidFill>
              <a:srgbClr val="FBAC5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Nunito ExtraBold" panose="000009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06618" y="3763149"/>
            <a:ext cx="754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581863" y="3763149"/>
            <a:ext cx="697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720786" y="4277380"/>
            <a:ext cx="622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61486" y="5094408"/>
            <a:ext cx="8174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b) </a:t>
            </a:r>
            <a:r>
              <a:rPr lang="en-US" sz="2800" dirty="0" err="1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Tìm</a:t>
            </a:r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ở ô </a:t>
            </a:r>
            <a:r>
              <a:rPr lang="en-US" sz="2800" dirty="0" err="1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dấu</a:t>
            </a:r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“?” </a:t>
            </a:r>
            <a:r>
              <a:rPr lang="en-US" sz="2800" dirty="0" err="1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được</a:t>
            </a:r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ba</a:t>
            </a:r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liên</a:t>
            </a:r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tiếp</a:t>
            </a:r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2812173" y="5698557"/>
            <a:ext cx="945497" cy="521986"/>
          </a:xfrm>
          <a:prstGeom prst="roundRect">
            <a:avLst/>
          </a:prstGeom>
          <a:ln w="19050">
            <a:solidFill>
              <a:srgbClr val="FBAC5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19050">
                  <a:solidFill>
                    <a:schemeClr val="tx1"/>
                  </a:solidFill>
                </a:ln>
                <a:solidFill>
                  <a:srgbClr val="FFFFFF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211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4019149" y="5722665"/>
            <a:ext cx="945497" cy="521986"/>
          </a:xfrm>
          <a:prstGeom prst="roundRect">
            <a:avLst/>
          </a:prstGeom>
          <a:ln w="19050">
            <a:solidFill>
              <a:srgbClr val="FBAC5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19050">
                <a:solidFill>
                  <a:schemeClr val="tx1"/>
                </a:solidFill>
              </a:ln>
              <a:solidFill>
                <a:srgbClr val="FFFFFF"/>
              </a:solidFill>
              <a:latin typeface="Nunito ExtraBold" panose="000009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58621" y="5722665"/>
            <a:ext cx="1093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212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922252" y="5776518"/>
            <a:ext cx="945497" cy="521986"/>
          </a:xfrm>
          <a:prstGeom prst="roundRect">
            <a:avLst/>
          </a:prstGeom>
          <a:ln w="19050">
            <a:solidFill>
              <a:srgbClr val="FBAC5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19050">
                  <a:solidFill>
                    <a:schemeClr val="tx1"/>
                  </a:solidFill>
                </a:ln>
                <a:solidFill>
                  <a:srgbClr val="FFFFFF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210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9488720" y="5741839"/>
            <a:ext cx="945497" cy="521986"/>
          </a:xfrm>
          <a:prstGeom prst="roundRect">
            <a:avLst/>
          </a:prstGeom>
          <a:ln w="19050">
            <a:solidFill>
              <a:srgbClr val="FBAC5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19050">
                  <a:solidFill>
                    <a:schemeClr val="tx1"/>
                  </a:solidFill>
                </a:ln>
                <a:solidFill>
                  <a:srgbClr val="FFFFFF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208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8164784" y="5776518"/>
            <a:ext cx="945497" cy="521986"/>
          </a:xfrm>
          <a:prstGeom prst="roundRect">
            <a:avLst/>
          </a:prstGeom>
          <a:ln w="19050">
            <a:solidFill>
              <a:srgbClr val="FBAC5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19050">
                <a:solidFill>
                  <a:schemeClr val="tx1"/>
                </a:solidFill>
              </a:ln>
              <a:solidFill>
                <a:srgbClr val="FFFFFF"/>
              </a:solidFill>
              <a:latin typeface="Nunito ExtraBold" panose="000009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246188" y="5776518"/>
            <a:ext cx="1093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209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13707" y="1096797"/>
            <a:ext cx="1388823" cy="523220"/>
          </a:xfrm>
          <a:prstGeom prst="rect">
            <a:avLst/>
          </a:prstGeom>
          <a:solidFill>
            <a:srgbClr val="FF9C3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a)</a:t>
            </a:r>
            <a:r>
              <a:rPr lang="en-US" sz="2800" dirty="0" err="1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800" dirty="0"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?</a:t>
            </a:r>
          </a:p>
        </p:txBody>
      </p:sp>
      <p:pic>
        <p:nvPicPr>
          <p:cNvPr id="45" name="Picture 4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565A3F6-A3F2-4230-B09A-99294F29097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368" y="112769"/>
            <a:ext cx="923747" cy="843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1933EC-C8AF-3DAC-9A2A-9C55BACD6331}"/>
              </a:ext>
            </a:extLst>
          </p:cNvPr>
          <p:cNvSpPr txBox="1"/>
          <p:nvPr/>
        </p:nvSpPr>
        <p:spPr>
          <a:xfrm>
            <a:off x="8515834" y="4253881"/>
            <a:ext cx="754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42229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9" grpId="0"/>
      <p:bldP spid="42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955ea2b595920b9e623a292d24afec3ee785c7"/>
  <p:tag name="INKNOELEADERBOARD" val="-2054808330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2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6661</TotalTime>
  <Words>820</Words>
  <Application>Microsoft Office PowerPoint</Application>
  <PresentationFormat>Widescreen</PresentationFormat>
  <Paragraphs>205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Tahoma</vt:lpstr>
      <vt:lpstr>Microsoft YaHei</vt:lpstr>
      <vt:lpstr>Nunito Black</vt:lpstr>
      <vt:lpstr>Sigmar One</vt:lpstr>
      <vt:lpstr>Wingdings</vt:lpstr>
      <vt:lpstr>Times New Roman</vt:lpstr>
      <vt:lpstr>Arial</vt:lpstr>
      <vt:lpstr>Open Sans</vt:lpstr>
      <vt:lpstr>OpenSans</vt:lpstr>
      <vt:lpstr>Nunito ExtraBold</vt:lpstr>
      <vt:lpstr>Open Sans Extrabold</vt:lpstr>
      <vt:lpstr>包图主题2</vt:lpstr>
      <vt:lpstr>2_包图主题2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HEO PEPPA ĐI MUA SẮM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AN_CHAU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THI LUYEN</dc:creator>
  <cp:lastModifiedBy>tú nguyễn</cp:lastModifiedBy>
  <cp:revision>553</cp:revision>
  <dcterms:created xsi:type="dcterms:W3CDTF">2009-10-26T05:52:20Z</dcterms:created>
  <dcterms:modified xsi:type="dcterms:W3CDTF">2022-09-16T12:07:11Z</dcterms:modified>
  <cp:contentStatus/>
</cp:coreProperties>
</file>