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7" r:id="rId25"/>
    <p:sldId id="282" r:id="rId26"/>
    <p:sldId id="283" r:id="rId27"/>
    <p:sldId id="284" r:id="rId28"/>
    <p:sldId id="285" r:id="rId29"/>
    <p:sldId id="286" r:id="rId30"/>
    <p:sldId id="281"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4533" autoAdjust="0"/>
  </p:normalViewPr>
  <p:slideViewPr>
    <p:cSldViewPr snapToGrid="0">
      <p:cViewPr>
        <p:scale>
          <a:sx n="72" d="100"/>
          <a:sy n="72" d="100"/>
        </p:scale>
        <p:origin x="-464"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1AAE4-7F57-4C80-AD49-10B4043AE7EF}"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E01FD-F56F-4A3D-AD3D-B22596F820AB}" type="slidenum">
              <a:rPr lang="en-US" smtClean="0"/>
              <a:t>‹#›</a:t>
            </a:fld>
            <a:endParaRPr lang="en-US"/>
          </a:p>
        </p:txBody>
      </p:sp>
    </p:spTree>
    <p:extLst>
      <p:ext uri="{BB962C8B-B14F-4D97-AF65-F5344CB8AC3E}">
        <p14:creationId xmlns:p14="http://schemas.microsoft.com/office/powerpoint/2010/main" val="693928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99101EE-D278-4BD9-B79D-62D1DA730D1F}" type="slidenum">
              <a:rPr lang="en-US" altLang="vi-VN" sz="1200" smtClean="0"/>
              <a:pPr/>
              <a:t>10</a:t>
            </a:fld>
            <a:endParaRPr lang="en-US" altLang="vi-VN"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vi-VN" altLang="vi-VN" smtClean="0"/>
          </a:p>
        </p:txBody>
      </p:sp>
    </p:spTree>
    <p:extLst>
      <p:ext uri="{BB962C8B-B14F-4D97-AF65-F5344CB8AC3E}">
        <p14:creationId xmlns:p14="http://schemas.microsoft.com/office/powerpoint/2010/main" val="364655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EE5D2D2F-E229-4CE9-9AD1-2ABD97512687}" type="slidenum">
              <a:rPr lang="en-US" altLang="vi-VN" sz="1200" smtClean="0"/>
              <a:pPr/>
              <a:t>15</a:t>
            </a:fld>
            <a:endParaRPr lang="en-US" altLang="vi-VN"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vi-VN" altLang="vi-VN" smtClean="0"/>
          </a:p>
        </p:txBody>
      </p:sp>
    </p:spTree>
    <p:extLst>
      <p:ext uri="{BB962C8B-B14F-4D97-AF65-F5344CB8AC3E}">
        <p14:creationId xmlns:p14="http://schemas.microsoft.com/office/powerpoint/2010/main" val="37169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AE01FD-F56F-4A3D-AD3D-B22596F820AB}" type="slidenum">
              <a:rPr lang="en-US" smtClean="0"/>
              <a:t>32</a:t>
            </a:fld>
            <a:endParaRPr lang="en-US"/>
          </a:p>
        </p:txBody>
      </p:sp>
    </p:spTree>
    <p:extLst>
      <p:ext uri="{BB962C8B-B14F-4D97-AF65-F5344CB8AC3E}">
        <p14:creationId xmlns:p14="http://schemas.microsoft.com/office/powerpoint/2010/main" val="283134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6E5EE9-6B74-4B3C-AAFD-803758FA8A4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244597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5EE9-6B74-4B3C-AAFD-803758FA8A4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3980068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5EE9-6B74-4B3C-AAFD-803758FA8A4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106156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pPr>
              <a:defRPr/>
            </a:pPr>
            <a:fld id="{D2CEE4AF-411A-47B0-87CB-0CBB21A64B01}" type="slidenum">
              <a:rPr lang="en-US" altLang="vi-VN"/>
              <a:pPr>
                <a:defRPr/>
              </a:pPr>
              <a:t>‹#›</a:t>
            </a:fld>
            <a:endParaRPr lang="en-US" altLang="vi-VN"/>
          </a:p>
        </p:txBody>
      </p:sp>
    </p:spTree>
    <p:extLst>
      <p:ext uri="{BB962C8B-B14F-4D97-AF65-F5344CB8AC3E}">
        <p14:creationId xmlns:p14="http://schemas.microsoft.com/office/powerpoint/2010/main" val="395662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6E5EE9-6B74-4B3C-AAFD-803758FA8A4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413643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E5EE9-6B74-4B3C-AAFD-803758FA8A46}" type="datetimeFigureOut">
              <a:rPr lang="en-US" smtClean="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3722715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6E5EE9-6B74-4B3C-AAFD-803758FA8A4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3747147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6E5EE9-6B74-4B3C-AAFD-803758FA8A46}" type="datetimeFigureOut">
              <a:rPr lang="en-US" smtClean="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2793453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6E5EE9-6B74-4B3C-AAFD-803758FA8A46}" type="datetimeFigureOut">
              <a:rPr lang="en-US" smtClean="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418527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6E5EE9-6B74-4B3C-AAFD-803758FA8A46}" type="datetimeFigureOut">
              <a:rPr lang="en-US" smtClean="0"/>
              <a:t>3/21/2022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379963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E5EE9-6B74-4B3C-AAFD-803758FA8A4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36932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6E5EE9-6B74-4B3C-AAFD-803758FA8A46}" type="datetimeFigureOut">
              <a:rPr lang="en-US" smtClean="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37E93-0A03-4AC0-A6D2-A6903CCE88E5}" type="slidenum">
              <a:rPr lang="en-US" smtClean="0"/>
              <a:t>‹#›</a:t>
            </a:fld>
            <a:endParaRPr lang="en-US"/>
          </a:p>
        </p:txBody>
      </p:sp>
    </p:spTree>
    <p:extLst>
      <p:ext uri="{BB962C8B-B14F-4D97-AF65-F5344CB8AC3E}">
        <p14:creationId xmlns:p14="http://schemas.microsoft.com/office/powerpoint/2010/main" val="286876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E5EE9-6B74-4B3C-AAFD-803758FA8A46}" type="datetimeFigureOut">
              <a:rPr lang="en-US" smtClean="0"/>
              <a:t>3/21/2022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37E93-0A03-4AC0-A6D2-A6903CCE88E5}" type="slidenum">
              <a:rPr lang="en-US" smtClean="0"/>
              <a:t>‹#›</a:t>
            </a:fld>
            <a:endParaRPr lang="en-US"/>
          </a:p>
        </p:txBody>
      </p:sp>
    </p:spTree>
    <p:extLst>
      <p:ext uri="{BB962C8B-B14F-4D97-AF65-F5344CB8AC3E}">
        <p14:creationId xmlns:p14="http://schemas.microsoft.com/office/powerpoint/2010/main" val="311144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6.xml"/><Relationship Id="rId3" Type="http://schemas.openxmlformats.org/officeDocument/2006/relationships/image" Target="../media/image13.jpeg"/><Relationship Id="rId7" Type="http://schemas.openxmlformats.org/officeDocument/2006/relationships/slide" Target="slide10.xml"/><Relationship Id="rId12"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slide" Target="slide12.xml"/><Relationship Id="rId5" Type="http://schemas.openxmlformats.org/officeDocument/2006/relationships/slide" Target="slide13.xml"/><Relationship Id="rId15" Type="http://schemas.openxmlformats.org/officeDocument/2006/relationships/slide" Target="slide7.xm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slide" Target="slide11.xml"/><Relationship Id="rId1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6.xml"/><Relationship Id="rId3" Type="http://schemas.openxmlformats.org/officeDocument/2006/relationships/image" Target="../media/image13.jpeg"/><Relationship Id="rId7" Type="http://schemas.openxmlformats.org/officeDocument/2006/relationships/slide" Target="slide10.xml"/><Relationship Id="rId12"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slide" Target="slide12.xml"/><Relationship Id="rId5" Type="http://schemas.openxmlformats.org/officeDocument/2006/relationships/slide" Target="slide13.xml"/><Relationship Id="rId15" Type="http://schemas.openxmlformats.org/officeDocument/2006/relationships/slide" Target="slide7.xml"/><Relationship Id="rId10" Type="http://schemas.openxmlformats.org/officeDocument/2006/relationships/image" Target="../media/image17.jpeg"/><Relationship Id="rId4" Type="http://schemas.openxmlformats.org/officeDocument/2006/relationships/image" Target="../media/image14.jpeg"/><Relationship Id="rId9" Type="http://schemas.openxmlformats.org/officeDocument/2006/relationships/slide" Target="slide11.xml"/><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15.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5" Type="http://schemas.openxmlformats.org/officeDocument/2006/relationships/slide" Target="slide2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2738664" y="-1592942"/>
            <a:ext cx="7329714" cy="1015663"/>
          </a:xfrm>
          <a:prstGeom prst="rect">
            <a:avLst/>
          </a:prstGeom>
          <a:noFill/>
        </p:spPr>
        <p:txBody>
          <a:bodyPr wrap="square" rtlCol="0">
            <a:spAutoFit/>
          </a:bodyPr>
          <a:lstStyle/>
          <a:p>
            <a:r>
              <a:rPr lang="vi-VN" sz="6000" smtClean="0"/>
              <a:t>Tự nhiên xã hội 3 </a:t>
            </a:r>
            <a:endParaRPr lang="en-US" sz="6000"/>
          </a:p>
        </p:txBody>
      </p:sp>
    </p:spTree>
    <p:extLst>
      <p:ext uri="{BB962C8B-B14F-4D97-AF65-F5344CB8AC3E}">
        <p14:creationId xmlns:p14="http://schemas.microsoft.com/office/powerpoint/2010/main" val="40377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4.16667E-6 0.59722 L 4.16667E-6 -0.07223 " pathEditMode="relative" rAng="0" ptsTypes="AA">
                                      <p:cBhvr>
                                        <p:cTn id="6" dur="250" accel="50000" decel="50000" autoRev="1" fill="hold">
                                          <p:stCondLst>
                                            <p:cond delay="0"/>
                                          </p:stCondLst>
                                        </p:cTn>
                                        <p:tgtEl>
                                          <p:spTgt spid="4">
                                            <p:txEl>
                                              <p:pRg st="0" end="0"/>
                                            </p:txEl>
                                          </p:spTgt>
                                        </p:tgtEl>
                                        <p:attrNameLst>
                                          <p:attrName>ppt_x</p:attrName>
                                          <p:attrName>ppt_y</p:attrName>
                                        </p:attrNameLst>
                                      </p:cBhvr>
                                      <p:rCtr x="0" y="-33472"/>
                                    </p:animMotion>
                                    <p:animRot by="1500000">
                                      <p:cBhvr>
                                        <p:cTn id="7" dur="125" fill="hold">
                                          <p:stCondLst>
                                            <p:cond delay="0"/>
                                          </p:stCondLst>
                                        </p:cTn>
                                        <p:tgtEl>
                                          <p:spTgt spid="4">
                                            <p:txEl>
                                              <p:pRg st="0" end="0"/>
                                            </p:txEl>
                                          </p:spTgt>
                                        </p:tgtEl>
                                        <p:attrNameLst>
                                          <p:attrName>r</p:attrName>
                                        </p:attrNameLst>
                                      </p:cBhvr>
                                    </p:animRot>
                                    <p:animRot by="-1500000">
                                      <p:cBhvr>
                                        <p:cTn id="8" dur="125" fill="hold">
                                          <p:stCondLst>
                                            <p:cond delay="125"/>
                                          </p:stCondLst>
                                        </p:cTn>
                                        <p:tgtEl>
                                          <p:spTgt spid="4">
                                            <p:txEl>
                                              <p:pRg st="0" end="0"/>
                                            </p:txEl>
                                          </p:spTgt>
                                        </p:tgtEl>
                                        <p:attrNameLst>
                                          <p:attrName>r</p:attrName>
                                        </p:attrNameLst>
                                      </p:cBhvr>
                                    </p:animRot>
                                    <p:animRot by="-1500000">
                                      <p:cBhvr>
                                        <p:cTn id="9" dur="125" fill="hold">
                                          <p:stCondLst>
                                            <p:cond delay="250"/>
                                          </p:stCondLst>
                                        </p:cTn>
                                        <p:tgtEl>
                                          <p:spTgt spid="4">
                                            <p:txEl>
                                              <p:pRg st="0" end="0"/>
                                            </p:txEl>
                                          </p:spTgt>
                                        </p:tgtEl>
                                        <p:attrNameLst>
                                          <p:attrName>r</p:attrName>
                                        </p:attrNameLst>
                                      </p:cBhvr>
                                    </p:animRot>
                                    <p:animRot by="1500000">
                                      <p:cBhvr>
                                        <p:cTn id="10" dur="125" fill="hold">
                                          <p:stCondLst>
                                            <p:cond delay="375"/>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1" nodeType="clickEffect">
                                  <p:stCondLst>
                                    <p:cond delay="100"/>
                                  </p:stCondLst>
                                  <p:iterate type="lt">
                                    <p:tmPct val="10000"/>
                                  </p:iterate>
                                  <p:childTnLst>
                                    <p:animMotion origin="layout" path="M -3.33333E-6 0.66945 L -3.33333E-6 0.59723 " pathEditMode="relative" rAng="0" ptsTypes="AA">
                                      <p:cBhvr>
                                        <p:cTn id="14" dur="250" accel="50000" decel="50000" autoRev="1" fill="hold">
                                          <p:stCondLst>
                                            <p:cond delay="0"/>
                                          </p:stCondLst>
                                        </p:cTn>
                                        <p:tgtEl>
                                          <p:spTgt spid="4">
                                            <p:txEl>
                                              <p:pRg st="0" end="0"/>
                                            </p:txEl>
                                          </p:spTgt>
                                        </p:tgtEl>
                                        <p:attrNameLst>
                                          <p:attrName>ppt_x</p:attrName>
                                          <p:attrName>ppt_y</p:attrName>
                                        </p:attrNameLst>
                                      </p:cBhvr>
                                      <p:rCtr x="0" y="-3611"/>
                                    </p:animMotion>
                                    <p:animRot by="1500000">
                                      <p:cBhvr>
                                        <p:cTn id="15" dur="125" fill="hold">
                                          <p:stCondLst>
                                            <p:cond delay="0"/>
                                          </p:stCondLst>
                                        </p:cTn>
                                        <p:tgtEl>
                                          <p:spTgt spid="4">
                                            <p:txEl>
                                              <p:pRg st="0" end="0"/>
                                            </p:txEl>
                                          </p:spTgt>
                                        </p:tgtEl>
                                        <p:attrNameLst>
                                          <p:attrName>r</p:attrName>
                                        </p:attrNameLst>
                                      </p:cBhvr>
                                    </p:animRot>
                                    <p:animRot by="-1500000">
                                      <p:cBhvr>
                                        <p:cTn id="16" dur="125" fill="hold">
                                          <p:stCondLst>
                                            <p:cond delay="125"/>
                                          </p:stCondLst>
                                        </p:cTn>
                                        <p:tgtEl>
                                          <p:spTgt spid="4">
                                            <p:txEl>
                                              <p:pRg st="0" end="0"/>
                                            </p:txEl>
                                          </p:spTgt>
                                        </p:tgtEl>
                                        <p:attrNameLst>
                                          <p:attrName>r</p:attrName>
                                        </p:attrNameLst>
                                      </p:cBhvr>
                                    </p:animRot>
                                    <p:animRot by="-1500000">
                                      <p:cBhvr>
                                        <p:cTn id="17" dur="125" fill="hold">
                                          <p:stCondLst>
                                            <p:cond delay="250"/>
                                          </p:stCondLst>
                                        </p:cTn>
                                        <p:tgtEl>
                                          <p:spTgt spid="4">
                                            <p:txEl>
                                              <p:pRg st="0" end="0"/>
                                            </p:txEl>
                                          </p:spTgt>
                                        </p:tgtEl>
                                        <p:attrNameLst>
                                          <p:attrName>r</p:attrName>
                                        </p:attrNameLst>
                                      </p:cBhvr>
                                    </p:animRot>
                                    <p:animRot by="1500000">
                                      <p:cBhvr>
                                        <p:cTn id="18" dur="125" fill="hold">
                                          <p:stCondLst>
                                            <p:cond delay="375"/>
                                          </p:stCondLst>
                                        </p:cTn>
                                        <p:tgtEl>
                                          <p:spTgt spid="4">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2" nodeType="clickEffect">
                                  <p:stCondLst>
                                    <p:cond delay="0"/>
                                  </p:stCondLst>
                                  <p:iterate type="lt">
                                    <p:tmPct val="0"/>
                                  </p:iterate>
                                  <p:childTnLst>
                                    <p:animMotion origin="layout" path="M 2.5E-6 0.59722 L 4.16667E-6 0.525 " pathEditMode="relative" rAng="0" ptsTypes="AA">
                                      <p:cBhvr>
                                        <p:cTn id="22" dur="250" accel="50000" decel="50000" autoRev="1" fill="hold">
                                          <p:stCondLst>
                                            <p:cond delay="0"/>
                                          </p:stCondLst>
                                        </p:cTn>
                                        <p:tgtEl>
                                          <p:spTgt spid="4">
                                            <p:txEl>
                                              <p:pRg st="0" end="0"/>
                                            </p:txEl>
                                          </p:spTgt>
                                        </p:tgtEl>
                                        <p:attrNameLst>
                                          <p:attrName>ppt_x</p:attrName>
                                          <p:attrName>ppt_y</p:attrName>
                                        </p:attrNameLst>
                                      </p:cBhvr>
                                      <p:rCtr x="-52" y="-4329"/>
                                    </p:animMotion>
                                    <p:animRot by="1500000">
                                      <p:cBhvr>
                                        <p:cTn id="23" dur="125" fill="hold">
                                          <p:stCondLst>
                                            <p:cond delay="0"/>
                                          </p:stCondLst>
                                        </p:cTn>
                                        <p:tgtEl>
                                          <p:spTgt spid="4">
                                            <p:txEl>
                                              <p:pRg st="0" end="0"/>
                                            </p:txEl>
                                          </p:spTgt>
                                        </p:tgtEl>
                                        <p:attrNameLst>
                                          <p:attrName>r</p:attrName>
                                        </p:attrNameLst>
                                      </p:cBhvr>
                                    </p:animRot>
                                    <p:animRot by="-1500000">
                                      <p:cBhvr>
                                        <p:cTn id="24" dur="125" fill="hold">
                                          <p:stCondLst>
                                            <p:cond delay="125"/>
                                          </p:stCondLst>
                                        </p:cTn>
                                        <p:tgtEl>
                                          <p:spTgt spid="4">
                                            <p:txEl>
                                              <p:pRg st="0" end="0"/>
                                            </p:txEl>
                                          </p:spTgt>
                                        </p:tgtEl>
                                        <p:attrNameLst>
                                          <p:attrName>r</p:attrName>
                                        </p:attrNameLst>
                                      </p:cBhvr>
                                    </p:animRot>
                                    <p:animRot by="-1500000">
                                      <p:cBhvr>
                                        <p:cTn id="25" dur="125" fill="hold">
                                          <p:stCondLst>
                                            <p:cond delay="250"/>
                                          </p:stCondLst>
                                        </p:cTn>
                                        <p:tgtEl>
                                          <p:spTgt spid="4">
                                            <p:txEl>
                                              <p:pRg st="0" end="0"/>
                                            </p:txEl>
                                          </p:spTgt>
                                        </p:tgtEl>
                                        <p:attrNameLst>
                                          <p:attrName>r</p:attrName>
                                        </p:attrNameLst>
                                      </p:cBhvr>
                                    </p:animRot>
                                    <p:animRot by="1500000">
                                      <p:cBhvr>
                                        <p:cTn id="26"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4" grpId="2"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6" name="Picture 6" descr="rh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0928" y="3113088"/>
            <a:ext cx="2438400" cy="3744912"/>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71691" name="Picture 11" descr="cpqnz1282673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2616" y="1"/>
            <a:ext cx="2936439" cy="3016964"/>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22"/>
          <p:cNvSpPr txBox="1">
            <a:spLocks noChangeArrowheads="1"/>
          </p:cNvSpPr>
          <p:nvPr/>
        </p:nvSpPr>
        <p:spPr bwMode="auto">
          <a:xfrm>
            <a:off x="3429000" y="206376"/>
            <a:ext cx="7010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vi-VN" b="1">
              <a:solidFill>
                <a:srgbClr val="990099"/>
              </a:solidFill>
            </a:endParaRPr>
          </a:p>
          <a:p>
            <a:pPr algn="ctr" eaLnBrk="1" hangingPunct="1">
              <a:spcBef>
                <a:spcPct val="0"/>
              </a:spcBef>
              <a:buFontTx/>
              <a:buNone/>
            </a:pPr>
            <a:endParaRPr lang="en-US" altLang="vi-VN"/>
          </a:p>
        </p:txBody>
      </p:sp>
      <p:sp>
        <p:nvSpPr>
          <p:cNvPr id="14341" name="Text Box 24"/>
          <p:cNvSpPr txBox="1">
            <a:spLocks noChangeArrowheads="1"/>
          </p:cNvSpPr>
          <p:nvPr/>
        </p:nvSpPr>
        <p:spPr bwMode="auto">
          <a:xfrm>
            <a:off x="9204325" y="49418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sp>
        <p:nvSpPr>
          <p:cNvPr id="14342" name="Text Box 26"/>
          <p:cNvSpPr txBox="1">
            <a:spLocks noChangeArrowheads="1"/>
          </p:cNvSpPr>
          <p:nvPr/>
        </p:nvSpPr>
        <p:spPr bwMode="auto">
          <a:xfrm>
            <a:off x="9432925" y="52466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07" name="Picture 27" descr="tho ru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t="13699" b="4932"/>
          <a:stretch>
            <a:fillRect/>
          </a:stretch>
        </p:blipFill>
        <p:spPr bwMode="auto">
          <a:xfrm>
            <a:off x="9389054" y="-1"/>
            <a:ext cx="2738239" cy="301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28"/>
          <p:cNvSpPr txBox="1">
            <a:spLocks noChangeArrowheads="1"/>
          </p:cNvSpPr>
          <p:nvPr/>
        </p:nvSpPr>
        <p:spPr bwMode="auto">
          <a:xfrm>
            <a:off x="1812925" y="49418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09" name="Picture 29" descr="huou">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l="25758" t="13435" r="32013" b="13435"/>
          <a:stretch>
            <a:fillRect/>
          </a:stretch>
        </p:blipFill>
        <p:spPr bwMode="auto">
          <a:xfrm>
            <a:off x="76583" y="3147576"/>
            <a:ext cx="3383034" cy="371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30"/>
          <p:cNvSpPr txBox="1">
            <a:spLocks noChangeArrowheads="1"/>
          </p:cNvSpPr>
          <p:nvPr/>
        </p:nvSpPr>
        <p:spPr bwMode="auto">
          <a:xfrm>
            <a:off x="4556125" y="50180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11" name="Picture 31" descr="cho ru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t="3334" r="6897"/>
          <a:stretch>
            <a:fillRect/>
          </a:stretch>
        </p:blipFill>
        <p:spPr bwMode="auto">
          <a:xfrm>
            <a:off x="3503485" y="3147576"/>
            <a:ext cx="3267403" cy="3843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32"/>
          <p:cNvSpPr txBox="1">
            <a:spLocks noChangeArrowheads="1"/>
          </p:cNvSpPr>
          <p:nvPr/>
        </p:nvSpPr>
        <p:spPr bwMode="auto">
          <a:xfrm>
            <a:off x="6613525" y="46370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13" name="Picture 33" descr="gau Bac cuc">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l="16542" t="10986" r="19112" b="18372"/>
          <a:stretch>
            <a:fillRect/>
          </a:stretch>
        </p:blipFill>
        <p:spPr bwMode="auto">
          <a:xfrm>
            <a:off x="6894920" y="3133219"/>
            <a:ext cx="3298224" cy="376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0" name="Text Box 34"/>
          <p:cNvSpPr txBox="1">
            <a:spLocks noChangeArrowheads="1"/>
          </p:cNvSpPr>
          <p:nvPr/>
        </p:nvSpPr>
        <p:spPr bwMode="auto">
          <a:xfrm>
            <a:off x="2270125" y="25034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sp>
        <p:nvSpPr>
          <p:cNvPr id="14351" name="Text Box 35"/>
          <p:cNvSpPr txBox="1">
            <a:spLocks noChangeArrowheads="1"/>
          </p:cNvSpPr>
          <p:nvPr/>
        </p:nvSpPr>
        <p:spPr bwMode="auto">
          <a:xfrm>
            <a:off x="1736725" y="20462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16" name="Picture 36" descr="su tu">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t="3226" b="3226"/>
          <a:stretch>
            <a:fillRect/>
          </a:stretch>
        </p:blipFill>
        <p:spPr bwMode="auto">
          <a:xfrm>
            <a:off x="0" y="0"/>
            <a:ext cx="3407738" cy="308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3" name="Text Box 37"/>
          <p:cNvSpPr txBox="1">
            <a:spLocks noChangeArrowheads="1"/>
          </p:cNvSpPr>
          <p:nvPr/>
        </p:nvSpPr>
        <p:spPr bwMode="auto">
          <a:xfrm>
            <a:off x="4403725" y="2427288"/>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a:p>
        </p:txBody>
      </p:sp>
      <p:pic>
        <p:nvPicPr>
          <p:cNvPr id="71718" name="Picture 38" descr="t629341a">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b="9677"/>
          <a:stretch>
            <a:fillRect/>
          </a:stretch>
        </p:blipFill>
        <p:spPr bwMode="auto">
          <a:xfrm>
            <a:off x="3424194" y="21213"/>
            <a:ext cx="3011967"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845431"/>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16"/>
                                        </p:tgtEl>
                                        <p:attrNameLst>
                                          <p:attrName>style.visibility</p:attrName>
                                        </p:attrNameLst>
                                      </p:cBhvr>
                                      <p:to>
                                        <p:strVal val="visible"/>
                                      </p:to>
                                    </p:set>
                                    <p:animEffect transition="in" filter="checkerboard(across)">
                                      <p:cBhvr>
                                        <p:cTn id="7" dur="500"/>
                                        <p:tgtEl>
                                          <p:spTgt spid="71716"/>
                                        </p:tgtEl>
                                      </p:cBhvr>
                                    </p:animEffect>
                                  </p:childTnLst>
                                </p:cTn>
                              </p:par>
                              <p:par>
                                <p:cTn id="8" presetID="5" presetClass="entr" presetSubtype="10" fill="hold" nodeType="withEffect">
                                  <p:stCondLst>
                                    <p:cond delay="0"/>
                                  </p:stCondLst>
                                  <p:childTnLst>
                                    <p:set>
                                      <p:cBhvr>
                                        <p:cTn id="9" dur="1" fill="hold">
                                          <p:stCondLst>
                                            <p:cond delay="0"/>
                                          </p:stCondLst>
                                        </p:cTn>
                                        <p:tgtEl>
                                          <p:spTgt spid="71718"/>
                                        </p:tgtEl>
                                        <p:attrNameLst>
                                          <p:attrName>style.visibility</p:attrName>
                                        </p:attrNameLst>
                                      </p:cBhvr>
                                      <p:to>
                                        <p:strVal val="visible"/>
                                      </p:to>
                                    </p:set>
                                    <p:animEffect transition="in" filter="checkerboard(across)">
                                      <p:cBhvr>
                                        <p:cTn id="10" dur="500"/>
                                        <p:tgtEl>
                                          <p:spTgt spid="71718"/>
                                        </p:tgtEl>
                                      </p:cBhvr>
                                    </p:animEffect>
                                  </p:childTnLst>
                                </p:cTn>
                              </p:par>
                              <p:par>
                                <p:cTn id="11" presetID="5" presetClass="entr" presetSubtype="10" fill="hold" nodeType="withEffect">
                                  <p:stCondLst>
                                    <p:cond delay="0"/>
                                  </p:stCondLst>
                                  <p:childTnLst>
                                    <p:set>
                                      <p:cBhvr>
                                        <p:cTn id="12" dur="1" fill="hold">
                                          <p:stCondLst>
                                            <p:cond delay="0"/>
                                          </p:stCondLst>
                                        </p:cTn>
                                        <p:tgtEl>
                                          <p:spTgt spid="71691"/>
                                        </p:tgtEl>
                                        <p:attrNameLst>
                                          <p:attrName>style.visibility</p:attrName>
                                        </p:attrNameLst>
                                      </p:cBhvr>
                                      <p:to>
                                        <p:strVal val="visible"/>
                                      </p:to>
                                    </p:set>
                                    <p:animEffect transition="in" filter="checkerboard(across)">
                                      <p:cBhvr>
                                        <p:cTn id="13" dur="500"/>
                                        <p:tgtEl>
                                          <p:spTgt spid="71691"/>
                                        </p:tgtEl>
                                      </p:cBhvr>
                                    </p:animEffect>
                                  </p:childTnLst>
                                </p:cTn>
                              </p:par>
                              <p:par>
                                <p:cTn id="14" presetID="5" presetClass="entr" presetSubtype="10" fill="hold" nodeType="withEffect">
                                  <p:stCondLst>
                                    <p:cond delay="0"/>
                                  </p:stCondLst>
                                  <p:childTnLst>
                                    <p:set>
                                      <p:cBhvr>
                                        <p:cTn id="15" dur="1" fill="hold">
                                          <p:stCondLst>
                                            <p:cond delay="0"/>
                                          </p:stCondLst>
                                        </p:cTn>
                                        <p:tgtEl>
                                          <p:spTgt spid="71686"/>
                                        </p:tgtEl>
                                        <p:attrNameLst>
                                          <p:attrName>style.visibility</p:attrName>
                                        </p:attrNameLst>
                                      </p:cBhvr>
                                      <p:to>
                                        <p:strVal val="visible"/>
                                      </p:to>
                                    </p:set>
                                    <p:animEffect transition="in" filter="checkerboard(across)">
                                      <p:cBhvr>
                                        <p:cTn id="16" dur="500"/>
                                        <p:tgtEl>
                                          <p:spTgt spid="71686"/>
                                        </p:tgtEl>
                                      </p:cBhvr>
                                    </p:animEffect>
                                  </p:childTnLst>
                                </p:cTn>
                              </p:par>
                              <p:par>
                                <p:cTn id="17" presetID="5" presetClass="entr" presetSubtype="10" fill="hold" nodeType="withEffect">
                                  <p:stCondLst>
                                    <p:cond delay="0"/>
                                  </p:stCondLst>
                                  <p:childTnLst>
                                    <p:set>
                                      <p:cBhvr>
                                        <p:cTn id="18" dur="1" fill="hold">
                                          <p:stCondLst>
                                            <p:cond delay="0"/>
                                          </p:stCondLst>
                                        </p:cTn>
                                        <p:tgtEl>
                                          <p:spTgt spid="71707"/>
                                        </p:tgtEl>
                                        <p:attrNameLst>
                                          <p:attrName>style.visibility</p:attrName>
                                        </p:attrNameLst>
                                      </p:cBhvr>
                                      <p:to>
                                        <p:strVal val="visible"/>
                                      </p:to>
                                    </p:set>
                                    <p:animEffect transition="in" filter="checkerboard(across)">
                                      <p:cBhvr>
                                        <p:cTn id="19" dur="500"/>
                                        <p:tgtEl>
                                          <p:spTgt spid="71707"/>
                                        </p:tgtEl>
                                      </p:cBhvr>
                                    </p:animEffect>
                                  </p:childTnLst>
                                </p:cTn>
                              </p:par>
                              <p:par>
                                <p:cTn id="20" presetID="5" presetClass="entr" presetSubtype="10" fill="hold" nodeType="withEffect">
                                  <p:stCondLst>
                                    <p:cond delay="0"/>
                                  </p:stCondLst>
                                  <p:childTnLst>
                                    <p:set>
                                      <p:cBhvr>
                                        <p:cTn id="21" dur="1" fill="hold">
                                          <p:stCondLst>
                                            <p:cond delay="0"/>
                                          </p:stCondLst>
                                        </p:cTn>
                                        <p:tgtEl>
                                          <p:spTgt spid="71713"/>
                                        </p:tgtEl>
                                        <p:attrNameLst>
                                          <p:attrName>style.visibility</p:attrName>
                                        </p:attrNameLst>
                                      </p:cBhvr>
                                      <p:to>
                                        <p:strVal val="visible"/>
                                      </p:to>
                                    </p:set>
                                    <p:animEffect transition="in" filter="checkerboard(across)">
                                      <p:cBhvr>
                                        <p:cTn id="22" dur="500"/>
                                        <p:tgtEl>
                                          <p:spTgt spid="71713"/>
                                        </p:tgtEl>
                                      </p:cBhvr>
                                    </p:animEffect>
                                  </p:childTnLst>
                                </p:cTn>
                              </p:par>
                              <p:par>
                                <p:cTn id="23" presetID="5" presetClass="entr" presetSubtype="10" fill="hold" nodeType="withEffect">
                                  <p:stCondLst>
                                    <p:cond delay="0"/>
                                  </p:stCondLst>
                                  <p:childTnLst>
                                    <p:set>
                                      <p:cBhvr>
                                        <p:cTn id="24" dur="1" fill="hold">
                                          <p:stCondLst>
                                            <p:cond delay="0"/>
                                          </p:stCondLst>
                                        </p:cTn>
                                        <p:tgtEl>
                                          <p:spTgt spid="71711"/>
                                        </p:tgtEl>
                                        <p:attrNameLst>
                                          <p:attrName>style.visibility</p:attrName>
                                        </p:attrNameLst>
                                      </p:cBhvr>
                                      <p:to>
                                        <p:strVal val="visible"/>
                                      </p:to>
                                    </p:set>
                                    <p:animEffect transition="in" filter="checkerboard(across)">
                                      <p:cBhvr>
                                        <p:cTn id="25" dur="500"/>
                                        <p:tgtEl>
                                          <p:spTgt spid="71711"/>
                                        </p:tgtEl>
                                      </p:cBhvr>
                                    </p:animEffect>
                                  </p:childTnLst>
                                </p:cTn>
                              </p:par>
                              <p:par>
                                <p:cTn id="26" presetID="5" presetClass="entr" presetSubtype="10" fill="hold" nodeType="withEffect">
                                  <p:stCondLst>
                                    <p:cond delay="0"/>
                                  </p:stCondLst>
                                  <p:childTnLst>
                                    <p:set>
                                      <p:cBhvr>
                                        <p:cTn id="27" dur="1" fill="hold">
                                          <p:stCondLst>
                                            <p:cond delay="0"/>
                                          </p:stCondLst>
                                        </p:cTn>
                                        <p:tgtEl>
                                          <p:spTgt spid="71709"/>
                                        </p:tgtEl>
                                        <p:attrNameLst>
                                          <p:attrName>style.visibility</p:attrName>
                                        </p:attrNameLst>
                                      </p:cBhvr>
                                      <p:to>
                                        <p:strVal val="visible"/>
                                      </p:to>
                                    </p:set>
                                    <p:animEffect transition="in" filter="checkerboard(across)">
                                      <p:cBhvr>
                                        <p:cTn id="28" dur="500"/>
                                        <p:tgtEl>
                                          <p:spTgt spid="71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3108325" y="102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74762" name="Rectangle 10"/>
          <p:cNvSpPr>
            <a:spLocks noChangeArrowheads="1"/>
          </p:cNvSpPr>
          <p:nvPr/>
        </p:nvSpPr>
        <p:spPr bwMode="auto">
          <a:xfrm>
            <a:off x="3048000" y="228600"/>
            <a:ext cx="15240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Sư Tử</a:t>
            </a:r>
          </a:p>
        </p:txBody>
      </p:sp>
      <p:sp>
        <p:nvSpPr>
          <p:cNvPr id="74763" name="Rectangle 11"/>
          <p:cNvSpPr>
            <a:spLocks noChangeArrowheads="1"/>
          </p:cNvSpPr>
          <p:nvPr/>
        </p:nvSpPr>
        <p:spPr bwMode="auto">
          <a:xfrm>
            <a:off x="7391400" y="152400"/>
            <a:ext cx="1600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Khỉ</a:t>
            </a:r>
          </a:p>
        </p:txBody>
      </p:sp>
      <p:pic>
        <p:nvPicPr>
          <p:cNvPr id="74765" name="Picture 13" descr="su tu">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t="3226" b="3226"/>
          <a:stretch>
            <a:fillRect/>
          </a:stretch>
        </p:blipFill>
        <p:spPr bwMode="auto">
          <a:xfrm>
            <a:off x="1524000" y="1676400"/>
            <a:ext cx="426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6" name="Picture 14" descr="t629341a">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b="9677"/>
          <a:stretch>
            <a:fillRect/>
          </a:stretch>
        </p:blipFill>
        <p:spPr bwMode="auto">
          <a:xfrm>
            <a:off x="6096000" y="1676400"/>
            <a:ext cx="4572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34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4765"/>
                                        </p:tgtEl>
                                        <p:attrNameLst>
                                          <p:attrName>style.visibility</p:attrName>
                                        </p:attrNameLst>
                                      </p:cBhvr>
                                      <p:to>
                                        <p:strVal val="visible"/>
                                      </p:to>
                                    </p:set>
                                    <p:animEffect transition="in" filter="slide(fromBottom)">
                                      <p:cBhvr>
                                        <p:cTn id="7" dur="500"/>
                                        <p:tgtEl>
                                          <p:spTgt spid="74765"/>
                                        </p:tgtEl>
                                      </p:cBhvr>
                                    </p:animEffect>
                                  </p:childTnLst>
                                </p:cTn>
                              </p:par>
                              <p:par>
                                <p:cTn id="8" presetID="12" presetClass="entr" presetSubtype="4" fill="hold" nodeType="withEffect">
                                  <p:stCondLst>
                                    <p:cond delay="0"/>
                                  </p:stCondLst>
                                  <p:childTnLst>
                                    <p:set>
                                      <p:cBhvr>
                                        <p:cTn id="9" dur="1" fill="hold">
                                          <p:stCondLst>
                                            <p:cond delay="0"/>
                                          </p:stCondLst>
                                        </p:cTn>
                                        <p:tgtEl>
                                          <p:spTgt spid="74766"/>
                                        </p:tgtEl>
                                        <p:attrNameLst>
                                          <p:attrName>style.visibility</p:attrName>
                                        </p:attrNameLst>
                                      </p:cBhvr>
                                      <p:to>
                                        <p:strVal val="visible"/>
                                      </p:to>
                                    </p:set>
                                    <p:animEffect transition="in" filter="slide(fromBottom)">
                                      <p:cBhvr>
                                        <p:cTn id="10" dur="500"/>
                                        <p:tgtEl>
                                          <p:spTgt spid="747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4763"/>
                                        </p:tgtEl>
                                        <p:attrNameLst>
                                          <p:attrName>style.visibility</p:attrName>
                                        </p:attrNameLst>
                                      </p:cBhvr>
                                      <p:to>
                                        <p:strVal val="visible"/>
                                      </p:to>
                                    </p:set>
                                    <p:animEffect transition="in" filter="randombar(horizontal)">
                                      <p:cBhvr>
                                        <p:cTn id="15" dur="500"/>
                                        <p:tgtEl>
                                          <p:spTgt spid="7476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4762"/>
                                        </p:tgtEl>
                                        <p:attrNameLst>
                                          <p:attrName>style.visibility</p:attrName>
                                        </p:attrNameLst>
                                      </p:cBhvr>
                                      <p:to>
                                        <p:strVal val="visible"/>
                                      </p:to>
                                    </p:set>
                                    <p:animEffect transition="in" filter="randombar(horizontal)">
                                      <p:cBhvr>
                                        <p:cTn id="18" dur="500"/>
                                        <p:tgtEl>
                                          <p:spTgt spid="74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2" grpId="0" animBg="1"/>
      <p:bldP spid="747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rhi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447800"/>
            <a:ext cx="4267200" cy="52578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6"/>
          <p:cNvSpPr txBox="1">
            <a:spLocks noChangeArrowheads="1"/>
          </p:cNvSpPr>
          <p:nvPr/>
        </p:nvSpPr>
        <p:spPr bwMode="auto">
          <a:xfrm>
            <a:off x="2803525" y="232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7412" name="Text Box 9"/>
          <p:cNvSpPr txBox="1">
            <a:spLocks noChangeArrowheads="1"/>
          </p:cNvSpPr>
          <p:nvPr/>
        </p:nvSpPr>
        <p:spPr bwMode="auto">
          <a:xfrm>
            <a:off x="3032125" y="1712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75787" name="Rectangle 11"/>
          <p:cNvSpPr>
            <a:spLocks noChangeArrowheads="1"/>
          </p:cNvSpPr>
          <p:nvPr/>
        </p:nvSpPr>
        <p:spPr bwMode="auto">
          <a:xfrm>
            <a:off x="2971800" y="381000"/>
            <a:ext cx="12954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Dơi</a:t>
            </a:r>
          </a:p>
        </p:txBody>
      </p:sp>
      <p:sp>
        <p:nvSpPr>
          <p:cNvPr id="75788" name="Rectangle 12"/>
          <p:cNvSpPr>
            <a:spLocks noChangeArrowheads="1"/>
          </p:cNvSpPr>
          <p:nvPr/>
        </p:nvSpPr>
        <p:spPr bwMode="auto">
          <a:xfrm>
            <a:off x="7391400" y="304800"/>
            <a:ext cx="14478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Tê Giác</a:t>
            </a:r>
          </a:p>
        </p:txBody>
      </p:sp>
      <p:sp>
        <p:nvSpPr>
          <p:cNvPr id="17415" name="Text Box 13"/>
          <p:cNvSpPr txBox="1">
            <a:spLocks noChangeArrowheads="1"/>
          </p:cNvSpPr>
          <p:nvPr/>
        </p:nvSpPr>
        <p:spPr bwMode="auto">
          <a:xfrm>
            <a:off x="2422525" y="277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pic>
        <p:nvPicPr>
          <p:cNvPr id="75790" name="Picture 14" descr="cpqnz12826738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4495800" cy="52578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030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90"/>
                                        </p:tgtEl>
                                        <p:attrNameLst>
                                          <p:attrName>style.visibility</p:attrName>
                                        </p:attrNameLst>
                                      </p:cBhvr>
                                      <p:to>
                                        <p:strVal val="visible"/>
                                      </p:to>
                                    </p:set>
                                    <p:anim calcmode="lin" valueType="num">
                                      <p:cBhvr additive="base">
                                        <p:cTn id="7" dur="500" fill="hold"/>
                                        <p:tgtEl>
                                          <p:spTgt spid="75790"/>
                                        </p:tgtEl>
                                        <p:attrNameLst>
                                          <p:attrName>ppt_x</p:attrName>
                                        </p:attrNameLst>
                                      </p:cBhvr>
                                      <p:tavLst>
                                        <p:tav tm="0">
                                          <p:val>
                                            <p:strVal val="#ppt_x"/>
                                          </p:val>
                                        </p:tav>
                                        <p:tav tm="100000">
                                          <p:val>
                                            <p:strVal val="#ppt_x"/>
                                          </p:val>
                                        </p:tav>
                                      </p:tavLst>
                                    </p:anim>
                                    <p:anim calcmode="lin" valueType="num">
                                      <p:cBhvr additive="base">
                                        <p:cTn id="8" dur="500" fill="hold"/>
                                        <p:tgtEl>
                                          <p:spTgt spid="757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780"/>
                                        </p:tgtEl>
                                        <p:attrNameLst>
                                          <p:attrName>style.visibility</p:attrName>
                                        </p:attrNameLst>
                                      </p:cBhvr>
                                      <p:to>
                                        <p:strVal val="visible"/>
                                      </p:to>
                                    </p:set>
                                    <p:anim calcmode="lin" valueType="num">
                                      <p:cBhvr additive="base">
                                        <p:cTn id="11" dur="500" fill="hold"/>
                                        <p:tgtEl>
                                          <p:spTgt spid="75780"/>
                                        </p:tgtEl>
                                        <p:attrNameLst>
                                          <p:attrName>ppt_x</p:attrName>
                                        </p:attrNameLst>
                                      </p:cBhvr>
                                      <p:tavLst>
                                        <p:tav tm="0">
                                          <p:val>
                                            <p:strVal val="#ppt_x"/>
                                          </p:val>
                                        </p:tav>
                                        <p:tav tm="100000">
                                          <p:val>
                                            <p:strVal val="#ppt_x"/>
                                          </p:val>
                                        </p:tav>
                                      </p:tavLst>
                                    </p:anim>
                                    <p:anim calcmode="lin" valueType="num">
                                      <p:cBhvr additive="base">
                                        <p:cTn id="12"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787"/>
                                        </p:tgtEl>
                                        <p:attrNameLst>
                                          <p:attrName>style.visibility</p:attrName>
                                        </p:attrNameLst>
                                      </p:cBhvr>
                                      <p:to>
                                        <p:strVal val="visible"/>
                                      </p:to>
                                    </p:set>
                                    <p:animEffect transition="in" filter="wipe(down)">
                                      <p:cBhvr>
                                        <p:cTn id="17" dur="500"/>
                                        <p:tgtEl>
                                          <p:spTgt spid="7578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5788"/>
                                        </p:tgtEl>
                                        <p:attrNameLst>
                                          <p:attrName>style.visibility</p:attrName>
                                        </p:attrNameLst>
                                      </p:cBhvr>
                                      <p:to>
                                        <p:strVal val="visible"/>
                                      </p:to>
                                    </p:set>
                                    <p:animEffect transition="in" filter="wipe(down)">
                                      <p:cBhvr>
                                        <p:cTn id="20" dur="5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animBg="1"/>
      <p:bldP spid="757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184525" y="1484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8435" name="Text Box 8"/>
          <p:cNvSpPr txBox="1">
            <a:spLocks noChangeArrowheads="1"/>
          </p:cNvSpPr>
          <p:nvPr/>
        </p:nvSpPr>
        <p:spPr bwMode="auto">
          <a:xfrm>
            <a:off x="3032125" y="2170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18436" name="Text Box 10"/>
          <p:cNvSpPr txBox="1">
            <a:spLocks noChangeArrowheads="1"/>
          </p:cNvSpPr>
          <p:nvPr/>
        </p:nvSpPr>
        <p:spPr bwMode="auto">
          <a:xfrm>
            <a:off x="6689725" y="24749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76812" name="Rectangle 12"/>
          <p:cNvSpPr>
            <a:spLocks noChangeArrowheads="1"/>
          </p:cNvSpPr>
          <p:nvPr/>
        </p:nvSpPr>
        <p:spPr bwMode="auto">
          <a:xfrm>
            <a:off x="2438400" y="228600"/>
            <a:ext cx="19812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Hươu Sao</a:t>
            </a:r>
          </a:p>
        </p:txBody>
      </p:sp>
      <p:sp>
        <p:nvSpPr>
          <p:cNvPr id="76813" name="Rectangle 13"/>
          <p:cNvSpPr>
            <a:spLocks noChangeArrowheads="1"/>
          </p:cNvSpPr>
          <p:nvPr/>
        </p:nvSpPr>
        <p:spPr bwMode="auto">
          <a:xfrm>
            <a:off x="7543800" y="228600"/>
            <a:ext cx="19050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FF0000"/>
                </a:solidFill>
              </a:rPr>
              <a:t>Chó rừng</a:t>
            </a:r>
          </a:p>
        </p:txBody>
      </p:sp>
      <p:pic>
        <p:nvPicPr>
          <p:cNvPr id="76816" name="Picture 16" descr="huou">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25758" t="13435" r="32013" b="13435"/>
          <a:stretch>
            <a:fillRect/>
          </a:stretch>
        </p:blipFill>
        <p:spPr bwMode="auto">
          <a:xfrm>
            <a:off x="1676400" y="18288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17" name="Picture 17" descr="cho ru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t="3334" r="6897"/>
          <a:stretch>
            <a:fillRect/>
          </a:stretch>
        </p:blipFill>
        <p:spPr bwMode="auto">
          <a:xfrm>
            <a:off x="6248400" y="1828800"/>
            <a:ext cx="441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21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6816"/>
                                        </p:tgtEl>
                                        <p:attrNameLst>
                                          <p:attrName>style.visibility</p:attrName>
                                        </p:attrNameLst>
                                      </p:cBhvr>
                                      <p:to>
                                        <p:strVal val="visible"/>
                                      </p:to>
                                    </p:set>
                                    <p:anim calcmode="lin" valueType="num">
                                      <p:cBhvr additive="base">
                                        <p:cTn id="7" dur="500" fill="hold"/>
                                        <p:tgtEl>
                                          <p:spTgt spid="76816"/>
                                        </p:tgtEl>
                                        <p:attrNameLst>
                                          <p:attrName>ppt_x</p:attrName>
                                        </p:attrNameLst>
                                      </p:cBhvr>
                                      <p:tavLst>
                                        <p:tav tm="0">
                                          <p:val>
                                            <p:strVal val="#ppt_x"/>
                                          </p:val>
                                        </p:tav>
                                        <p:tav tm="100000">
                                          <p:val>
                                            <p:strVal val="#ppt_x"/>
                                          </p:val>
                                        </p:tav>
                                      </p:tavLst>
                                    </p:anim>
                                    <p:anim calcmode="lin" valueType="num">
                                      <p:cBhvr additive="base">
                                        <p:cTn id="8" dur="500" fill="hold"/>
                                        <p:tgtEl>
                                          <p:spTgt spid="768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6817"/>
                                        </p:tgtEl>
                                        <p:attrNameLst>
                                          <p:attrName>style.visibility</p:attrName>
                                        </p:attrNameLst>
                                      </p:cBhvr>
                                      <p:to>
                                        <p:strVal val="visible"/>
                                      </p:to>
                                    </p:set>
                                    <p:anim calcmode="lin" valueType="num">
                                      <p:cBhvr additive="base">
                                        <p:cTn id="11" dur="500" fill="hold"/>
                                        <p:tgtEl>
                                          <p:spTgt spid="76817"/>
                                        </p:tgtEl>
                                        <p:attrNameLst>
                                          <p:attrName>ppt_x</p:attrName>
                                        </p:attrNameLst>
                                      </p:cBhvr>
                                      <p:tavLst>
                                        <p:tav tm="0">
                                          <p:val>
                                            <p:strVal val="#ppt_x"/>
                                          </p:val>
                                        </p:tav>
                                        <p:tav tm="100000">
                                          <p:val>
                                            <p:strVal val="#ppt_x"/>
                                          </p:val>
                                        </p:tav>
                                      </p:tavLst>
                                    </p:anim>
                                    <p:anim calcmode="lin" valueType="num">
                                      <p:cBhvr additive="base">
                                        <p:cTn id="12" dur="500" fill="hold"/>
                                        <p:tgtEl>
                                          <p:spTgt spid="7681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6812"/>
                                        </p:tgtEl>
                                        <p:attrNameLst>
                                          <p:attrName>style.visibility</p:attrName>
                                        </p:attrNameLst>
                                      </p:cBhvr>
                                      <p:to>
                                        <p:strVal val="visible"/>
                                      </p:to>
                                    </p:set>
                                    <p:animEffect transition="in" filter="randombar(horizontal)">
                                      <p:cBhvr>
                                        <p:cTn id="17" dur="500"/>
                                        <p:tgtEl>
                                          <p:spTgt spid="768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76813"/>
                                        </p:tgtEl>
                                        <p:attrNameLst>
                                          <p:attrName>style.visibility</p:attrName>
                                        </p:attrNameLst>
                                      </p:cBhvr>
                                      <p:to>
                                        <p:strVal val="visible"/>
                                      </p:to>
                                    </p:set>
                                    <p:animEffect transition="in" filter="randombar(horizontal)">
                                      <p:cBhvr>
                                        <p:cTn id="20" dur="500"/>
                                        <p:tgtEl>
                                          <p:spTgt spid="76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animBg="1"/>
      <p:bldP spid="768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6"/>
          <p:cNvSpPr>
            <a:spLocks noChangeArrowheads="1"/>
          </p:cNvSpPr>
          <p:nvPr/>
        </p:nvSpPr>
        <p:spPr bwMode="auto">
          <a:xfrm>
            <a:off x="2667000" y="152400"/>
            <a:ext cx="23622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Gấu Bắc cực</a:t>
            </a:r>
          </a:p>
        </p:txBody>
      </p:sp>
      <p:sp>
        <p:nvSpPr>
          <p:cNvPr id="77831" name="Rectangle 7"/>
          <p:cNvSpPr>
            <a:spLocks noChangeArrowheads="1"/>
          </p:cNvSpPr>
          <p:nvPr/>
        </p:nvSpPr>
        <p:spPr bwMode="auto">
          <a:xfrm>
            <a:off x="7010400" y="152400"/>
            <a:ext cx="1752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FF0000"/>
                </a:solidFill>
              </a:rPr>
              <a:t>Thỏ rừng</a:t>
            </a:r>
          </a:p>
        </p:txBody>
      </p:sp>
      <p:pic>
        <p:nvPicPr>
          <p:cNvPr id="77832" name="Picture 8" descr="gau Bac cuc">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16542" t="10986" r="19112" b="18372"/>
          <a:stretch>
            <a:fillRect/>
          </a:stretch>
        </p:blipFill>
        <p:spPr bwMode="auto">
          <a:xfrm>
            <a:off x="1524000" y="19812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3" name="Picture 9" descr="tho rung">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t="13699" b="4932"/>
          <a:stretch>
            <a:fillRect/>
          </a:stretch>
        </p:blipFill>
        <p:spPr bwMode="auto">
          <a:xfrm>
            <a:off x="6400800" y="1981200"/>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263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slide(fromBottom)">
                                      <p:cBhvr>
                                        <p:cTn id="7" dur="500"/>
                                        <p:tgtEl>
                                          <p:spTgt spid="77832"/>
                                        </p:tgtEl>
                                      </p:cBhvr>
                                    </p:animEffect>
                                  </p:childTnLst>
                                </p:cTn>
                              </p:par>
                              <p:par>
                                <p:cTn id="8" presetID="12" presetClass="entr" presetSubtype="4" fill="hold" nodeType="withEffect">
                                  <p:stCondLst>
                                    <p:cond delay="0"/>
                                  </p:stCondLst>
                                  <p:childTnLst>
                                    <p:set>
                                      <p:cBhvr>
                                        <p:cTn id="9" dur="1" fill="hold">
                                          <p:stCondLst>
                                            <p:cond delay="0"/>
                                          </p:stCondLst>
                                        </p:cTn>
                                        <p:tgtEl>
                                          <p:spTgt spid="77833"/>
                                        </p:tgtEl>
                                        <p:attrNameLst>
                                          <p:attrName>style.visibility</p:attrName>
                                        </p:attrNameLst>
                                      </p:cBhvr>
                                      <p:to>
                                        <p:strVal val="visible"/>
                                      </p:to>
                                    </p:set>
                                    <p:animEffect transition="in" filter="slide(fromBottom)">
                                      <p:cBhvr>
                                        <p:cTn id="10" dur="500"/>
                                        <p:tgtEl>
                                          <p:spTgt spid="778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7830"/>
                                        </p:tgtEl>
                                        <p:attrNameLst>
                                          <p:attrName>style.visibility</p:attrName>
                                        </p:attrNameLst>
                                      </p:cBhvr>
                                      <p:to>
                                        <p:strVal val="visible"/>
                                      </p:to>
                                    </p:set>
                                    <p:animEffect transition="in" filter="wipe(down)">
                                      <p:cBhvr>
                                        <p:cTn id="15" dur="500"/>
                                        <p:tgtEl>
                                          <p:spTgt spid="7783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7831"/>
                                        </p:tgtEl>
                                        <p:attrNameLst>
                                          <p:attrName>style.visibility</p:attrName>
                                        </p:attrNameLst>
                                      </p:cBhvr>
                                      <p:to>
                                        <p:strVal val="visible"/>
                                      </p:to>
                                    </p:set>
                                    <p:animEffect transition="in" filter="wipe(down)">
                                      <p:cBhvr>
                                        <p:cTn id="18" dur="500"/>
                                        <p:tgtEl>
                                          <p:spTgt spid="77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 grpId="0" animBg="1"/>
      <p:bldP spid="778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rh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2133600"/>
            <a:ext cx="2438400" cy="21336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3" descr="cpqnz12826738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057400"/>
            <a:ext cx="2133600" cy="2133600"/>
          </a:xfrm>
          <a:prstGeom prst="rect">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 Box 4"/>
          <p:cNvSpPr txBox="1">
            <a:spLocks noChangeArrowheads="1"/>
          </p:cNvSpPr>
          <p:nvPr/>
        </p:nvSpPr>
        <p:spPr bwMode="auto">
          <a:xfrm>
            <a:off x="3429000" y="206375"/>
            <a:ext cx="7010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u="sng"/>
              <a:t>Tự nhiên - xã hội: Thú ( tiếp theo)</a:t>
            </a:r>
          </a:p>
          <a:p>
            <a:pPr algn="ctr" eaLnBrk="1" hangingPunct="1">
              <a:spcBef>
                <a:spcPct val="0"/>
              </a:spcBef>
              <a:buFontTx/>
              <a:buNone/>
            </a:pPr>
            <a:endParaRPr lang="en-US" altLang="vi-VN" sz="2800" b="1">
              <a:solidFill>
                <a:srgbClr val="990099"/>
              </a:solidFill>
            </a:endParaRPr>
          </a:p>
          <a:p>
            <a:pPr algn="ctr" eaLnBrk="1" hangingPunct="1">
              <a:spcBef>
                <a:spcPct val="0"/>
              </a:spcBef>
              <a:buFontTx/>
              <a:buNone/>
            </a:pPr>
            <a:endParaRPr lang="en-US" altLang="vi-VN" sz="2800"/>
          </a:p>
        </p:txBody>
      </p:sp>
      <p:sp>
        <p:nvSpPr>
          <p:cNvPr id="20485" name="Text Box 5"/>
          <p:cNvSpPr txBox="1">
            <a:spLocks noChangeArrowheads="1"/>
          </p:cNvSpPr>
          <p:nvPr/>
        </p:nvSpPr>
        <p:spPr bwMode="auto">
          <a:xfrm>
            <a:off x="9204325" y="4941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sp>
        <p:nvSpPr>
          <p:cNvPr id="20486" name="Text Box 6"/>
          <p:cNvSpPr txBox="1">
            <a:spLocks noChangeArrowheads="1"/>
          </p:cNvSpPr>
          <p:nvPr/>
        </p:nvSpPr>
        <p:spPr bwMode="auto">
          <a:xfrm>
            <a:off x="9432925" y="52466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87" name="Picture 7" descr="tho rung">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t="13699" b="4932"/>
          <a:stretch>
            <a:fillRect/>
          </a:stretch>
        </p:blipFill>
        <p:spPr bwMode="auto">
          <a:xfrm>
            <a:off x="8382000" y="43434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1812925" y="49418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89" name="Picture 9" descr="huou">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l="25758" t="13435" r="32013" b="13435"/>
          <a:stretch>
            <a:fillRect/>
          </a:stretch>
        </p:blipFill>
        <p:spPr bwMode="auto">
          <a:xfrm>
            <a:off x="1524000" y="4267200"/>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4556125" y="5018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91" name="Picture 11" descr="cho rung">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t="3334" r="6897"/>
          <a:stretch>
            <a:fillRect/>
          </a:stretch>
        </p:blipFill>
        <p:spPr bwMode="auto">
          <a:xfrm>
            <a:off x="3886200" y="4279900"/>
            <a:ext cx="2133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 Box 12"/>
          <p:cNvSpPr txBox="1">
            <a:spLocks noChangeArrowheads="1"/>
          </p:cNvSpPr>
          <p:nvPr/>
        </p:nvSpPr>
        <p:spPr bwMode="auto">
          <a:xfrm>
            <a:off x="6613525" y="4637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93" name="Picture 13" descr="gau Bac cuc">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l="16542" t="10986" r="19112" b="18372"/>
          <a:stretch>
            <a:fillRect/>
          </a:stretch>
        </p:blipFill>
        <p:spPr bwMode="auto">
          <a:xfrm>
            <a:off x="6096000" y="4332288"/>
            <a:ext cx="22098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Text Box 14"/>
          <p:cNvSpPr txBox="1">
            <a:spLocks noChangeArrowheads="1"/>
          </p:cNvSpPr>
          <p:nvPr/>
        </p:nvSpPr>
        <p:spPr bwMode="auto">
          <a:xfrm>
            <a:off x="2270125" y="25034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sp>
        <p:nvSpPr>
          <p:cNvPr id="20495" name="Text Box 15"/>
          <p:cNvSpPr txBox="1">
            <a:spLocks noChangeArrowheads="1"/>
          </p:cNvSpPr>
          <p:nvPr/>
        </p:nvSpPr>
        <p:spPr bwMode="auto">
          <a:xfrm>
            <a:off x="1736725" y="2046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96" name="Picture 16" descr="su tu">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t="3226" b="3226"/>
          <a:stretch>
            <a:fillRect/>
          </a:stretch>
        </p:blipFill>
        <p:spPr bwMode="auto">
          <a:xfrm>
            <a:off x="1524000" y="2057400"/>
            <a:ext cx="2438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7" name="Text Box 17"/>
          <p:cNvSpPr txBox="1">
            <a:spLocks noChangeArrowheads="1"/>
          </p:cNvSpPr>
          <p:nvPr/>
        </p:nvSpPr>
        <p:spPr bwMode="auto">
          <a:xfrm>
            <a:off x="4403725" y="2427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20498" name="Picture 18" descr="t629341a">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b="9677"/>
          <a:stretch>
            <a:fillRect/>
          </a:stretch>
        </p:blipFill>
        <p:spPr bwMode="auto">
          <a:xfrm>
            <a:off x="3962401" y="2057400"/>
            <a:ext cx="21701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Rectangle 19"/>
          <p:cNvSpPr>
            <a:spLocks noChangeArrowheads="1"/>
          </p:cNvSpPr>
          <p:nvPr/>
        </p:nvSpPr>
        <p:spPr bwMode="auto">
          <a:xfrm>
            <a:off x="2133600" y="3962400"/>
            <a:ext cx="914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Sư tử</a:t>
            </a:r>
          </a:p>
        </p:txBody>
      </p:sp>
      <p:sp>
        <p:nvSpPr>
          <p:cNvPr id="20500" name="Rectangle 21"/>
          <p:cNvSpPr>
            <a:spLocks noChangeArrowheads="1"/>
          </p:cNvSpPr>
          <p:nvPr/>
        </p:nvSpPr>
        <p:spPr bwMode="auto">
          <a:xfrm>
            <a:off x="4800600" y="3886200"/>
            <a:ext cx="8382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vi-VN" sz="2400" b="1" dirty="0" smtClean="0"/>
              <a:t>K</a:t>
            </a:r>
            <a:r>
              <a:rPr lang="en-US" altLang="vi-VN" sz="2400" b="1" dirty="0" err="1" smtClean="0"/>
              <a:t>hỉ</a:t>
            </a:r>
            <a:endParaRPr lang="en-US" altLang="vi-VN" sz="2400" b="1" dirty="0"/>
          </a:p>
        </p:txBody>
      </p:sp>
      <p:sp>
        <p:nvSpPr>
          <p:cNvPr id="20501" name="Rectangle 22"/>
          <p:cNvSpPr>
            <a:spLocks noChangeArrowheads="1"/>
          </p:cNvSpPr>
          <p:nvPr/>
        </p:nvSpPr>
        <p:spPr bwMode="auto">
          <a:xfrm>
            <a:off x="7315200" y="3886200"/>
            <a:ext cx="7620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Dơi</a:t>
            </a:r>
          </a:p>
        </p:txBody>
      </p:sp>
      <p:sp>
        <p:nvSpPr>
          <p:cNvPr id="20502" name="Rectangle 23"/>
          <p:cNvSpPr>
            <a:spLocks noChangeArrowheads="1"/>
          </p:cNvSpPr>
          <p:nvPr/>
        </p:nvSpPr>
        <p:spPr bwMode="auto">
          <a:xfrm>
            <a:off x="8610600" y="3962400"/>
            <a:ext cx="990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Tê giác</a:t>
            </a:r>
          </a:p>
        </p:txBody>
      </p:sp>
      <p:sp>
        <p:nvSpPr>
          <p:cNvPr id="20503" name="Rectangle 24"/>
          <p:cNvSpPr>
            <a:spLocks noChangeArrowheads="1"/>
          </p:cNvSpPr>
          <p:nvPr/>
        </p:nvSpPr>
        <p:spPr bwMode="auto">
          <a:xfrm>
            <a:off x="1676400" y="6324600"/>
            <a:ext cx="1371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Hươu sao</a:t>
            </a:r>
          </a:p>
        </p:txBody>
      </p:sp>
      <p:sp>
        <p:nvSpPr>
          <p:cNvPr id="20504" name="Rectangle 25"/>
          <p:cNvSpPr>
            <a:spLocks noChangeArrowheads="1"/>
          </p:cNvSpPr>
          <p:nvPr/>
        </p:nvSpPr>
        <p:spPr bwMode="auto">
          <a:xfrm>
            <a:off x="4267200" y="6400800"/>
            <a:ext cx="16002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Chó rừng</a:t>
            </a:r>
          </a:p>
        </p:txBody>
      </p:sp>
      <p:sp>
        <p:nvSpPr>
          <p:cNvPr id="20505" name="Rectangle 26"/>
          <p:cNvSpPr>
            <a:spLocks noChangeArrowheads="1"/>
          </p:cNvSpPr>
          <p:nvPr/>
        </p:nvSpPr>
        <p:spPr bwMode="auto">
          <a:xfrm>
            <a:off x="6400800" y="6553200"/>
            <a:ext cx="18288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Gấu Bắc Cực</a:t>
            </a:r>
          </a:p>
        </p:txBody>
      </p:sp>
      <p:sp>
        <p:nvSpPr>
          <p:cNvPr id="20506" name="Rectangle 27"/>
          <p:cNvSpPr>
            <a:spLocks noChangeArrowheads="1"/>
          </p:cNvSpPr>
          <p:nvPr/>
        </p:nvSpPr>
        <p:spPr bwMode="auto">
          <a:xfrm>
            <a:off x="8915400" y="6477000"/>
            <a:ext cx="1295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vi-VN" sz="2400" b="1"/>
              <a:t>Thỏ rừng</a:t>
            </a:r>
          </a:p>
        </p:txBody>
      </p:sp>
      <p:sp>
        <p:nvSpPr>
          <p:cNvPr id="20507" name="Text Box 28"/>
          <p:cNvSpPr txBox="1">
            <a:spLocks noChangeArrowheads="1"/>
          </p:cNvSpPr>
          <p:nvPr/>
        </p:nvSpPr>
        <p:spPr bwMode="auto">
          <a:xfrm>
            <a:off x="1524000" y="1219200"/>
            <a:ext cx="9093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a:solidFill>
                  <a:srgbClr val="FF0000"/>
                </a:solidFill>
              </a:rPr>
              <a:t>Điểm giống nhau và khác nhau giữa các con vật?</a:t>
            </a:r>
          </a:p>
        </p:txBody>
      </p:sp>
    </p:spTree>
    <p:extLst>
      <p:ext uri="{BB962C8B-B14F-4D97-AF65-F5344CB8AC3E}">
        <p14:creationId xmlns:p14="http://schemas.microsoft.com/office/powerpoint/2010/main" val="4110035114"/>
      </p:ext>
    </p:extLst>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7" name="AutoShape 7"/>
          <p:cNvSpPr>
            <a:spLocks noChangeArrowheads="1"/>
          </p:cNvSpPr>
          <p:nvPr/>
        </p:nvSpPr>
        <p:spPr bwMode="auto">
          <a:xfrm>
            <a:off x="2288155" y="1818822"/>
            <a:ext cx="7220175" cy="1595021"/>
          </a:xfrm>
          <a:prstGeom prst="horizontalScroll">
            <a:avLst>
              <a:gd name="adj" fmla="val 12500"/>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3600" b="1">
                <a:solidFill>
                  <a:srgbClr val="0000FF"/>
                </a:solidFill>
              </a:rPr>
              <a:t> Là những loài thú sống hoang dã, phải tự đi kiếm mồi</a:t>
            </a:r>
            <a:endParaRPr lang="en-US" altLang="vi-VN" sz="3600" b="1">
              <a:solidFill>
                <a:srgbClr val="0000FF"/>
              </a:solidFill>
              <a:cs typeface="Arial" panose="020B0604020202020204" pitchFamily="34" charset="0"/>
            </a:endParaRPr>
          </a:p>
        </p:txBody>
      </p:sp>
      <p:sp>
        <p:nvSpPr>
          <p:cNvPr id="2" name="AutoShape 7"/>
          <p:cNvSpPr>
            <a:spLocks noChangeArrowheads="1"/>
          </p:cNvSpPr>
          <p:nvPr/>
        </p:nvSpPr>
        <p:spPr bwMode="auto">
          <a:xfrm>
            <a:off x="2288155" y="3871288"/>
            <a:ext cx="7467600" cy="2331184"/>
          </a:xfrm>
          <a:prstGeom prst="horizontalScroll">
            <a:avLst>
              <a:gd name="adj" fmla="val 12500"/>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3600" b="1">
                <a:solidFill>
                  <a:srgbClr val="0000FF"/>
                </a:solidFill>
              </a:rPr>
              <a:t>Có xương sống, toàn</a:t>
            </a:r>
            <a:r>
              <a:rPr lang="en-US" altLang="vi-VN" sz="3600">
                <a:solidFill>
                  <a:srgbClr val="0000FF"/>
                </a:solidFill>
              </a:rPr>
              <a:t> </a:t>
            </a:r>
            <a:r>
              <a:rPr lang="en-US" altLang="vi-VN" sz="3600" b="1">
                <a:solidFill>
                  <a:srgbClr val="0000FF"/>
                </a:solidFill>
              </a:rPr>
              <a:t>thân có lông mao bao phủ. Đẻ con và nuôi con bằng sữa.</a:t>
            </a:r>
            <a:endParaRPr lang="en-US" altLang="vi-VN" sz="3600" b="1">
              <a:solidFill>
                <a:srgbClr val="0000FF"/>
              </a:solidFill>
              <a:cs typeface="Arial" panose="020B0604020202020204" pitchFamily="34" charset="0"/>
            </a:endParaRPr>
          </a:p>
        </p:txBody>
      </p:sp>
      <p:sp>
        <p:nvSpPr>
          <p:cNvPr id="22532" name="AutoShape 5"/>
          <p:cNvSpPr>
            <a:spLocks noChangeArrowheads="1"/>
          </p:cNvSpPr>
          <p:nvPr/>
        </p:nvSpPr>
        <p:spPr bwMode="auto">
          <a:xfrm>
            <a:off x="4488543" y="391906"/>
            <a:ext cx="28194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a:solidFill>
                  <a:srgbClr val="FF0000"/>
                </a:solidFill>
              </a:rPr>
              <a:t>Giống nhau</a:t>
            </a:r>
          </a:p>
        </p:txBody>
      </p:sp>
      <p:cxnSp>
        <p:nvCxnSpPr>
          <p:cNvPr id="4" name="Straight Arrow Connector 3"/>
          <p:cNvCxnSpPr>
            <a:stCxn id="22532" idx="2"/>
            <a:endCxn id="317447" idx="0"/>
          </p:cNvCxnSpPr>
          <p:nvPr/>
        </p:nvCxnSpPr>
        <p:spPr>
          <a:xfrm>
            <a:off x="5898243" y="1306306"/>
            <a:ext cx="0" cy="711894"/>
          </a:xfrm>
          <a:prstGeom prst="straightConnector1">
            <a:avLst/>
          </a:prstGeom>
          <a:ln w="762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317447" idx="2"/>
          </p:cNvCxnSpPr>
          <p:nvPr/>
        </p:nvCxnSpPr>
        <p:spPr>
          <a:xfrm flipH="1">
            <a:off x="5898242" y="3214465"/>
            <a:ext cx="1" cy="980164"/>
          </a:xfrm>
          <a:prstGeom prst="straightConnector1">
            <a:avLst/>
          </a:prstGeom>
          <a:ln w="762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820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additive="base">
                                        <p:cTn id="7" dur="500" fill="hold"/>
                                        <p:tgtEl>
                                          <p:spTgt spid="317447"/>
                                        </p:tgtEl>
                                        <p:attrNameLst>
                                          <p:attrName>ppt_x</p:attrName>
                                        </p:attrNameLst>
                                      </p:cBhvr>
                                      <p:tavLst>
                                        <p:tav tm="0">
                                          <p:val>
                                            <p:strVal val="#ppt_x"/>
                                          </p:val>
                                        </p:tav>
                                        <p:tav tm="100000">
                                          <p:val>
                                            <p:strVal val="#ppt_x"/>
                                          </p:val>
                                        </p:tav>
                                      </p:tavLst>
                                    </p:anim>
                                    <p:anim calcmode="lin" valueType="num">
                                      <p:cBhvr additive="base">
                                        <p:cTn id="8" dur="500" fill="hold"/>
                                        <p:tgtEl>
                                          <p:spTgt spid="3174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Group 2"/>
          <p:cNvGraphicFramePr>
            <a:graphicFrameLocks noGrp="1"/>
          </p:cNvGraphicFramePr>
          <p:nvPr>
            <p:ph/>
            <p:extLst>
              <p:ext uri="{D42A27DB-BD31-4B8C-83A1-F6EECF244321}">
                <p14:modId xmlns:p14="http://schemas.microsoft.com/office/powerpoint/2010/main" val="3208324085"/>
              </p:ext>
            </p:extLst>
          </p:nvPr>
        </p:nvGraphicFramePr>
        <p:xfrm>
          <a:off x="1944914" y="1095829"/>
          <a:ext cx="9144000" cy="5795963"/>
        </p:xfrm>
        <a:graphic>
          <a:graphicData uri="http://schemas.openxmlformats.org/drawingml/2006/table">
            <a:tbl>
              <a:tblPr/>
              <a:tblGrid>
                <a:gridCol w="990600">
                  <a:extLst>
                    <a:ext uri="{9D8B030D-6E8A-4147-A177-3AD203B41FA5}">
                      <a16:colId xmlns:a16="http://schemas.microsoft.com/office/drawing/2014/main" xmlns="" val="20000"/>
                    </a:ext>
                  </a:extLst>
                </a:gridCol>
                <a:gridCol w="8153400">
                  <a:extLst>
                    <a:ext uri="{9D8B030D-6E8A-4147-A177-3AD203B41FA5}">
                      <a16:colId xmlns:a16="http://schemas.microsoft.com/office/drawing/2014/main" xmlns="" val="20001"/>
                    </a:ext>
                  </a:extLst>
                </a:gridCol>
              </a:tblGrid>
              <a:tr h="19399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smtClean="0">
                        <a:ln>
                          <a:noFill/>
                        </a:ln>
                        <a:solidFill>
                          <a:srgbClr val="0033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462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smtClean="0">
                        <a:ln>
                          <a:noFill/>
                        </a:ln>
                        <a:solidFill>
                          <a:srgbClr val="0033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9097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1" i="0" u="none" strike="noStrike" cap="none" normalizeH="0" baseline="0" smtClean="0">
                        <a:ln>
                          <a:noFill/>
                        </a:ln>
                        <a:solidFill>
                          <a:srgbClr val="0033CC"/>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23568" name="Picture 19" descr="su tu"/>
          <p:cNvPicPr>
            <a:picLocks noChangeAspect="1" noChangeArrowheads="1"/>
          </p:cNvPicPr>
          <p:nvPr/>
        </p:nvPicPr>
        <p:blipFill>
          <a:blip r:embed="rId2">
            <a:extLst>
              <a:ext uri="{28A0092B-C50C-407E-A947-70E740481C1C}">
                <a14:useLocalDpi xmlns:a14="http://schemas.microsoft.com/office/drawing/2010/main" val="0"/>
              </a:ext>
            </a:extLst>
          </a:blip>
          <a:srcRect t="3226" b="3226"/>
          <a:stretch>
            <a:fillRect/>
          </a:stretch>
        </p:blipFill>
        <p:spPr bwMode="auto">
          <a:xfrm>
            <a:off x="3046185" y="1172030"/>
            <a:ext cx="2209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0" descr="gau trang bac cu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5985" y="1230767"/>
            <a:ext cx="25908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1" descr="images768415_Bat_2"/>
          <p:cNvPicPr>
            <a:picLocks noChangeAspect="1" noChangeArrowheads="1"/>
          </p:cNvPicPr>
          <p:nvPr/>
        </p:nvPicPr>
        <p:blipFill>
          <a:blip r:embed="rId4">
            <a:extLst>
              <a:ext uri="{28A0092B-C50C-407E-A947-70E740481C1C}">
                <a14:useLocalDpi xmlns:a14="http://schemas.microsoft.com/office/drawing/2010/main" val="0"/>
              </a:ext>
            </a:extLst>
          </a:blip>
          <a:srcRect l="3334" r="6667" b="9677"/>
          <a:stretch>
            <a:fillRect/>
          </a:stretch>
        </p:blipFill>
        <p:spPr bwMode="auto">
          <a:xfrm>
            <a:off x="4713514" y="5058229"/>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2" descr="cho rung"/>
          <p:cNvPicPr>
            <a:picLocks noChangeAspect="1" noChangeArrowheads="1"/>
          </p:cNvPicPr>
          <p:nvPr/>
        </p:nvPicPr>
        <p:blipFill>
          <a:blip r:embed="rId5">
            <a:extLst>
              <a:ext uri="{28A0092B-C50C-407E-A947-70E740481C1C}">
                <a14:useLocalDpi xmlns:a14="http://schemas.microsoft.com/office/drawing/2010/main" val="0"/>
              </a:ext>
            </a:extLst>
          </a:blip>
          <a:srcRect t="3334" r="6897"/>
          <a:stretch>
            <a:fillRect/>
          </a:stretch>
        </p:blipFill>
        <p:spPr bwMode="auto">
          <a:xfrm>
            <a:off x="8068241" y="1175204"/>
            <a:ext cx="2438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Picture 23" descr="te giac"/>
          <p:cNvPicPr>
            <a:picLocks noChangeAspect="1" noChangeArrowheads="1"/>
          </p:cNvPicPr>
          <p:nvPr/>
        </p:nvPicPr>
        <p:blipFill>
          <a:blip r:embed="rId6">
            <a:extLst>
              <a:ext uri="{28A0092B-C50C-407E-A947-70E740481C1C}">
                <a14:useLocalDpi xmlns:a14="http://schemas.microsoft.com/office/drawing/2010/main" val="0"/>
              </a:ext>
            </a:extLst>
          </a:blip>
          <a:srcRect l="6180" t="2580" r="6053" b="6451"/>
          <a:stretch>
            <a:fillRect/>
          </a:stretch>
        </p:blipFill>
        <p:spPr bwMode="auto">
          <a:xfrm>
            <a:off x="5135789" y="3048455"/>
            <a:ext cx="20828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4" descr="tho rung"/>
          <p:cNvPicPr>
            <a:picLocks noChangeAspect="1" noChangeArrowheads="1"/>
          </p:cNvPicPr>
          <p:nvPr/>
        </p:nvPicPr>
        <p:blipFill>
          <a:blip r:embed="rId7">
            <a:extLst>
              <a:ext uri="{28A0092B-C50C-407E-A947-70E740481C1C}">
                <a14:useLocalDpi xmlns:a14="http://schemas.microsoft.com/office/drawing/2010/main" val="0"/>
              </a:ext>
            </a:extLst>
          </a:blip>
          <a:srcRect t="13699" b="4932"/>
          <a:stretch>
            <a:fillRect/>
          </a:stretch>
        </p:blipFill>
        <p:spPr bwMode="auto">
          <a:xfrm>
            <a:off x="7218589" y="3094491"/>
            <a:ext cx="2133600"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5" descr="huou"/>
          <p:cNvPicPr>
            <a:picLocks noChangeAspect="1" noChangeArrowheads="1"/>
          </p:cNvPicPr>
          <p:nvPr/>
        </p:nvPicPr>
        <p:blipFill>
          <a:blip r:embed="rId8" cstate="print">
            <a:extLst>
              <a:ext uri="{28A0092B-C50C-407E-A947-70E740481C1C}">
                <a14:useLocalDpi xmlns:a14="http://schemas.microsoft.com/office/drawing/2010/main" val="0"/>
              </a:ext>
            </a:extLst>
          </a:blip>
          <a:srcRect l="25758" t="13435" r="32013" b="13435"/>
          <a:stretch>
            <a:fillRect/>
          </a:stretch>
        </p:blipFill>
        <p:spPr bwMode="auto">
          <a:xfrm>
            <a:off x="9787503" y="3048455"/>
            <a:ext cx="15573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5" name="Picture 26" descr="t629341a"/>
          <p:cNvPicPr>
            <a:picLocks noChangeAspect="1" noChangeArrowheads="1"/>
          </p:cNvPicPr>
          <p:nvPr/>
        </p:nvPicPr>
        <p:blipFill>
          <a:blip r:embed="rId9">
            <a:extLst>
              <a:ext uri="{28A0092B-C50C-407E-A947-70E740481C1C}">
                <a14:useLocalDpi xmlns:a14="http://schemas.microsoft.com/office/drawing/2010/main" val="0"/>
              </a:ext>
            </a:extLst>
          </a:blip>
          <a:srcRect b="9677"/>
          <a:stretch>
            <a:fillRect/>
          </a:stretch>
        </p:blipFill>
        <p:spPr bwMode="auto">
          <a:xfrm>
            <a:off x="3079183" y="3048455"/>
            <a:ext cx="18700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6" name="Text Box 27"/>
          <p:cNvSpPr txBox="1">
            <a:spLocks noChangeArrowheads="1"/>
          </p:cNvSpPr>
          <p:nvPr/>
        </p:nvSpPr>
        <p:spPr bwMode="auto">
          <a:xfrm>
            <a:off x="7532914" y="5210630"/>
            <a:ext cx="99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vi-VN" altLang="vi-VN" sz="4000" b="1">
              <a:solidFill>
                <a:srgbClr val="CC0099"/>
              </a:solidFill>
              <a:latin typeface="VNI-Times" pitchFamily="2" charset="0"/>
            </a:endParaRPr>
          </a:p>
        </p:txBody>
      </p:sp>
      <p:sp>
        <p:nvSpPr>
          <p:cNvPr id="23577" name="Text Box 28"/>
          <p:cNvSpPr txBox="1">
            <a:spLocks noChangeArrowheads="1"/>
          </p:cNvSpPr>
          <p:nvPr/>
        </p:nvSpPr>
        <p:spPr bwMode="auto">
          <a:xfrm>
            <a:off x="1843314" y="1843543"/>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ăn </a:t>
            </a:r>
          </a:p>
        </p:txBody>
      </p:sp>
      <p:sp>
        <p:nvSpPr>
          <p:cNvPr id="23578" name="Text Box 29"/>
          <p:cNvSpPr txBox="1">
            <a:spLocks noChangeArrowheads="1"/>
          </p:cNvSpPr>
          <p:nvPr/>
        </p:nvSpPr>
        <p:spPr bwMode="auto">
          <a:xfrm>
            <a:off x="2037783" y="5210630"/>
            <a:ext cx="914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Thú</a:t>
            </a:r>
            <a:r>
              <a:rPr lang="en-US" altLang="vi-VN" sz="4000" b="1">
                <a:solidFill>
                  <a:srgbClr val="0033CC"/>
                </a:solidFill>
                <a:latin typeface="VNI-Times" pitchFamily="2" charset="0"/>
              </a:rPr>
              <a:t> </a:t>
            </a:r>
          </a:p>
          <a:p>
            <a:pPr algn="ctr" eaLnBrk="1" hangingPunct="1">
              <a:spcBef>
                <a:spcPct val="0"/>
              </a:spcBef>
              <a:buFontTx/>
              <a:buNone/>
            </a:pPr>
            <a:r>
              <a:rPr lang="en-US" altLang="vi-VN" sz="2800" b="1">
                <a:solidFill>
                  <a:srgbClr val="0033CC"/>
                </a:solidFill>
              </a:rPr>
              <a:t>biết </a:t>
            </a:r>
          </a:p>
          <a:p>
            <a:pPr algn="ctr" eaLnBrk="1" hangingPunct="1">
              <a:spcBef>
                <a:spcPct val="0"/>
              </a:spcBef>
              <a:buFontTx/>
              <a:buNone/>
            </a:pPr>
            <a:r>
              <a:rPr lang="en-US" altLang="vi-VN" sz="2800" b="1">
                <a:solidFill>
                  <a:srgbClr val="0033CC"/>
                </a:solidFill>
              </a:rPr>
              <a:t>bay</a:t>
            </a:r>
          </a:p>
        </p:txBody>
      </p:sp>
      <p:sp>
        <p:nvSpPr>
          <p:cNvPr id="23579" name="Text Box 30"/>
          <p:cNvSpPr txBox="1">
            <a:spLocks noChangeArrowheads="1"/>
          </p:cNvSpPr>
          <p:nvPr/>
        </p:nvSpPr>
        <p:spPr bwMode="auto">
          <a:xfrm>
            <a:off x="2077697" y="4386716"/>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cỏ</a:t>
            </a:r>
          </a:p>
        </p:txBody>
      </p:sp>
      <p:sp>
        <p:nvSpPr>
          <p:cNvPr id="23580" name="Text Box 31"/>
          <p:cNvSpPr txBox="1">
            <a:spLocks noChangeArrowheads="1"/>
          </p:cNvSpPr>
          <p:nvPr/>
        </p:nvSpPr>
        <p:spPr bwMode="auto">
          <a:xfrm>
            <a:off x="1843314" y="2622212"/>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thịt</a:t>
            </a:r>
            <a:endParaRPr lang="en-US" altLang="vi-VN" sz="4000" b="1">
              <a:solidFill>
                <a:srgbClr val="CC0099"/>
              </a:solidFill>
              <a:latin typeface="VNI-Times" pitchFamily="2" charset="0"/>
            </a:endParaRPr>
          </a:p>
        </p:txBody>
      </p:sp>
      <p:sp>
        <p:nvSpPr>
          <p:cNvPr id="23581" name="Text Box 32"/>
          <p:cNvSpPr txBox="1">
            <a:spLocks noChangeArrowheads="1"/>
          </p:cNvSpPr>
          <p:nvPr/>
        </p:nvSpPr>
        <p:spPr bwMode="auto">
          <a:xfrm>
            <a:off x="1843314" y="132443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Thú </a:t>
            </a:r>
            <a:endParaRPr lang="en-US" altLang="vi-VN" sz="4000" b="1">
              <a:solidFill>
                <a:srgbClr val="CC0099"/>
              </a:solidFill>
              <a:latin typeface="VNI-Times" pitchFamily="2" charset="0"/>
            </a:endParaRPr>
          </a:p>
        </p:txBody>
      </p:sp>
      <p:sp>
        <p:nvSpPr>
          <p:cNvPr id="23582" name="Text Box 33"/>
          <p:cNvSpPr txBox="1">
            <a:spLocks noChangeArrowheads="1"/>
          </p:cNvSpPr>
          <p:nvPr/>
        </p:nvSpPr>
        <p:spPr bwMode="auto">
          <a:xfrm>
            <a:off x="2037783" y="3662817"/>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ăn </a:t>
            </a:r>
          </a:p>
        </p:txBody>
      </p:sp>
      <p:sp>
        <p:nvSpPr>
          <p:cNvPr id="23583" name="Text Box 34"/>
          <p:cNvSpPr txBox="1">
            <a:spLocks noChangeArrowheads="1"/>
          </p:cNvSpPr>
          <p:nvPr/>
        </p:nvSpPr>
        <p:spPr bwMode="auto">
          <a:xfrm>
            <a:off x="1978252" y="3179765"/>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800" b="1">
                <a:solidFill>
                  <a:srgbClr val="0033CC"/>
                </a:solidFill>
              </a:rPr>
              <a:t>Thú </a:t>
            </a:r>
            <a:endParaRPr lang="en-US" altLang="vi-VN" sz="4000" b="1">
              <a:solidFill>
                <a:srgbClr val="CC0099"/>
              </a:solidFill>
              <a:latin typeface="VNI-Times" pitchFamily="2" charset="0"/>
            </a:endParaRPr>
          </a:p>
        </p:txBody>
      </p:sp>
      <p:sp>
        <p:nvSpPr>
          <p:cNvPr id="23584" name="AutoShape 35">
            <a:hlinkClick r:id="" action="ppaction://noaction" highlightClick="1"/>
          </p:cNvPr>
          <p:cNvSpPr>
            <a:spLocks noChangeArrowheads="1"/>
          </p:cNvSpPr>
          <p:nvPr/>
        </p:nvSpPr>
        <p:spPr bwMode="auto">
          <a:xfrm>
            <a:off x="9301389" y="3159580"/>
            <a:ext cx="1676400" cy="1828800"/>
          </a:xfrm>
          <a:prstGeom prst="actionButtonBlank">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23585" name="AutoShape 36"/>
          <p:cNvSpPr>
            <a:spLocks noChangeArrowheads="1"/>
          </p:cNvSpPr>
          <p:nvPr/>
        </p:nvSpPr>
        <p:spPr bwMode="auto">
          <a:xfrm>
            <a:off x="5408385" y="79829"/>
            <a:ext cx="24384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a:solidFill>
                  <a:srgbClr val="FF0000"/>
                </a:solidFill>
              </a:rPr>
              <a:t>Khác nhau</a:t>
            </a:r>
          </a:p>
        </p:txBody>
      </p:sp>
    </p:spTree>
    <p:extLst>
      <p:ext uri="{BB962C8B-B14F-4D97-AF65-F5344CB8AC3E}">
        <p14:creationId xmlns:p14="http://schemas.microsoft.com/office/powerpoint/2010/main" val="2054262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7" name="AutoShape 7"/>
          <p:cNvSpPr>
            <a:spLocks noChangeArrowheads="1"/>
          </p:cNvSpPr>
          <p:nvPr/>
        </p:nvSpPr>
        <p:spPr bwMode="auto">
          <a:xfrm>
            <a:off x="330201" y="453573"/>
            <a:ext cx="6469063" cy="1758613"/>
          </a:xfrm>
          <a:prstGeom prst="horizontalScroll">
            <a:avLst>
              <a:gd name="adj" fmla="val 12500"/>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b="1">
                <a:solidFill>
                  <a:srgbClr val="0000FF"/>
                </a:solidFill>
              </a:rPr>
              <a:t>Đặc điểm chung của thú rừng là gì?</a:t>
            </a:r>
            <a:endParaRPr lang="en-US" altLang="vi-VN" sz="4000" b="1">
              <a:solidFill>
                <a:srgbClr val="0000FF"/>
              </a:solidFill>
              <a:cs typeface="Arial" panose="020B0604020202020204" pitchFamily="34" charset="0"/>
            </a:endParaRPr>
          </a:p>
        </p:txBody>
      </p:sp>
      <p:sp>
        <p:nvSpPr>
          <p:cNvPr id="2" name="AutoShape 7"/>
          <p:cNvSpPr>
            <a:spLocks noChangeArrowheads="1"/>
          </p:cNvSpPr>
          <p:nvPr/>
        </p:nvSpPr>
        <p:spPr bwMode="auto">
          <a:xfrm>
            <a:off x="3453607" y="3252379"/>
            <a:ext cx="6691313" cy="3394531"/>
          </a:xfrm>
          <a:prstGeom prst="horizontalScroll">
            <a:avLst>
              <a:gd name="adj" fmla="val 12500"/>
            </a:avLst>
          </a:prstGeom>
          <a:noFill/>
          <a:ln w="9525">
            <a:solidFill>
              <a:srgbClr val="FF0066"/>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sz="4000" b="1">
                <a:solidFill>
                  <a:srgbClr val="0000FF"/>
                </a:solidFill>
              </a:rPr>
              <a:t>Là động vật có xương sống, có lông mao, đẻ con và nuôi con bằng sữa.</a:t>
            </a:r>
            <a:endParaRPr lang="en-US" altLang="vi-VN" sz="4000" b="1">
              <a:solidFill>
                <a:srgbClr val="0000FF"/>
              </a:solidFill>
              <a:cs typeface="Arial" panose="020B0604020202020204" pitchFamily="34" charset="0"/>
            </a:endParaRPr>
          </a:p>
        </p:txBody>
      </p:sp>
      <p:cxnSp>
        <p:nvCxnSpPr>
          <p:cNvPr id="4" name="Elbow Connector 3"/>
          <p:cNvCxnSpPr/>
          <p:nvPr/>
        </p:nvCxnSpPr>
        <p:spPr>
          <a:xfrm>
            <a:off x="3744686" y="1973943"/>
            <a:ext cx="2656114" cy="1698174"/>
          </a:xfrm>
          <a:prstGeom prst="bentConnector3">
            <a:avLst>
              <a:gd name="adj1" fmla="val 50000"/>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654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47"/>
                                        </p:tgtEl>
                                        <p:attrNameLst>
                                          <p:attrName>style.visibility</p:attrName>
                                        </p:attrNameLst>
                                      </p:cBhvr>
                                      <p:to>
                                        <p:strVal val="visible"/>
                                      </p:to>
                                    </p:set>
                                    <p:anim calcmode="lin" valueType="num">
                                      <p:cBhvr>
                                        <p:cTn id="7" dur="1000" fill="hold"/>
                                        <p:tgtEl>
                                          <p:spTgt spid="317447"/>
                                        </p:tgtEl>
                                        <p:attrNameLst>
                                          <p:attrName>ppt_w</p:attrName>
                                        </p:attrNameLst>
                                      </p:cBhvr>
                                      <p:tavLst>
                                        <p:tav tm="0">
                                          <p:val>
                                            <p:strVal val="#ppt_w*0.70"/>
                                          </p:val>
                                        </p:tav>
                                        <p:tav tm="100000">
                                          <p:val>
                                            <p:strVal val="#ppt_w"/>
                                          </p:val>
                                        </p:tav>
                                      </p:tavLst>
                                    </p:anim>
                                    <p:anim calcmode="lin" valueType="num">
                                      <p:cBhvr>
                                        <p:cTn id="8" dur="1000" fill="hold"/>
                                        <p:tgtEl>
                                          <p:spTgt spid="317447"/>
                                        </p:tgtEl>
                                        <p:attrNameLst>
                                          <p:attrName>ppt_h</p:attrName>
                                        </p:attrNameLst>
                                      </p:cBhvr>
                                      <p:tavLst>
                                        <p:tav tm="0">
                                          <p:val>
                                            <p:strVal val="#ppt_h"/>
                                          </p:val>
                                        </p:tav>
                                        <p:tav tm="100000">
                                          <p:val>
                                            <p:strVal val="#ppt_h"/>
                                          </p:val>
                                        </p:tav>
                                      </p:tavLst>
                                    </p:anim>
                                    <p:animEffect transition="in" filter="fade">
                                      <p:cBhvr>
                                        <p:cTn id="9" dur="1000"/>
                                        <p:tgtEl>
                                          <p:spTgt spid="3174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strVal val="#ppt_w*0.70"/>
                                          </p:val>
                                        </p:tav>
                                        <p:tav tm="100000">
                                          <p:val>
                                            <p:strVal val="#ppt_w"/>
                                          </p:val>
                                        </p:tav>
                                      </p:tavLst>
                                    </p:anim>
                                    <p:anim calcmode="lin" valueType="num">
                                      <p:cBhvr>
                                        <p:cTn id="21" dur="1000" fill="hold"/>
                                        <p:tgtEl>
                                          <p:spTgt spid="2"/>
                                        </p:tgtEl>
                                        <p:attrNameLst>
                                          <p:attrName>ppt_h</p:attrName>
                                        </p:attrNameLst>
                                      </p:cBhvr>
                                      <p:tavLst>
                                        <p:tav tm="0">
                                          <p:val>
                                            <p:strVal val="#ppt_h"/>
                                          </p:val>
                                        </p:tav>
                                        <p:tav tm="100000">
                                          <p:val>
                                            <p:strVal val="#ppt_h"/>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7"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75" name="Group 35"/>
          <p:cNvGraphicFramePr>
            <a:graphicFrameLocks noGrp="1"/>
          </p:cNvGraphicFramePr>
          <p:nvPr>
            <p:ph/>
            <p:extLst>
              <p:ext uri="{D42A27DB-BD31-4B8C-83A1-F6EECF244321}">
                <p14:modId xmlns:p14="http://schemas.microsoft.com/office/powerpoint/2010/main" val="973252149"/>
              </p:ext>
            </p:extLst>
          </p:nvPr>
        </p:nvGraphicFramePr>
        <p:xfrm>
          <a:off x="1487424" y="795337"/>
          <a:ext cx="9144000" cy="6062663"/>
        </p:xfrm>
        <a:graphic>
          <a:graphicData uri="http://schemas.openxmlformats.org/drawingml/2006/table">
            <a:tbl>
              <a:tblPr/>
              <a:tblGrid>
                <a:gridCol w="762000">
                  <a:extLst>
                    <a:ext uri="{9D8B030D-6E8A-4147-A177-3AD203B41FA5}">
                      <a16:colId xmlns:a16="http://schemas.microsoft.com/office/drawing/2014/main" xmlns="" val="20000"/>
                    </a:ext>
                  </a:extLst>
                </a:gridCol>
                <a:gridCol w="4572000">
                  <a:extLst>
                    <a:ext uri="{9D8B030D-6E8A-4147-A177-3AD203B41FA5}">
                      <a16:colId xmlns:a16="http://schemas.microsoft.com/office/drawing/2014/main" xmlns="" val="20001"/>
                    </a:ext>
                  </a:extLst>
                </a:gridCol>
                <a:gridCol w="3810000">
                  <a:extLst>
                    <a:ext uri="{9D8B030D-6E8A-4147-A177-3AD203B41FA5}">
                      <a16:colId xmlns:a16="http://schemas.microsoft.com/office/drawing/2014/main" xmlns="" val="20002"/>
                    </a:ext>
                  </a:extLst>
                </a:gridCol>
              </a:tblGrid>
              <a:tr h="57915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smtClean="0">
                          <a:ln>
                            <a:noFill/>
                          </a:ln>
                          <a:solidFill>
                            <a:srgbClr val="009900"/>
                          </a:solidFill>
                          <a:effectLst/>
                          <a:latin typeface="Times New Roman" panose="02020603050405020304" pitchFamily="18" charset="0"/>
                        </a:rPr>
                        <a:t>Thú nhà</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3200" b="1" i="0" u="none" strike="noStrike" cap="none" normalizeH="0" baseline="0" smtClean="0">
                          <a:ln>
                            <a:noFill/>
                          </a:ln>
                          <a:solidFill>
                            <a:srgbClr val="009900"/>
                          </a:solidFill>
                          <a:effectLst/>
                          <a:latin typeface="Times New Roman" panose="02020603050405020304" pitchFamily="18" charset="0"/>
                        </a:rPr>
                        <a:t>Thú rừng</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6375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3200" b="0" i="0" u="none" strike="noStrike" cap="none" normalizeH="0" baseline="0" smtClean="0">
                        <a:ln>
                          <a:noFill/>
                        </a:ln>
                        <a:solidFill>
                          <a:srgbClr val="009900"/>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vi-VN" altLang="vi-VN" sz="3200" b="0" i="0" u="none" strike="noStrike" cap="none" normalizeH="0" baseline="0" smtClean="0">
                        <a:ln>
                          <a:noFill/>
                        </a:ln>
                        <a:solidFill>
                          <a:schemeClr val="tx1"/>
                        </a:solidFill>
                        <a:effectLst/>
                        <a:latin typeface="Times New Roman" panose="02020603050405020304"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vi-VN"/>
                    </a:p>
                  </a:txBody>
                  <a:tcPr/>
                </a:tc>
                <a:extLst>
                  <a:ext uri="{0D108BD9-81ED-4DB2-BD59-A6C34878D82A}">
                    <a16:rowId xmlns:a16="http://schemas.microsoft.com/office/drawing/2014/main" xmlns="" val="10001"/>
                  </a:ext>
                </a:extLst>
              </a:tr>
              <a:tr h="401976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altLang="vi-VN" sz="3200" b="0" i="0" u="none" strike="noStrike" cap="none" normalizeH="0" baseline="0" smtClean="0">
                        <a:ln>
                          <a:noFill/>
                        </a:ln>
                        <a:solidFill>
                          <a:srgbClr val="009900"/>
                        </a:solidFill>
                        <a:effectLst/>
                        <a:latin typeface="Times New Roman" panose="02020603050405020304" pitchFamily="18" charset="0"/>
                      </a:endParaRP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vi-VN" altLang="vi-VN" sz="3200" b="1" i="0" u="none" strike="noStrike" cap="none" normalizeH="0" baseline="0" smtClean="0">
                        <a:ln>
                          <a:noFill/>
                        </a:ln>
                        <a:solidFill>
                          <a:srgbClr val="660033"/>
                        </a:solidFill>
                        <a:effectLst/>
                        <a:latin typeface="Times New Roman" panose="02020603050405020304" pitchFamily="18"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altLang="vi-VN" sz="3200" b="1" i="0" u="none" strike="noStrike" cap="none" normalizeH="0" baseline="0" smtClean="0">
                        <a:ln>
                          <a:noFill/>
                        </a:ln>
                        <a:solidFill>
                          <a:srgbClr val="660033"/>
                        </a:solidFill>
                        <a:effectLst/>
                        <a:latin typeface="Times New Roman" panose="02020603050405020304" pitchFamily="18"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pic>
        <p:nvPicPr>
          <p:cNvPr id="87060" name="Picture 20" descr="OS5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424" y="4776786"/>
            <a:ext cx="2209800" cy="1657350"/>
          </a:xfrm>
          <a:prstGeom prst="rect">
            <a:avLst/>
          </a:prstGeom>
          <a:solidFill>
            <a:srgbClr val="3333FF"/>
          </a:solidFill>
          <a:ln w="9525">
            <a:solidFill>
              <a:srgbClr val="FF0066"/>
            </a:solidFill>
            <a:miter lim="800000"/>
            <a:headEnd/>
            <a:tailEnd/>
          </a:ln>
        </p:spPr>
      </p:pic>
      <p:pic>
        <p:nvPicPr>
          <p:cNvPr id="87061" name="Picture 21" descr="cho rung"/>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t="5263"/>
          <a:stretch>
            <a:fillRect/>
          </a:stretch>
        </p:blipFill>
        <p:spPr bwMode="auto">
          <a:xfrm>
            <a:off x="8193025" y="4768850"/>
            <a:ext cx="2157413" cy="1665287"/>
          </a:xfrm>
          <a:prstGeom prst="rect">
            <a:avLst/>
          </a:prstGeom>
          <a:solidFill>
            <a:srgbClr val="FFFF00"/>
          </a:solidFill>
          <a:ln>
            <a:noFill/>
          </a:ln>
          <a:extLst>
            <a:ext uri="{91240B29-F687-4F45-9708-019B960494DF}">
              <a14:hiddenLine xmlns:a14="http://schemas.microsoft.com/office/drawing/2010/main" w="76200" cmpd="tri">
                <a:solidFill>
                  <a:srgbClr val="FF0000"/>
                </a:solidFill>
                <a:miter lim="800000"/>
                <a:headEnd/>
                <a:tailEnd/>
              </a14:hiddenLine>
            </a:ext>
          </a:extLst>
        </p:spPr>
      </p:pic>
      <p:sp>
        <p:nvSpPr>
          <p:cNvPr id="87065" name="Text Box 25"/>
          <p:cNvSpPr txBox="1">
            <a:spLocks noChangeArrowheads="1"/>
          </p:cNvSpPr>
          <p:nvPr/>
        </p:nvSpPr>
        <p:spPr bwMode="auto">
          <a:xfrm>
            <a:off x="4852924" y="1516915"/>
            <a:ext cx="388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400" b="1">
                <a:solidFill>
                  <a:schemeClr val="tx1">
                    <a:lumMod val="95000"/>
                    <a:lumOff val="5000"/>
                  </a:schemeClr>
                </a:solidFill>
              </a:rPr>
              <a:t>Có lông mao, đẻ con,</a:t>
            </a:r>
          </a:p>
          <a:p>
            <a:pPr algn="ctr" eaLnBrk="1" hangingPunct="1">
              <a:spcBef>
                <a:spcPct val="0"/>
              </a:spcBef>
              <a:buFontTx/>
              <a:buNone/>
            </a:pPr>
            <a:r>
              <a:rPr lang="en-US" altLang="vi-VN" sz="2400" b="1">
                <a:solidFill>
                  <a:schemeClr val="tx1">
                    <a:lumMod val="95000"/>
                    <a:lumOff val="5000"/>
                  </a:schemeClr>
                </a:solidFill>
              </a:rPr>
              <a:t> nuôi con bằng sữa.</a:t>
            </a:r>
          </a:p>
        </p:txBody>
      </p:sp>
      <p:pic>
        <p:nvPicPr>
          <p:cNvPr id="87066" name="Picture 26" descr="khi cho con bu 2"/>
          <p:cNvPicPr>
            <a:picLocks noChangeAspect="1" noChangeArrowheads="1"/>
          </p:cNvPicPr>
          <p:nvPr/>
        </p:nvPicPr>
        <p:blipFill>
          <a:blip r:embed="rId4">
            <a:extLst>
              <a:ext uri="{28A0092B-C50C-407E-A947-70E740481C1C}">
                <a14:useLocalDpi xmlns:a14="http://schemas.microsoft.com/office/drawing/2010/main" val="0"/>
              </a:ext>
            </a:extLst>
          </a:blip>
          <a:srcRect l="29399" r="3648"/>
          <a:stretch>
            <a:fillRect/>
          </a:stretch>
        </p:blipFill>
        <p:spPr bwMode="auto">
          <a:xfrm>
            <a:off x="9031224" y="1328736"/>
            <a:ext cx="14478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7" name="Text Box 27"/>
          <p:cNvSpPr txBox="1">
            <a:spLocks noChangeArrowheads="1"/>
          </p:cNvSpPr>
          <p:nvPr/>
        </p:nvSpPr>
        <p:spPr bwMode="auto">
          <a:xfrm>
            <a:off x="2325624" y="2776536"/>
            <a:ext cx="4648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a:solidFill>
                  <a:schemeClr val="tx1">
                    <a:lumMod val="95000"/>
                    <a:lumOff val="5000"/>
                  </a:schemeClr>
                </a:solidFill>
              </a:rPr>
              <a:t>Là những loài thú được con người nuôi dưỡng, thuần hoá từ rất lâu chúng đã có rất nhiều biến đổi và thích nghi với chăm sóc của con người </a:t>
            </a:r>
          </a:p>
        </p:txBody>
      </p:sp>
      <p:sp>
        <p:nvSpPr>
          <p:cNvPr id="87070" name="Text Box 30"/>
          <p:cNvSpPr txBox="1">
            <a:spLocks noChangeArrowheads="1"/>
          </p:cNvSpPr>
          <p:nvPr/>
        </p:nvSpPr>
        <p:spPr bwMode="auto">
          <a:xfrm>
            <a:off x="6796024" y="2852736"/>
            <a:ext cx="3581400"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chemeClr val="tx1">
                    <a:lumMod val="95000"/>
                    <a:lumOff val="5000"/>
                  </a:schemeClr>
                </a:solidFill>
              </a:rPr>
              <a:t>Là những loài thú sống hoang dã chúng còn có đầy đủ những đặc điểm thích nghi để có thể tự kiếm sống trong tự nhiên.</a:t>
            </a:r>
          </a:p>
          <a:p>
            <a:pPr eaLnBrk="1" hangingPunct="1">
              <a:spcBef>
                <a:spcPct val="0"/>
              </a:spcBef>
              <a:buFontTx/>
              <a:buNone/>
            </a:pPr>
            <a:endParaRPr lang="en-US" altLang="vi-VN" sz="2400" b="1">
              <a:solidFill>
                <a:schemeClr val="tx1">
                  <a:lumMod val="95000"/>
                  <a:lumOff val="5000"/>
                </a:schemeClr>
              </a:solidFill>
            </a:endParaRPr>
          </a:p>
          <a:p>
            <a:pPr eaLnBrk="1" hangingPunct="1">
              <a:spcBef>
                <a:spcPct val="50000"/>
              </a:spcBef>
              <a:buFontTx/>
              <a:buNone/>
            </a:pPr>
            <a:endParaRPr lang="en-US" altLang="vi-VN" sz="2400" b="1">
              <a:solidFill>
                <a:schemeClr val="tx1">
                  <a:lumMod val="95000"/>
                  <a:lumOff val="5000"/>
                </a:schemeClr>
              </a:solidFill>
            </a:endParaRPr>
          </a:p>
        </p:txBody>
      </p:sp>
      <p:sp>
        <p:nvSpPr>
          <p:cNvPr id="25626" name="Text Box 33">
            <a:hlinkClick r:id="rId5" action="ppaction://hlinksldjump"/>
          </p:cNvPr>
          <p:cNvSpPr txBox="1">
            <a:spLocks noChangeArrowheads="1"/>
          </p:cNvSpPr>
          <p:nvPr/>
        </p:nvSpPr>
        <p:spPr bwMode="auto">
          <a:xfrm>
            <a:off x="1398524" y="4008437"/>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1">
                    <a:lumMod val="95000"/>
                    <a:lumOff val="5000"/>
                  </a:schemeClr>
                </a:solidFill>
              </a:rPr>
              <a:t>Khác</a:t>
            </a:r>
          </a:p>
          <a:p>
            <a:pPr algn="ctr" eaLnBrk="1" hangingPunct="1">
              <a:spcBef>
                <a:spcPct val="0"/>
              </a:spcBef>
              <a:buFontTx/>
              <a:buNone/>
            </a:pPr>
            <a:r>
              <a:rPr lang="en-US" altLang="vi-VN" sz="2000" b="1">
                <a:solidFill>
                  <a:schemeClr val="tx1">
                    <a:lumMod val="95000"/>
                    <a:lumOff val="5000"/>
                  </a:schemeClr>
                </a:solidFill>
              </a:rPr>
              <a:t>nhau</a:t>
            </a:r>
          </a:p>
        </p:txBody>
      </p:sp>
      <p:sp>
        <p:nvSpPr>
          <p:cNvPr id="25627" name="Text Box 34"/>
          <p:cNvSpPr txBox="1">
            <a:spLocks noChangeArrowheads="1"/>
          </p:cNvSpPr>
          <p:nvPr/>
        </p:nvSpPr>
        <p:spPr bwMode="auto">
          <a:xfrm>
            <a:off x="1373124" y="1646237"/>
            <a:ext cx="1041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2000" b="1">
                <a:solidFill>
                  <a:schemeClr val="tx1">
                    <a:lumMod val="95000"/>
                    <a:lumOff val="5000"/>
                  </a:schemeClr>
                </a:solidFill>
              </a:rPr>
              <a:t>Giống</a:t>
            </a:r>
          </a:p>
          <a:p>
            <a:pPr algn="ctr" eaLnBrk="1" hangingPunct="1">
              <a:spcBef>
                <a:spcPct val="0"/>
              </a:spcBef>
              <a:buFontTx/>
              <a:buNone/>
            </a:pPr>
            <a:r>
              <a:rPr lang="en-US" altLang="vi-VN" sz="2000" b="1">
                <a:solidFill>
                  <a:schemeClr val="tx1">
                    <a:lumMod val="95000"/>
                    <a:lumOff val="5000"/>
                  </a:schemeClr>
                </a:solidFill>
              </a:rPr>
              <a:t>nhau</a:t>
            </a:r>
          </a:p>
        </p:txBody>
      </p:sp>
      <p:sp>
        <p:nvSpPr>
          <p:cNvPr id="25628" name="Text Box 36"/>
          <p:cNvSpPr txBox="1">
            <a:spLocks noChangeArrowheads="1"/>
          </p:cNvSpPr>
          <p:nvPr/>
        </p:nvSpPr>
        <p:spPr bwMode="auto">
          <a:xfrm>
            <a:off x="4062349" y="-234951"/>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solidFill>
                <a:schemeClr val="tx1">
                  <a:lumMod val="95000"/>
                  <a:lumOff val="5000"/>
                </a:schemeClr>
              </a:solidFill>
            </a:endParaRPr>
          </a:p>
        </p:txBody>
      </p:sp>
      <p:sp>
        <p:nvSpPr>
          <p:cNvPr id="25629" name="Text Box 37"/>
          <p:cNvSpPr txBox="1">
            <a:spLocks noChangeArrowheads="1"/>
          </p:cNvSpPr>
          <p:nvPr/>
        </p:nvSpPr>
        <p:spPr bwMode="auto">
          <a:xfrm>
            <a:off x="3049524" y="-190500"/>
            <a:ext cx="7010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vi-VN" sz="2800" u="sng" smtClean="0">
              <a:solidFill>
                <a:schemeClr val="tx1">
                  <a:lumMod val="95000"/>
                  <a:lumOff val="5000"/>
                </a:schemeClr>
              </a:solidFill>
            </a:endParaRPr>
          </a:p>
          <a:p>
            <a:pPr algn="ctr" eaLnBrk="1" hangingPunct="1">
              <a:spcBef>
                <a:spcPct val="0"/>
              </a:spcBef>
              <a:buFontTx/>
              <a:buNone/>
            </a:pPr>
            <a:r>
              <a:rPr lang="en-US" altLang="vi-VN" sz="2800" u="sng" smtClean="0">
                <a:solidFill>
                  <a:schemeClr val="tx1">
                    <a:lumMod val="95000"/>
                    <a:lumOff val="5000"/>
                  </a:schemeClr>
                </a:solidFill>
              </a:rPr>
              <a:t>Tự </a:t>
            </a:r>
            <a:r>
              <a:rPr lang="en-US" altLang="vi-VN" sz="2800" u="sng">
                <a:solidFill>
                  <a:schemeClr val="tx1">
                    <a:lumMod val="95000"/>
                    <a:lumOff val="5000"/>
                  </a:schemeClr>
                </a:solidFill>
              </a:rPr>
              <a:t>nhiên - xã hội</a:t>
            </a:r>
            <a:r>
              <a:rPr lang="en-US" altLang="vi-VN" sz="2800">
                <a:solidFill>
                  <a:schemeClr val="tx1">
                    <a:lumMod val="95000"/>
                    <a:lumOff val="5000"/>
                  </a:schemeClr>
                </a:solidFill>
              </a:rPr>
              <a:t>: Thú ( tiếp theo)</a:t>
            </a:r>
          </a:p>
          <a:p>
            <a:pPr algn="ctr" eaLnBrk="1" hangingPunct="1">
              <a:spcBef>
                <a:spcPct val="0"/>
              </a:spcBef>
              <a:buFontTx/>
              <a:buNone/>
            </a:pPr>
            <a:endParaRPr lang="en-US" altLang="vi-VN" sz="2800" b="1">
              <a:solidFill>
                <a:schemeClr val="tx1">
                  <a:lumMod val="95000"/>
                  <a:lumOff val="5000"/>
                </a:schemeClr>
              </a:solidFill>
            </a:endParaRPr>
          </a:p>
          <a:p>
            <a:pPr algn="ctr" eaLnBrk="1" hangingPunct="1">
              <a:spcBef>
                <a:spcPct val="0"/>
              </a:spcBef>
              <a:buFontTx/>
              <a:buNone/>
            </a:pPr>
            <a:endParaRPr lang="en-US" altLang="vi-VN" sz="2800">
              <a:solidFill>
                <a:schemeClr val="tx1">
                  <a:lumMod val="95000"/>
                  <a:lumOff val="5000"/>
                </a:schemeClr>
              </a:solidFill>
            </a:endParaRPr>
          </a:p>
        </p:txBody>
      </p:sp>
    </p:spTree>
    <p:extLst>
      <p:ext uri="{BB962C8B-B14F-4D97-AF65-F5344CB8AC3E}">
        <p14:creationId xmlns:p14="http://schemas.microsoft.com/office/powerpoint/2010/main" val="88430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65"/>
                                        </p:tgtEl>
                                        <p:attrNameLst>
                                          <p:attrName>style.visibility</p:attrName>
                                        </p:attrNameLst>
                                      </p:cBhvr>
                                      <p:to>
                                        <p:strVal val="visible"/>
                                      </p:to>
                                    </p:set>
                                    <p:animEffect transition="in" filter="checkerboard(across)">
                                      <p:cBhvr>
                                        <p:cTn id="7" dur="500"/>
                                        <p:tgtEl>
                                          <p:spTgt spid="870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7066"/>
                                        </p:tgtEl>
                                        <p:attrNameLst>
                                          <p:attrName>style.visibility</p:attrName>
                                        </p:attrNameLst>
                                      </p:cBhvr>
                                      <p:to>
                                        <p:strVal val="visible"/>
                                      </p:to>
                                    </p:set>
                                    <p:animEffect transition="in" filter="blinds(horizontal)">
                                      <p:cBhvr>
                                        <p:cTn id="12" dur="500"/>
                                        <p:tgtEl>
                                          <p:spTgt spid="870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067"/>
                                        </p:tgtEl>
                                        <p:attrNameLst>
                                          <p:attrName>style.visibility</p:attrName>
                                        </p:attrNameLst>
                                      </p:cBhvr>
                                      <p:to>
                                        <p:strVal val="visible"/>
                                      </p:to>
                                    </p:set>
                                    <p:animEffect transition="in" filter="checkerboard(across)">
                                      <p:cBhvr>
                                        <p:cTn id="17" dur="500"/>
                                        <p:tgtEl>
                                          <p:spTgt spid="870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7060"/>
                                        </p:tgtEl>
                                        <p:attrNameLst>
                                          <p:attrName>style.visibility</p:attrName>
                                        </p:attrNameLst>
                                      </p:cBhvr>
                                      <p:to>
                                        <p:strVal val="visible"/>
                                      </p:to>
                                    </p:set>
                                    <p:animEffect transition="in" filter="checkerboard(across)">
                                      <p:cBhvr>
                                        <p:cTn id="22" dur="500"/>
                                        <p:tgtEl>
                                          <p:spTgt spid="870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7070"/>
                                        </p:tgtEl>
                                        <p:attrNameLst>
                                          <p:attrName>style.visibility</p:attrName>
                                        </p:attrNameLst>
                                      </p:cBhvr>
                                      <p:to>
                                        <p:strVal val="visible"/>
                                      </p:to>
                                    </p:set>
                                    <p:animEffect transition="in" filter="checkerboard(across)">
                                      <p:cBhvr>
                                        <p:cTn id="27" dur="500"/>
                                        <p:tgtEl>
                                          <p:spTgt spid="870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87061"/>
                                        </p:tgtEl>
                                        <p:attrNameLst>
                                          <p:attrName>style.visibility</p:attrName>
                                        </p:attrNameLst>
                                      </p:cBhvr>
                                      <p:to>
                                        <p:strVal val="visible"/>
                                      </p:to>
                                    </p:set>
                                    <p:animEffect transition="in" filter="checkerboard(across)">
                                      <p:cBhvr>
                                        <p:cTn id="32" dur="500"/>
                                        <p:tgtEl>
                                          <p:spTgt spid="87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5" grpId="0"/>
      <p:bldP spid="87067" grpId="0"/>
      <p:bldP spid="870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2438400" y="3048000"/>
            <a:ext cx="12001500" cy="1323439"/>
          </a:xfrm>
          <a:prstGeom prst="rect">
            <a:avLst/>
          </a:prstGeom>
          <a:noFill/>
        </p:spPr>
        <p:txBody>
          <a:bodyPr wrap="square" rtlCol="0">
            <a:spAutoFit/>
          </a:bodyPr>
          <a:lstStyle/>
          <a:p>
            <a:r>
              <a:rPr lang="vi-VN" sz="8000" b="1" smtClean="0">
                <a:latin typeface="HP001 4 hàng" panose="020B0603050302020204" pitchFamily="34" charset="0"/>
              </a:rPr>
              <a:t>Trò chơi giải đố </a:t>
            </a:r>
            <a:endParaRPr lang="en-US" sz="8000" b="1">
              <a:latin typeface="HP001 4 hàng" panose="020B0603050302020204" pitchFamily="34" charset="0"/>
            </a:endParaRPr>
          </a:p>
        </p:txBody>
      </p:sp>
    </p:spTree>
    <p:extLst>
      <p:ext uri="{BB962C8B-B14F-4D97-AF65-F5344CB8AC3E}">
        <p14:creationId xmlns:p14="http://schemas.microsoft.com/office/powerpoint/2010/main" val="120714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0"/>
            <a:ext cx="12192000" cy="685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2776728" y="691896"/>
            <a:ext cx="9067800" cy="1446550"/>
          </a:xfrm>
          <a:prstGeom prst="rect">
            <a:avLst/>
          </a:prstGeom>
          <a:noFill/>
        </p:spPr>
        <p:txBody>
          <a:bodyPr wrap="square" rtlCol="0">
            <a:spAutoFit/>
          </a:bodyPr>
          <a:lstStyle/>
          <a:p>
            <a:r>
              <a:rPr lang="vi-VN" sz="8800" b="1" smtClean="0">
                <a:latin typeface="HP001 4 hàng" panose="020B0603050302020204" pitchFamily="34" charset="0"/>
              </a:rPr>
              <a:t>Hoạt động 2 </a:t>
            </a:r>
            <a:endParaRPr lang="en-US" sz="8800" b="1">
              <a:latin typeface="HP001 4 hàng" panose="020B0603050302020204" pitchFamily="34" charset="0"/>
            </a:endParaRPr>
          </a:p>
        </p:txBody>
      </p:sp>
      <p:sp>
        <p:nvSpPr>
          <p:cNvPr id="17" name="TextBox 16"/>
          <p:cNvSpPr txBox="1"/>
          <p:nvPr/>
        </p:nvSpPr>
        <p:spPr>
          <a:xfrm>
            <a:off x="2776728" y="2974728"/>
            <a:ext cx="9838944" cy="1015663"/>
          </a:xfrm>
          <a:prstGeom prst="rect">
            <a:avLst/>
          </a:prstGeom>
          <a:noFill/>
        </p:spPr>
        <p:txBody>
          <a:bodyPr wrap="square" rtlCol="0">
            <a:spAutoFit/>
          </a:bodyPr>
          <a:lstStyle/>
          <a:p>
            <a:r>
              <a:rPr lang="vi-VN" sz="6000" b="1" smtClean="0">
                <a:latin typeface="HP001 4 hàng" panose="020B0603050302020204" pitchFamily="34" charset="0"/>
              </a:rPr>
              <a:t>Ích lợi của loài thú </a:t>
            </a:r>
            <a:endParaRPr lang="en-US" sz="6000" b="1">
              <a:latin typeface="HP001 4 hàng" panose="020B0603050302020204" pitchFamily="34" charset="0"/>
            </a:endParaRPr>
          </a:p>
        </p:txBody>
      </p:sp>
    </p:spTree>
    <p:extLst>
      <p:ext uri="{BB962C8B-B14F-4D97-AF65-F5344CB8AC3E}">
        <p14:creationId xmlns:p14="http://schemas.microsoft.com/office/powerpoint/2010/main" val="20153480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2" name="Text Box 8"/>
          <p:cNvSpPr txBox="1">
            <a:spLocks noChangeArrowheads="1"/>
          </p:cNvSpPr>
          <p:nvPr/>
        </p:nvSpPr>
        <p:spPr bwMode="auto">
          <a:xfrm>
            <a:off x="1676400" y="1524000"/>
            <a:ext cx="4114800" cy="965200"/>
          </a:xfrm>
          <a:prstGeom prst="rect">
            <a:avLst/>
          </a:prstGeom>
          <a:solidFill>
            <a:srgbClr val="FFFF99"/>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66"/>
                </a:solidFill>
              </a:rPr>
              <a:t>1) Da hổ, báo, hươu, nai </a:t>
            </a:r>
          </a:p>
        </p:txBody>
      </p:sp>
      <p:sp>
        <p:nvSpPr>
          <p:cNvPr id="88073" name="Text Box 9"/>
          <p:cNvSpPr txBox="1">
            <a:spLocks noChangeArrowheads="1"/>
          </p:cNvSpPr>
          <p:nvPr/>
        </p:nvSpPr>
        <p:spPr bwMode="auto">
          <a:xfrm>
            <a:off x="1714500" y="2507468"/>
            <a:ext cx="4114800" cy="523220"/>
          </a:xfrm>
          <a:prstGeom prst="rect">
            <a:avLst/>
          </a:prstGeom>
          <a:solidFill>
            <a:srgbClr val="FFCCFF"/>
          </a:solidFill>
          <a:ln w="2857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66"/>
                </a:solidFill>
              </a:rPr>
              <a:t>2) Mật gấu </a:t>
            </a:r>
          </a:p>
        </p:txBody>
      </p:sp>
      <p:sp>
        <p:nvSpPr>
          <p:cNvPr id="88074" name="Text Box 10"/>
          <p:cNvSpPr txBox="1">
            <a:spLocks noChangeArrowheads="1"/>
          </p:cNvSpPr>
          <p:nvPr/>
        </p:nvSpPr>
        <p:spPr bwMode="auto">
          <a:xfrm>
            <a:off x="1714500" y="3020948"/>
            <a:ext cx="4114800" cy="974725"/>
          </a:xfrm>
          <a:prstGeom prst="rect">
            <a:avLst/>
          </a:prstGeom>
          <a:solidFill>
            <a:srgbClr val="CCFF66"/>
          </a:solidFill>
          <a:ln w="2857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66"/>
                </a:solidFill>
              </a:rPr>
              <a:t>3) Sừng tê giác, hươu, nai</a:t>
            </a:r>
          </a:p>
        </p:txBody>
      </p:sp>
      <p:sp>
        <p:nvSpPr>
          <p:cNvPr id="88075" name="Text Box 11"/>
          <p:cNvSpPr txBox="1">
            <a:spLocks noChangeArrowheads="1"/>
          </p:cNvSpPr>
          <p:nvPr/>
        </p:nvSpPr>
        <p:spPr bwMode="auto">
          <a:xfrm>
            <a:off x="1676400" y="3990895"/>
            <a:ext cx="4191000" cy="523220"/>
          </a:xfrm>
          <a:prstGeom prst="rect">
            <a:avLst/>
          </a:prstGeom>
          <a:solidFill>
            <a:srgbClr val="99CCFF"/>
          </a:solidFill>
          <a:ln w="2857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66"/>
                </a:solidFill>
              </a:rPr>
              <a:t>4) Ngà voi</a:t>
            </a:r>
          </a:p>
        </p:txBody>
      </p:sp>
      <p:sp>
        <p:nvSpPr>
          <p:cNvPr id="88076" name="Text Box 12"/>
          <p:cNvSpPr txBox="1">
            <a:spLocks noChangeArrowheads="1"/>
          </p:cNvSpPr>
          <p:nvPr/>
        </p:nvSpPr>
        <p:spPr bwMode="auto">
          <a:xfrm>
            <a:off x="1676400" y="4548147"/>
            <a:ext cx="4191000" cy="523220"/>
          </a:xfrm>
          <a:prstGeom prst="rect">
            <a:avLst/>
          </a:prstGeom>
          <a:solidFill>
            <a:srgbClr val="FFCC99"/>
          </a:solidFill>
          <a:ln w="28575"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66"/>
                </a:solidFill>
              </a:rPr>
              <a:t>5) Nhung hươu </a:t>
            </a:r>
          </a:p>
        </p:txBody>
      </p:sp>
      <p:sp>
        <p:nvSpPr>
          <p:cNvPr id="88078" name="Text Box 14"/>
          <p:cNvSpPr txBox="1">
            <a:spLocks noChangeArrowheads="1"/>
          </p:cNvSpPr>
          <p:nvPr/>
        </p:nvSpPr>
        <p:spPr bwMode="auto">
          <a:xfrm>
            <a:off x="7593330" y="1524000"/>
            <a:ext cx="2819400" cy="1392238"/>
          </a:xfrm>
          <a:prstGeom prst="rect">
            <a:avLst/>
          </a:prstGeom>
          <a:solidFill>
            <a:srgbClr val="CCFFFF"/>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Arial" panose="020B0604020202020204" pitchFamily="34" charset="0"/>
              </a:defRPr>
            </a:lvl1pPr>
            <a:lvl2pPr marL="800100" indent="-342900">
              <a:defRPr sz="2800">
                <a:solidFill>
                  <a:schemeClr val="tx1"/>
                </a:solidFill>
                <a:latin typeface="Arial" panose="020B0604020202020204" pitchFamily="34" charset="0"/>
              </a:defRPr>
            </a:lvl2pPr>
            <a:lvl3pPr marL="1257300" indent="-342900">
              <a:defRPr sz="2800">
                <a:solidFill>
                  <a:schemeClr val="tx1"/>
                </a:solidFill>
                <a:latin typeface="Arial" panose="020B0604020202020204" pitchFamily="34" charset="0"/>
              </a:defRPr>
            </a:lvl3pPr>
            <a:lvl4pPr marL="1714500" indent="-342900">
              <a:defRPr sz="2800">
                <a:solidFill>
                  <a:schemeClr val="tx1"/>
                </a:solidFill>
                <a:latin typeface="Arial" panose="020B0604020202020204" pitchFamily="34" charset="0"/>
              </a:defRPr>
            </a:lvl4pPr>
            <a:lvl5pPr marL="2171700" indent="-342900">
              <a:defRPr sz="2800">
                <a:solidFill>
                  <a:schemeClr val="tx1"/>
                </a:solidFill>
                <a:latin typeface="Arial" panose="020B0604020202020204" pitchFamily="34" charset="0"/>
              </a:defRPr>
            </a:lvl5pPr>
            <a:lvl6pPr marL="2628900" indent="-342900" eaLnBrk="0" fontAlgn="base" hangingPunct="0">
              <a:spcBef>
                <a:spcPct val="0"/>
              </a:spcBef>
              <a:spcAft>
                <a:spcPct val="0"/>
              </a:spcAft>
              <a:defRPr sz="2800">
                <a:solidFill>
                  <a:schemeClr val="tx1"/>
                </a:solidFill>
                <a:latin typeface="Arial" panose="020B0604020202020204" pitchFamily="34" charset="0"/>
              </a:defRPr>
            </a:lvl6pPr>
            <a:lvl7pPr marL="3086100" indent="-342900" eaLnBrk="0" fontAlgn="base" hangingPunct="0">
              <a:spcBef>
                <a:spcPct val="0"/>
              </a:spcBef>
              <a:spcAft>
                <a:spcPct val="0"/>
              </a:spcAft>
              <a:defRPr sz="2800">
                <a:solidFill>
                  <a:schemeClr val="tx1"/>
                </a:solidFill>
                <a:latin typeface="Arial" panose="020B0604020202020204" pitchFamily="34" charset="0"/>
              </a:defRPr>
            </a:lvl7pPr>
            <a:lvl8pPr marL="3543300" indent="-342900" eaLnBrk="0" fontAlgn="base" hangingPunct="0">
              <a:spcBef>
                <a:spcPct val="0"/>
              </a:spcBef>
              <a:spcAft>
                <a:spcPct val="0"/>
              </a:spcAft>
              <a:defRPr sz="2800">
                <a:solidFill>
                  <a:schemeClr val="tx1"/>
                </a:solidFill>
                <a:latin typeface="Arial" panose="020B0604020202020204" pitchFamily="34" charset="0"/>
              </a:defRPr>
            </a:lvl8pPr>
            <a:lvl9pPr marL="4000500" indent="-3429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buFontTx/>
              <a:buAutoNum type="alphaLcParenR"/>
            </a:pPr>
            <a:r>
              <a:rPr lang="en-US" altLang="vi-VN" b="1">
                <a:solidFill>
                  <a:srgbClr val="003300"/>
                </a:solidFill>
              </a:rPr>
              <a:t>Cung cấp     dược liệu quý </a:t>
            </a:r>
          </a:p>
        </p:txBody>
      </p:sp>
      <p:sp>
        <p:nvSpPr>
          <p:cNvPr id="88079" name="Text Box 15"/>
          <p:cNvSpPr txBox="1">
            <a:spLocks noChangeArrowheads="1"/>
          </p:cNvSpPr>
          <p:nvPr/>
        </p:nvSpPr>
        <p:spPr bwMode="auto">
          <a:xfrm>
            <a:off x="7620000" y="3429001"/>
            <a:ext cx="2819400" cy="2246313"/>
          </a:xfrm>
          <a:prstGeom prst="rect">
            <a:avLst/>
          </a:prstGeom>
          <a:solidFill>
            <a:srgbClr val="99FFCC"/>
          </a:solidFill>
          <a:ln w="19050" algn="ctr">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800">
                <a:solidFill>
                  <a:schemeClr val="tx1"/>
                </a:solidFill>
                <a:latin typeface="Arial" panose="020B0604020202020204" pitchFamily="34" charset="0"/>
              </a:defRPr>
            </a:lvl1pPr>
            <a:lvl2pPr marL="800100" indent="-342900">
              <a:defRPr sz="2800">
                <a:solidFill>
                  <a:schemeClr val="tx1"/>
                </a:solidFill>
                <a:latin typeface="Arial" panose="020B0604020202020204" pitchFamily="34" charset="0"/>
              </a:defRPr>
            </a:lvl2pPr>
            <a:lvl3pPr marL="1257300" indent="-342900">
              <a:defRPr sz="2800">
                <a:solidFill>
                  <a:schemeClr val="tx1"/>
                </a:solidFill>
                <a:latin typeface="Arial" panose="020B0604020202020204" pitchFamily="34" charset="0"/>
              </a:defRPr>
            </a:lvl3pPr>
            <a:lvl4pPr marL="1714500" indent="-342900">
              <a:defRPr sz="2800">
                <a:solidFill>
                  <a:schemeClr val="tx1"/>
                </a:solidFill>
                <a:latin typeface="Arial" panose="020B0604020202020204" pitchFamily="34" charset="0"/>
              </a:defRPr>
            </a:lvl4pPr>
            <a:lvl5pPr marL="2171700" indent="-342900">
              <a:defRPr sz="2800">
                <a:solidFill>
                  <a:schemeClr val="tx1"/>
                </a:solidFill>
                <a:latin typeface="Arial" panose="020B0604020202020204" pitchFamily="34" charset="0"/>
              </a:defRPr>
            </a:lvl5pPr>
            <a:lvl6pPr marL="2628900" indent="-342900" eaLnBrk="0" fontAlgn="base" hangingPunct="0">
              <a:spcBef>
                <a:spcPct val="0"/>
              </a:spcBef>
              <a:spcAft>
                <a:spcPct val="0"/>
              </a:spcAft>
              <a:defRPr sz="2800">
                <a:solidFill>
                  <a:schemeClr val="tx1"/>
                </a:solidFill>
                <a:latin typeface="Arial" panose="020B0604020202020204" pitchFamily="34" charset="0"/>
              </a:defRPr>
            </a:lvl6pPr>
            <a:lvl7pPr marL="3086100" indent="-342900" eaLnBrk="0" fontAlgn="base" hangingPunct="0">
              <a:spcBef>
                <a:spcPct val="0"/>
              </a:spcBef>
              <a:spcAft>
                <a:spcPct val="0"/>
              </a:spcAft>
              <a:defRPr sz="2800">
                <a:solidFill>
                  <a:schemeClr val="tx1"/>
                </a:solidFill>
                <a:latin typeface="Arial" panose="020B0604020202020204" pitchFamily="34" charset="0"/>
              </a:defRPr>
            </a:lvl7pPr>
            <a:lvl8pPr marL="3543300" indent="-342900" eaLnBrk="0" fontAlgn="base" hangingPunct="0">
              <a:spcBef>
                <a:spcPct val="0"/>
              </a:spcBef>
              <a:spcAft>
                <a:spcPct val="0"/>
              </a:spcAft>
              <a:defRPr sz="2800">
                <a:solidFill>
                  <a:schemeClr val="tx1"/>
                </a:solidFill>
                <a:latin typeface="Arial" panose="020B0604020202020204" pitchFamily="34" charset="0"/>
              </a:defRPr>
            </a:lvl8pPr>
            <a:lvl9pPr marL="4000500" indent="-3429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buFontTx/>
              <a:buAutoNum type="alphaLcParenR"/>
            </a:pPr>
            <a:r>
              <a:rPr lang="en-US" altLang="vi-VN" b="1">
                <a:solidFill>
                  <a:srgbClr val="003300"/>
                </a:solidFill>
              </a:rPr>
              <a:t>Cung cấp nguyên liệu làm đồ mĩ nghệ, trang trí</a:t>
            </a:r>
          </a:p>
        </p:txBody>
      </p:sp>
      <p:sp>
        <p:nvSpPr>
          <p:cNvPr id="88080" name="Line 16"/>
          <p:cNvSpPr>
            <a:spLocks noChangeShapeType="1"/>
          </p:cNvSpPr>
          <p:nvPr/>
        </p:nvSpPr>
        <p:spPr bwMode="auto">
          <a:xfrm flipV="1">
            <a:off x="5867400" y="3886184"/>
            <a:ext cx="1828800" cy="381015"/>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8081" name="Line 17"/>
          <p:cNvSpPr>
            <a:spLocks noChangeShapeType="1"/>
          </p:cNvSpPr>
          <p:nvPr/>
        </p:nvSpPr>
        <p:spPr bwMode="auto">
          <a:xfrm flipV="1">
            <a:off x="5848350" y="2715130"/>
            <a:ext cx="1752600" cy="22860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8082" name="Line 18"/>
          <p:cNvSpPr>
            <a:spLocks noChangeShapeType="1"/>
          </p:cNvSpPr>
          <p:nvPr/>
        </p:nvSpPr>
        <p:spPr bwMode="auto">
          <a:xfrm flipV="1">
            <a:off x="5791200" y="2362200"/>
            <a:ext cx="1828800" cy="15240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8083" name="Line 19"/>
          <p:cNvSpPr>
            <a:spLocks noChangeShapeType="1"/>
          </p:cNvSpPr>
          <p:nvPr/>
        </p:nvSpPr>
        <p:spPr bwMode="auto">
          <a:xfrm flipV="1">
            <a:off x="5791200" y="2667000"/>
            <a:ext cx="1828800" cy="76200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88084" name="Line 20"/>
          <p:cNvSpPr>
            <a:spLocks noChangeShapeType="1"/>
          </p:cNvSpPr>
          <p:nvPr/>
        </p:nvSpPr>
        <p:spPr bwMode="auto">
          <a:xfrm>
            <a:off x="5791200" y="1981200"/>
            <a:ext cx="1905000" cy="1658068"/>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27662" name="Text Box 22"/>
          <p:cNvSpPr txBox="1">
            <a:spLocks noChangeArrowheads="1"/>
          </p:cNvSpPr>
          <p:nvPr/>
        </p:nvSpPr>
        <p:spPr bwMode="auto">
          <a:xfrm>
            <a:off x="27273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
        <p:nvSpPr>
          <p:cNvPr id="27663" name="TextBox 9"/>
          <p:cNvSpPr txBox="1">
            <a:spLocks noChangeArrowheads="1"/>
          </p:cNvSpPr>
          <p:nvPr/>
        </p:nvSpPr>
        <p:spPr bwMode="auto">
          <a:xfrm>
            <a:off x="2151888" y="200819"/>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a:solidFill>
                  <a:schemeClr val="tx1">
                    <a:lumMod val="95000"/>
                    <a:lumOff val="5000"/>
                  </a:schemeClr>
                </a:solidFill>
              </a:rPr>
              <a:t>Em hãy nối các sản phẩm của thú rừng ở cột A với ích lợi tương ứng ở cột B:</a:t>
            </a:r>
            <a:endParaRPr lang="en-US" altLang="vi-VN" baseline="-25000">
              <a:solidFill>
                <a:schemeClr val="tx1">
                  <a:lumMod val="95000"/>
                  <a:lumOff val="5000"/>
                </a:schemeClr>
              </a:solidFill>
            </a:endParaRPr>
          </a:p>
        </p:txBody>
      </p:sp>
      <p:sp>
        <p:nvSpPr>
          <p:cNvPr id="27664" name="Text Box 24"/>
          <p:cNvSpPr txBox="1">
            <a:spLocks noChangeArrowheads="1"/>
          </p:cNvSpPr>
          <p:nvPr/>
        </p:nvSpPr>
        <p:spPr bwMode="auto">
          <a:xfrm>
            <a:off x="3032125" y="5827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spTree>
    <p:extLst>
      <p:ext uri="{BB962C8B-B14F-4D97-AF65-F5344CB8AC3E}">
        <p14:creationId xmlns:p14="http://schemas.microsoft.com/office/powerpoint/2010/main" val="38756207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ox(in)">
                                      <p:cBhvr>
                                        <p:cTn id="7" dur="500"/>
                                        <p:tgtEl>
                                          <p:spTgt spid="880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8073"/>
                                        </p:tgtEl>
                                        <p:attrNameLst>
                                          <p:attrName>style.visibility</p:attrName>
                                        </p:attrNameLst>
                                      </p:cBhvr>
                                      <p:to>
                                        <p:strVal val="visible"/>
                                      </p:to>
                                    </p:set>
                                    <p:animEffect transition="in" filter="box(in)">
                                      <p:cBhvr>
                                        <p:cTn id="10" dur="500"/>
                                        <p:tgtEl>
                                          <p:spTgt spid="8807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8074"/>
                                        </p:tgtEl>
                                        <p:attrNameLst>
                                          <p:attrName>style.visibility</p:attrName>
                                        </p:attrNameLst>
                                      </p:cBhvr>
                                      <p:to>
                                        <p:strVal val="visible"/>
                                      </p:to>
                                    </p:set>
                                    <p:animEffect transition="in" filter="box(in)">
                                      <p:cBhvr>
                                        <p:cTn id="13" dur="500"/>
                                        <p:tgtEl>
                                          <p:spTgt spid="8807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8075"/>
                                        </p:tgtEl>
                                        <p:attrNameLst>
                                          <p:attrName>style.visibility</p:attrName>
                                        </p:attrNameLst>
                                      </p:cBhvr>
                                      <p:to>
                                        <p:strVal val="visible"/>
                                      </p:to>
                                    </p:set>
                                    <p:animEffect transition="in" filter="box(in)">
                                      <p:cBhvr>
                                        <p:cTn id="16" dur="500"/>
                                        <p:tgtEl>
                                          <p:spTgt spid="8807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88076"/>
                                        </p:tgtEl>
                                        <p:attrNameLst>
                                          <p:attrName>style.visibility</p:attrName>
                                        </p:attrNameLst>
                                      </p:cBhvr>
                                      <p:to>
                                        <p:strVal val="visible"/>
                                      </p:to>
                                    </p:set>
                                    <p:animEffect transition="in" filter="box(in)">
                                      <p:cBhvr>
                                        <p:cTn id="19" dur="500"/>
                                        <p:tgtEl>
                                          <p:spTgt spid="880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8078"/>
                                        </p:tgtEl>
                                        <p:attrNameLst>
                                          <p:attrName>style.visibility</p:attrName>
                                        </p:attrNameLst>
                                      </p:cBhvr>
                                      <p:to>
                                        <p:strVal val="visible"/>
                                      </p:to>
                                    </p:set>
                                    <p:animEffect transition="in" filter="box(in)">
                                      <p:cBhvr>
                                        <p:cTn id="24" dur="500"/>
                                        <p:tgtEl>
                                          <p:spTgt spid="8807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88079"/>
                                        </p:tgtEl>
                                        <p:attrNameLst>
                                          <p:attrName>style.visibility</p:attrName>
                                        </p:attrNameLst>
                                      </p:cBhvr>
                                      <p:to>
                                        <p:strVal val="visible"/>
                                      </p:to>
                                    </p:set>
                                    <p:animEffect transition="in" filter="box(in)">
                                      <p:cBhvr>
                                        <p:cTn id="27" dur="500"/>
                                        <p:tgtEl>
                                          <p:spTgt spid="8807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8084"/>
                                        </p:tgtEl>
                                        <p:attrNameLst>
                                          <p:attrName>style.visibility</p:attrName>
                                        </p:attrNameLst>
                                      </p:cBhvr>
                                      <p:to>
                                        <p:strVal val="visible"/>
                                      </p:to>
                                    </p:set>
                                    <p:animEffect transition="in" filter="checkerboard(across)">
                                      <p:cBhvr>
                                        <p:cTn id="32" dur="500"/>
                                        <p:tgtEl>
                                          <p:spTgt spid="8808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8082"/>
                                        </p:tgtEl>
                                        <p:attrNameLst>
                                          <p:attrName>style.visibility</p:attrName>
                                        </p:attrNameLst>
                                      </p:cBhvr>
                                      <p:to>
                                        <p:strVal val="visible"/>
                                      </p:to>
                                    </p:set>
                                    <p:animEffect transition="in" filter="checkerboard(across)">
                                      <p:cBhvr>
                                        <p:cTn id="37" dur="500"/>
                                        <p:tgtEl>
                                          <p:spTgt spid="880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88083"/>
                                        </p:tgtEl>
                                        <p:attrNameLst>
                                          <p:attrName>style.visibility</p:attrName>
                                        </p:attrNameLst>
                                      </p:cBhvr>
                                      <p:to>
                                        <p:strVal val="visible"/>
                                      </p:to>
                                    </p:set>
                                    <p:animEffect transition="in" filter="checkerboard(across)">
                                      <p:cBhvr>
                                        <p:cTn id="42" dur="500"/>
                                        <p:tgtEl>
                                          <p:spTgt spid="8808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88080"/>
                                        </p:tgtEl>
                                        <p:attrNameLst>
                                          <p:attrName>style.visibility</p:attrName>
                                        </p:attrNameLst>
                                      </p:cBhvr>
                                      <p:to>
                                        <p:strVal val="visible"/>
                                      </p:to>
                                    </p:set>
                                    <p:animEffect transition="in" filter="checkerboard(across)">
                                      <p:cBhvr>
                                        <p:cTn id="47" dur="500"/>
                                        <p:tgtEl>
                                          <p:spTgt spid="8808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8081"/>
                                        </p:tgtEl>
                                        <p:attrNameLst>
                                          <p:attrName>style.visibility</p:attrName>
                                        </p:attrNameLst>
                                      </p:cBhvr>
                                      <p:to>
                                        <p:strVal val="visible"/>
                                      </p:to>
                                    </p:set>
                                    <p:animEffect transition="in" filter="checkerboard(across)">
                                      <p:cBhvr>
                                        <p:cTn id="52" dur="500"/>
                                        <p:tgtEl>
                                          <p:spTgt spid="88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P spid="88073" grpId="0" animBg="1"/>
      <p:bldP spid="88074" grpId="0" animBg="1"/>
      <p:bldP spid="88075" grpId="0" animBg="1"/>
      <p:bldP spid="88076" grpId="0" animBg="1"/>
      <p:bldP spid="88078" grpId="0" animBg="1"/>
      <p:bldP spid="88079" grpId="0" animBg="1"/>
      <p:bldP spid="88080" grpId="0" animBg="1"/>
      <p:bldP spid="88081" grpId="0" animBg="1"/>
      <p:bldP spid="88082" grpId="0" animBg="1"/>
      <p:bldP spid="88083" grpId="0" animBg="1"/>
      <p:bldP spid="880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28675" name="Picture 8"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304801"/>
            <a:ext cx="914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24"/>
          <p:cNvSpPr txBox="1">
            <a:spLocks noChangeArrowheads="1"/>
          </p:cNvSpPr>
          <p:nvPr/>
        </p:nvSpPr>
        <p:spPr bwMode="auto">
          <a:xfrm>
            <a:off x="3565525" y="13604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sp>
        <p:nvSpPr>
          <p:cNvPr id="28677" name="WordArt 27"/>
          <p:cNvSpPr>
            <a:spLocks noChangeArrowheads="1" noChangeShapeType="1" noTextEdit="1"/>
          </p:cNvSpPr>
          <p:nvPr/>
        </p:nvSpPr>
        <p:spPr bwMode="auto">
          <a:xfrm>
            <a:off x="2339975" y="1124744"/>
            <a:ext cx="2819400" cy="9906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KẾT LUẬN</a:t>
            </a:r>
          </a:p>
        </p:txBody>
      </p:sp>
      <p:sp>
        <p:nvSpPr>
          <p:cNvPr id="28678" name="Text Box 28"/>
          <p:cNvSpPr txBox="1">
            <a:spLocks noChangeArrowheads="1"/>
          </p:cNvSpPr>
          <p:nvPr/>
        </p:nvSpPr>
        <p:spPr bwMode="auto">
          <a:xfrm>
            <a:off x="4251325" y="31892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sp>
        <p:nvSpPr>
          <p:cNvPr id="24" name="Rectangle 23"/>
          <p:cNvSpPr>
            <a:spLocks noChangeArrowheads="1"/>
          </p:cNvSpPr>
          <p:nvPr/>
        </p:nvSpPr>
        <p:spPr bwMode="auto">
          <a:xfrm>
            <a:off x="953389" y="2351088"/>
            <a:ext cx="6595872" cy="293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vi-VN" sz="4400" b="1" baseline="-25000">
                <a:solidFill>
                  <a:srgbClr val="003300"/>
                </a:solidFill>
              </a:rPr>
              <a:t>Thú rừng cung cấp các dược liệu quý có tác dụng chữa bệnh và bồi bổ sức khỏe cho con người. Bên cạnh đó còn là nguyên liệu để trang trí và làm đồ mĩ nghệ. Thú rừng giúp thiên nhiên, cuộc sống thêm tươi đẹp.</a:t>
            </a:r>
          </a:p>
        </p:txBody>
      </p:sp>
    </p:spTree>
    <p:extLst>
      <p:ext uri="{BB962C8B-B14F-4D97-AF65-F5344CB8AC3E}">
        <p14:creationId xmlns:p14="http://schemas.microsoft.com/office/powerpoint/2010/main" val="995610081"/>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0"/>
            <a:ext cx="12192000" cy="685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2776728" y="691896"/>
            <a:ext cx="9067800" cy="1446550"/>
          </a:xfrm>
          <a:prstGeom prst="rect">
            <a:avLst/>
          </a:prstGeom>
          <a:noFill/>
        </p:spPr>
        <p:txBody>
          <a:bodyPr wrap="square" rtlCol="0">
            <a:spAutoFit/>
          </a:bodyPr>
          <a:lstStyle/>
          <a:p>
            <a:r>
              <a:rPr lang="vi-VN" sz="8800" b="1" smtClean="0">
                <a:latin typeface="HP001 4 hàng" panose="020B0603050302020204" pitchFamily="34" charset="0"/>
              </a:rPr>
              <a:t>Hoạt động 3 </a:t>
            </a:r>
            <a:endParaRPr lang="en-US" sz="8800" b="1">
              <a:latin typeface="HP001 4 hàng" panose="020B0603050302020204" pitchFamily="34" charset="0"/>
            </a:endParaRPr>
          </a:p>
        </p:txBody>
      </p:sp>
      <p:sp>
        <p:nvSpPr>
          <p:cNvPr id="17" name="TextBox 16"/>
          <p:cNvSpPr txBox="1"/>
          <p:nvPr/>
        </p:nvSpPr>
        <p:spPr>
          <a:xfrm>
            <a:off x="2776728" y="2974728"/>
            <a:ext cx="9838944" cy="1015663"/>
          </a:xfrm>
          <a:prstGeom prst="rect">
            <a:avLst/>
          </a:prstGeom>
          <a:noFill/>
        </p:spPr>
        <p:txBody>
          <a:bodyPr wrap="square" rtlCol="0">
            <a:spAutoFit/>
          </a:bodyPr>
          <a:lstStyle/>
          <a:p>
            <a:r>
              <a:rPr lang="vi-VN" sz="6000" b="1" smtClean="0">
                <a:latin typeface="HP001 4 hàng" panose="020B0603050302020204" pitchFamily="34" charset="0"/>
              </a:rPr>
              <a:t>Bảo vệ loài thú  </a:t>
            </a:r>
            <a:endParaRPr lang="en-US" sz="6000" b="1">
              <a:latin typeface="HP001 4 hàng" panose="020B0603050302020204" pitchFamily="34" charset="0"/>
            </a:endParaRPr>
          </a:p>
        </p:txBody>
      </p:sp>
      <p:pic>
        <p:nvPicPr>
          <p:cNvPr id="5" name="Picture 14" descr="hanetuki.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19872" y="54483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3119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664208" y="1170432"/>
            <a:ext cx="8741664" cy="4154984"/>
          </a:xfrm>
          <a:prstGeom prst="rect">
            <a:avLst/>
          </a:prstGeom>
          <a:noFill/>
        </p:spPr>
        <p:txBody>
          <a:bodyPr wrap="square" rtlCol="0">
            <a:spAutoFit/>
          </a:bodyPr>
          <a:lstStyle/>
          <a:p>
            <a:r>
              <a:rPr lang="vi-VN" sz="8800" b="1" smtClean="0">
                <a:latin typeface="HP001 4 hàng" panose="020B0603050302020204" pitchFamily="34" charset="0"/>
              </a:rPr>
              <a:t>1 : Một số loài động vật quý hiếm  </a:t>
            </a:r>
            <a:endParaRPr lang="en-US" sz="8800" b="1">
              <a:latin typeface="HP001 4 hàng" panose="020B0603050302020204" pitchFamily="34" charset="0"/>
            </a:endParaRPr>
          </a:p>
        </p:txBody>
      </p:sp>
    </p:spTree>
    <p:extLst>
      <p:ext uri="{BB962C8B-B14F-4D97-AF65-F5344CB8AC3E}">
        <p14:creationId xmlns:p14="http://schemas.microsoft.com/office/powerpoint/2010/main" val="85826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1" y="-4763"/>
            <a:ext cx="9002713"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3"/>
          <p:cNvSpPr txBox="1">
            <a:spLocks noChangeArrowheads="1"/>
          </p:cNvSpPr>
          <p:nvPr/>
        </p:nvSpPr>
        <p:spPr bwMode="auto">
          <a:xfrm>
            <a:off x="2057400" y="304801"/>
            <a:ext cx="1219200" cy="7016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FF0000"/>
                </a:solidFill>
              </a:rPr>
              <a:t>Hổ</a:t>
            </a:r>
            <a:r>
              <a:rPr lang="en-US" altLang="vi-VN" sz="4000" b="1">
                <a:solidFill>
                  <a:srgbClr val="D60093"/>
                </a:solidFill>
              </a:rPr>
              <a:t> </a:t>
            </a:r>
          </a:p>
        </p:txBody>
      </p:sp>
    </p:spTree>
    <p:extLst>
      <p:ext uri="{BB962C8B-B14F-4D97-AF65-F5344CB8AC3E}">
        <p14:creationId xmlns:p14="http://schemas.microsoft.com/office/powerpoint/2010/main" val="1229952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3187"/>
                                        </p:tgtEl>
                                        <p:attrNameLst>
                                          <p:attrName>style.visibility</p:attrName>
                                        </p:attrNameLst>
                                      </p:cBhvr>
                                      <p:to>
                                        <p:strVal val="visible"/>
                                      </p:to>
                                    </p:set>
                                    <p:animEffect transition="in" filter="checkerboard(across)">
                                      <p:cBhvr>
                                        <p:cTn id="7" dur="500"/>
                                        <p:tgtEl>
                                          <p:spTgt spid="93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huot t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 Box 3"/>
          <p:cNvSpPr txBox="1">
            <a:spLocks noChangeArrowheads="1"/>
          </p:cNvSpPr>
          <p:nvPr/>
        </p:nvSpPr>
        <p:spPr bwMode="auto">
          <a:xfrm>
            <a:off x="1295400" y="304801"/>
            <a:ext cx="3276600"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0000FF"/>
                </a:solidFill>
              </a:rPr>
              <a:t>Chuột túi</a:t>
            </a:r>
            <a:r>
              <a:rPr lang="en-US" altLang="vi-VN" sz="4000" b="1">
                <a:solidFill>
                  <a:srgbClr val="D60093"/>
                </a:solidFill>
              </a:rPr>
              <a:t>  </a:t>
            </a:r>
          </a:p>
        </p:txBody>
      </p:sp>
    </p:spTree>
    <p:extLst>
      <p:ext uri="{BB962C8B-B14F-4D97-AF65-F5344CB8AC3E}">
        <p14:creationId xmlns:p14="http://schemas.microsoft.com/office/powerpoint/2010/main" val="1972339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blinds(horizontal)">
                                      <p:cBhvr>
                                        <p:cTn id="7"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gau tr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5" name="Text Box 3"/>
          <p:cNvSpPr txBox="1">
            <a:spLocks noChangeArrowheads="1"/>
          </p:cNvSpPr>
          <p:nvPr/>
        </p:nvSpPr>
        <p:spPr bwMode="auto">
          <a:xfrm>
            <a:off x="6705600" y="5562601"/>
            <a:ext cx="2819400" cy="7016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CC0000"/>
                </a:solidFill>
              </a:rPr>
              <a:t>Gấu trúc</a:t>
            </a:r>
          </a:p>
        </p:txBody>
      </p:sp>
    </p:spTree>
    <p:extLst>
      <p:ext uri="{BB962C8B-B14F-4D97-AF65-F5344CB8AC3E}">
        <p14:creationId xmlns:p14="http://schemas.microsoft.com/office/powerpoint/2010/main" val="3487812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5235"/>
                                        </p:tgtEl>
                                        <p:attrNameLst>
                                          <p:attrName>style.visibility</p:attrName>
                                        </p:attrNameLst>
                                      </p:cBhvr>
                                      <p:to>
                                        <p:strVal val="visible"/>
                                      </p:to>
                                    </p:set>
                                    <p:animEffect transition="in" filter="checkerboard(across)">
                                      <p:cBhvr>
                                        <p:cTn id="7"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v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4164"/>
            <a:ext cx="9144000" cy="657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ext Box 3"/>
          <p:cNvSpPr txBox="1">
            <a:spLocks noChangeArrowheads="1"/>
          </p:cNvSpPr>
          <p:nvPr/>
        </p:nvSpPr>
        <p:spPr bwMode="auto">
          <a:xfrm>
            <a:off x="1676400" y="914401"/>
            <a:ext cx="1143000"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D60093"/>
                </a:solidFill>
              </a:rPr>
              <a:t>Voi</a:t>
            </a:r>
          </a:p>
        </p:txBody>
      </p:sp>
    </p:spTree>
    <p:extLst>
      <p:ext uri="{BB962C8B-B14F-4D97-AF65-F5344CB8AC3E}">
        <p14:creationId xmlns:p14="http://schemas.microsoft.com/office/powerpoint/2010/main" val="1310086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checkerboard(across)">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7" descr="2asa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0688"/>
            <a:ext cx="8229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8"/>
          <p:cNvSpPr txBox="1">
            <a:spLocks noChangeArrowheads="1"/>
          </p:cNvSpPr>
          <p:nvPr/>
        </p:nvSpPr>
        <p:spPr bwMode="auto">
          <a:xfrm>
            <a:off x="7527926" y="5403851"/>
            <a:ext cx="1679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000" b="1">
                <a:solidFill>
                  <a:srgbClr val="FF0000"/>
                </a:solidFill>
              </a:rPr>
              <a:t>Sao la</a:t>
            </a:r>
          </a:p>
        </p:txBody>
      </p:sp>
    </p:spTree>
    <p:extLst>
      <p:ext uri="{BB962C8B-B14F-4D97-AF65-F5344CB8AC3E}">
        <p14:creationId xmlns:p14="http://schemas.microsoft.com/office/powerpoint/2010/main" val="2352852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2554269" y="2343150"/>
            <a:ext cx="7772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Char char="-"/>
            </a:pPr>
            <a:r>
              <a:rPr lang="en-US" altLang="vi-VN" sz="2800">
                <a:solidFill>
                  <a:srgbClr val="FF0000"/>
                </a:solidFill>
              </a:rPr>
              <a:t> </a:t>
            </a:r>
            <a:r>
              <a:rPr lang="en-US" altLang="vi-VN" sz="2800" b="1">
                <a:solidFill>
                  <a:srgbClr val="FF0000"/>
                </a:solidFill>
              </a:rPr>
              <a:t>Là con vật có 4 chân, mũi rất thính</a:t>
            </a:r>
            <a:br>
              <a:rPr lang="en-US" altLang="vi-VN" sz="2800" b="1">
                <a:solidFill>
                  <a:srgbClr val="FF0000"/>
                </a:solidFill>
              </a:rPr>
            </a:br>
            <a:r>
              <a:rPr lang="en-US" altLang="vi-VN" sz="2800" b="1">
                <a:solidFill>
                  <a:srgbClr val="FF0000"/>
                </a:solidFill>
              </a:rPr>
              <a:t>- Là loài vật rất trung thành với chủ</a:t>
            </a:r>
            <a:br>
              <a:rPr lang="en-US" altLang="vi-VN" sz="2800" b="1">
                <a:solidFill>
                  <a:srgbClr val="FF0000"/>
                </a:solidFill>
              </a:rPr>
            </a:br>
            <a:r>
              <a:rPr lang="en-US" altLang="vi-VN" sz="2800" b="1">
                <a:solidFill>
                  <a:srgbClr val="FF0000"/>
                </a:solidFill>
              </a:rPr>
              <a:t>- Hay sủa “ gâu, gâu “                   </a:t>
            </a:r>
            <a:endParaRPr lang="vi-VN" altLang="vi-VN" sz="2800" b="1" smtClean="0">
              <a:solidFill>
                <a:srgbClr val="FF0000"/>
              </a:solidFill>
            </a:endParaRPr>
          </a:p>
          <a:p>
            <a:pPr eaLnBrk="1" hangingPunct="1">
              <a:spcBef>
                <a:spcPct val="0"/>
              </a:spcBef>
              <a:buFontTx/>
              <a:buChar char="-"/>
            </a:pPr>
            <a:r>
              <a:rPr lang="en-US" altLang="vi-VN" sz="2800" b="1" smtClean="0">
                <a:solidFill>
                  <a:srgbClr val="FF0000"/>
                </a:solidFill>
              </a:rPr>
              <a:t>Là </a:t>
            </a:r>
            <a:r>
              <a:rPr lang="en-US" altLang="vi-VN" sz="2800" b="1">
                <a:solidFill>
                  <a:srgbClr val="FF0000"/>
                </a:solidFill>
              </a:rPr>
              <a:t>con gì?</a:t>
            </a:r>
            <a:endParaRPr lang="en-US" altLang="vi-VN" sz="2800">
              <a:solidFill>
                <a:srgbClr val="FF0000"/>
              </a:solidFill>
            </a:endParaRPr>
          </a:p>
        </p:txBody>
      </p:sp>
      <p:grpSp>
        <p:nvGrpSpPr>
          <p:cNvPr id="67589" name="Group 5"/>
          <p:cNvGrpSpPr>
            <a:grpSpLocks/>
          </p:cNvGrpSpPr>
          <p:nvPr/>
        </p:nvGrpSpPr>
        <p:grpSpPr bwMode="auto">
          <a:xfrm>
            <a:off x="2363769" y="1390650"/>
            <a:ext cx="7086600" cy="4572000"/>
            <a:chOff x="960" y="1536"/>
            <a:chExt cx="4080" cy="2784"/>
          </a:xfrm>
        </p:grpSpPr>
        <p:pic>
          <p:nvPicPr>
            <p:cNvPr id="6148" name="Picture 6" descr="DSC_145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1536"/>
              <a:ext cx="4080"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p:cNvSpPr txBox="1">
              <a:spLocks noChangeArrowheads="1"/>
            </p:cNvSpPr>
            <p:nvPr/>
          </p:nvSpPr>
          <p:spPr bwMode="auto">
            <a:xfrm>
              <a:off x="3648" y="3840"/>
              <a:ext cx="1354"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a:solidFill>
                    <a:srgbClr val="00E3DE"/>
                  </a:solidFill>
                </a:rPr>
                <a:t>Con chó</a:t>
              </a:r>
            </a:p>
          </p:txBody>
        </p:sp>
      </p:grpSp>
    </p:spTree>
    <p:extLst>
      <p:ext uri="{BB962C8B-B14F-4D97-AF65-F5344CB8AC3E}">
        <p14:creationId xmlns:p14="http://schemas.microsoft.com/office/powerpoint/2010/main" val="211926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blinds(horizontal)">
                                      <p:cBhvr>
                                        <p:cTn id="7" dur="500"/>
                                        <p:tgtEl>
                                          <p:spTgt spid="67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7589"/>
                                        </p:tgtEl>
                                        <p:attrNameLst>
                                          <p:attrName>style.visibility</p:attrName>
                                        </p:attrNameLst>
                                      </p:cBhvr>
                                      <p:to>
                                        <p:strVal val="visible"/>
                                      </p:to>
                                    </p:set>
                                    <p:anim calcmode="lin" valueType="num">
                                      <p:cBhvr additive="base">
                                        <p:cTn id="12" dur="500" fill="hold"/>
                                        <p:tgtEl>
                                          <p:spTgt spid="67589"/>
                                        </p:tgtEl>
                                        <p:attrNameLst>
                                          <p:attrName>ppt_x</p:attrName>
                                        </p:attrNameLst>
                                      </p:cBhvr>
                                      <p:tavLst>
                                        <p:tav tm="0">
                                          <p:val>
                                            <p:strVal val="#ppt_x"/>
                                          </p:val>
                                        </p:tav>
                                        <p:tav tm="100000">
                                          <p:val>
                                            <p:strVal val="#ppt_x"/>
                                          </p:val>
                                        </p:tav>
                                      </p:tavLst>
                                    </p:anim>
                                    <p:anim calcmode="lin" valueType="num">
                                      <p:cBhvr additive="base">
                                        <p:cTn id="13" dur="500" fill="hold"/>
                                        <p:tgtEl>
                                          <p:spTgt spid="67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ngua v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4800600" y="5562601"/>
            <a:ext cx="2971800" cy="701675"/>
          </a:xfrm>
          <a:prstGeom prst="rect">
            <a:avLst/>
          </a:prstGeom>
          <a:solidFill>
            <a:schemeClr val="accent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4000" b="1">
                <a:solidFill>
                  <a:srgbClr val="FF0000"/>
                </a:solidFill>
              </a:rPr>
              <a:t>Ngựa vằn</a:t>
            </a:r>
            <a:r>
              <a:rPr lang="en-US" altLang="vi-VN" sz="4000" b="1">
                <a:solidFill>
                  <a:srgbClr val="D60093"/>
                </a:solidFill>
              </a:rPr>
              <a:t> </a:t>
            </a:r>
          </a:p>
        </p:txBody>
      </p:sp>
    </p:spTree>
    <p:extLst>
      <p:ext uri="{BB962C8B-B14F-4D97-AF65-F5344CB8AC3E}">
        <p14:creationId xmlns:p14="http://schemas.microsoft.com/office/powerpoint/2010/main" val="3635805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animEffect transition="in" filter="checkerboard(across)">
                                      <p:cBhvr>
                                        <p:cTn id="7" dur="500"/>
                                        <p:tgtEl>
                                          <p:spTgt spid="92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extBox 1"/>
          <p:cNvSpPr txBox="1"/>
          <p:nvPr/>
        </p:nvSpPr>
        <p:spPr>
          <a:xfrm>
            <a:off x="1335024" y="2157984"/>
            <a:ext cx="9985248" cy="2123658"/>
          </a:xfrm>
          <a:prstGeom prst="rect">
            <a:avLst/>
          </a:prstGeom>
          <a:noFill/>
        </p:spPr>
        <p:txBody>
          <a:bodyPr wrap="square" rtlCol="0">
            <a:spAutoFit/>
          </a:bodyPr>
          <a:lstStyle/>
          <a:p>
            <a:r>
              <a:rPr lang="vi-VN" sz="6600" b="1" smtClean="0">
                <a:latin typeface="HP001 4 hàng" panose="020B0603050302020204" pitchFamily="34" charset="0"/>
              </a:rPr>
              <a:t>2 : Một số biện pháp bảo vệ thú rừng </a:t>
            </a:r>
            <a:endParaRPr lang="en-US" sz="6600" b="1">
              <a:latin typeface="HP001 4 hàng" panose="020B0603050302020204" pitchFamily="34" charset="0"/>
            </a:endParaRPr>
          </a:p>
        </p:txBody>
      </p:sp>
    </p:spTree>
    <p:extLst>
      <p:ext uri="{BB962C8B-B14F-4D97-AF65-F5344CB8AC3E}">
        <p14:creationId xmlns:p14="http://schemas.microsoft.com/office/powerpoint/2010/main" val="308862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630093" y="902218"/>
            <a:ext cx="1050036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latin typeface="HP001 4 hàng" panose="020B0603050302020204" pitchFamily="34" charset="0"/>
              </a:rPr>
              <a:t>- </a:t>
            </a:r>
            <a:r>
              <a:rPr lang="en-US" altLang="vi-VN" sz="4400" b="1" dirty="0" err="1">
                <a:latin typeface="HP001 4 hàng" panose="020B0603050302020204" pitchFamily="34" charset="0"/>
              </a:rPr>
              <a:t>Bảo</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vệ</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rừng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không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chặt</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phá</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rừng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cấm</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săn</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bắn</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trái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phép</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nuôi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dưỡng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các</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loài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thú</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quý</a:t>
            </a:r>
            <a:endParaRPr lang="en-US" altLang="vi-VN" sz="4400" b="1" baseline="-25000" dirty="0">
              <a:latin typeface="HP001 4 hàng" panose="020B0603050302020204" pitchFamily="34" charset="0"/>
            </a:endParaRPr>
          </a:p>
        </p:txBody>
      </p:sp>
      <p:sp>
        <p:nvSpPr>
          <p:cNvPr id="3" name="TextBox 2"/>
          <p:cNvSpPr txBox="1">
            <a:spLocks noChangeArrowheads="1"/>
          </p:cNvSpPr>
          <p:nvPr/>
        </p:nvSpPr>
        <p:spPr bwMode="auto">
          <a:xfrm>
            <a:off x="984502" y="3025876"/>
            <a:ext cx="1092461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latin typeface="HP001 4 hàng" panose="020B0603050302020204" pitchFamily="34" charset="0"/>
              </a:rPr>
              <a:t>- </a:t>
            </a:r>
            <a:r>
              <a:rPr lang="en-US" altLang="vi-VN" sz="4400" b="1" dirty="0" err="1">
                <a:latin typeface="HP001 4 hàng" panose="020B0603050302020204" pitchFamily="34" charset="0"/>
              </a:rPr>
              <a:t>Xây</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dựng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khu</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bảo</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tồn</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động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vật</a:t>
            </a:r>
            <a:endParaRPr lang="en-US" altLang="vi-VN" sz="4400" b="1" baseline="-25000" dirty="0">
              <a:latin typeface="HP001 4 hàng" panose="020B0603050302020204" pitchFamily="34" charset="0"/>
            </a:endParaRPr>
          </a:p>
        </p:txBody>
      </p:sp>
      <p:sp>
        <p:nvSpPr>
          <p:cNvPr id="4" name="TextBox 3"/>
          <p:cNvSpPr txBox="1">
            <a:spLocks noChangeArrowheads="1"/>
          </p:cNvSpPr>
          <p:nvPr/>
        </p:nvSpPr>
        <p:spPr bwMode="auto">
          <a:xfrm>
            <a:off x="1090567" y="3920037"/>
            <a:ext cx="107124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4400" b="1" dirty="0">
                <a:latin typeface="HP001 4 hàng" panose="020B0603050302020204" pitchFamily="34" charset="0"/>
              </a:rPr>
              <a:t>- </a:t>
            </a:r>
            <a:r>
              <a:rPr lang="en-US" altLang="vi-VN" sz="4400" b="1" dirty="0" err="1">
                <a:latin typeface="HP001 4 hàng" panose="020B0603050302020204" pitchFamily="34" charset="0"/>
              </a:rPr>
              <a:t>Tuyên</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truyền</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nâng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cao</a:t>
            </a:r>
            <a:r>
              <a:rPr lang="en-US" altLang="vi-VN" sz="4400" b="1" dirty="0">
                <a:latin typeface="HP001 4 hàng" panose="020B0603050302020204" pitchFamily="34" charset="0"/>
              </a:rPr>
              <a:t> ý </a:t>
            </a:r>
            <a:r>
              <a:rPr lang="en-US" altLang="vi-VN" sz="4400" b="1" dirty="0" err="1">
                <a:latin typeface="HP001 4 hàng" panose="020B0603050302020204" pitchFamily="34" charset="0"/>
              </a:rPr>
              <a:t>thức</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của</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mọi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người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về</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việc</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bảo</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vệ</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các</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loài</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động</a:t>
            </a:r>
            <a:r>
              <a:rPr lang="en-US" altLang="vi-VN" sz="4400" b="1" dirty="0">
                <a:latin typeface="HP001 4 hàng" panose="020B0603050302020204" pitchFamily="34" charset="0"/>
              </a:rPr>
              <a:t> </a:t>
            </a:r>
            <a:r>
              <a:rPr lang="en-US" altLang="vi-VN" sz="4400" b="1" dirty="0" err="1">
                <a:latin typeface="HP001 4 hàng" panose="020B0603050302020204" pitchFamily="34" charset="0"/>
              </a:rPr>
              <a:t>vật</a:t>
            </a:r>
            <a:endParaRPr lang="en-US" altLang="vi-VN" sz="4400" b="1" baseline="-25000" dirty="0">
              <a:latin typeface="HP001 4 hàng" panose="020B0603050302020204" pitchFamily="34" charset="0"/>
            </a:endParaRPr>
          </a:p>
        </p:txBody>
      </p:sp>
    </p:spTree>
    <p:extLst>
      <p:ext uri="{BB962C8B-B14F-4D97-AF65-F5344CB8AC3E}">
        <p14:creationId xmlns:p14="http://schemas.microsoft.com/office/powerpoint/2010/main" val="31822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p:cNvSpPr txBox="1"/>
          <p:nvPr/>
        </p:nvSpPr>
        <p:spPr>
          <a:xfrm>
            <a:off x="1353312" y="2157984"/>
            <a:ext cx="9546336" cy="2308324"/>
          </a:xfrm>
          <a:prstGeom prst="rect">
            <a:avLst/>
          </a:prstGeom>
          <a:noFill/>
        </p:spPr>
        <p:txBody>
          <a:bodyPr wrap="square" rtlCol="0">
            <a:spAutoFit/>
          </a:bodyPr>
          <a:lstStyle/>
          <a:p>
            <a:pPr algn="ctr"/>
            <a:r>
              <a:rPr lang="vi-VN" sz="7200" b="1" smtClean="0">
                <a:latin typeface="HP001 4 hàng" panose="020B0603050302020204" pitchFamily="34" charset="0"/>
              </a:rPr>
              <a:t>Chuẩn bị bài sau  Mặt trời </a:t>
            </a:r>
            <a:endParaRPr lang="en-US" sz="7200" b="1">
              <a:latin typeface="HP001 4 hàng" panose="020B0603050302020204" pitchFamily="34" charset="0"/>
            </a:endParaRPr>
          </a:p>
        </p:txBody>
      </p:sp>
    </p:spTree>
    <p:extLst>
      <p:ext uri="{BB962C8B-B14F-4D97-AF65-F5344CB8AC3E}">
        <p14:creationId xmlns:p14="http://schemas.microsoft.com/office/powerpoint/2010/main" val="206344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plus(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a:xfrm>
            <a:off x="1300164" y="1729979"/>
            <a:ext cx="11025186" cy="1295400"/>
          </a:xfrm>
        </p:spPr>
        <p:txBody>
          <a:bodyPr>
            <a:noAutofit/>
          </a:bodyPr>
          <a:lstStyle/>
          <a:p>
            <a:pPr eaLnBrk="1" hangingPunct="1">
              <a:lnSpc>
                <a:spcPct val="80000"/>
              </a:lnSpc>
              <a:buFontTx/>
              <a:buChar char="-"/>
            </a:pPr>
            <a:r>
              <a:rPr lang="en-US" altLang="vi-VN" sz="4000" b="1">
                <a:solidFill>
                  <a:srgbClr val="FF0000"/>
                </a:solidFill>
              </a:rPr>
              <a:t>Mình to lớn, có màu đen</a:t>
            </a:r>
          </a:p>
          <a:p>
            <a:pPr eaLnBrk="1" hangingPunct="1">
              <a:lnSpc>
                <a:spcPct val="80000"/>
              </a:lnSpc>
              <a:buFontTx/>
              <a:buChar char="-"/>
            </a:pPr>
            <a:r>
              <a:rPr lang="en-US" altLang="vi-VN" sz="4000" b="1">
                <a:solidFill>
                  <a:srgbClr val="FF0000"/>
                </a:solidFill>
              </a:rPr>
              <a:t>Đẻ con, con được gọi là nghé</a:t>
            </a:r>
          </a:p>
          <a:p>
            <a:pPr eaLnBrk="1" hangingPunct="1">
              <a:lnSpc>
                <a:spcPct val="80000"/>
              </a:lnSpc>
              <a:buFontTx/>
              <a:buChar char="-"/>
            </a:pPr>
            <a:r>
              <a:rPr lang="en-US" altLang="vi-VN" sz="4000" b="1">
                <a:solidFill>
                  <a:srgbClr val="FF0000"/>
                </a:solidFill>
              </a:rPr>
              <a:t>Kéo cày giúp bác nông dân làm ruộng</a:t>
            </a:r>
          </a:p>
          <a:p>
            <a:pPr eaLnBrk="1" hangingPunct="1">
              <a:lnSpc>
                <a:spcPct val="80000"/>
              </a:lnSpc>
              <a:buFontTx/>
              <a:buNone/>
            </a:pPr>
            <a:r>
              <a:rPr lang="en-US" altLang="vi-VN" sz="4400" b="1" smtClean="0">
                <a:solidFill>
                  <a:srgbClr val="FF0000"/>
                </a:solidFill>
              </a:rPr>
              <a:t>Là </a:t>
            </a:r>
            <a:r>
              <a:rPr lang="en-US" altLang="vi-VN" sz="4400" b="1">
                <a:solidFill>
                  <a:srgbClr val="FF0000"/>
                </a:solidFill>
              </a:rPr>
              <a:t>con gì?</a:t>
            </a:r>
          </a:p>
        </p:txBody>
      </p:sp>
      <p:sp>
        <p:nvSpPr>
          <p:cNvPr id="7171" name="AutoShape 6" descr="9k="/>
          <p:cNvSpPr>
            <a:spLocks noChangeAspect="1" noChangeArrowheads="1"/>
          </p:cNvSpPr>
          <p:nvPr/>
        </p:nvSpPr>
        <p:spPr bwMode="auto">
          <a:xfrm>
            <a:off x="5519739" y="2995614"/>
            <a:ext cx="1152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7172" name="AutoShape 7" descr="9k="/>
          <p:cNvSpPr>
            <a:spLocks noChangeAspect="1" noChangeArrowheads="1"/>
          </p:cNvSpPr>
          <p:nvPr/>
        </p:nvSpPr>
        <p:spPr bwMode="auto">
          <a:xfrm>
            <a:off x="5519739" y="2995614"/>
            <a:ext cx="11525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p>
        </p:txBody>
      </p:sp>
      <p:sp>
        <p:nvSpPr>
          <p:cNvPr id="7173" name="Text Box 11"/>
          <p:cNvSpPr txBox="1">
            <a:spLocks noChangeArrowheads="1"/>
          </p:cNvSpPr>
          <p:nvPr/>
        </p:nvSpPr>
        <p:spPr bwMode="auto">
          <a:xfrm>
            <a:off x="4098925" y="3846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pic>
        <p:nvPicPr>
          <p:cNvPr id="66572" name="Picture 12" descr="t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4" y="515361"/>
            <a:ext cx="9458322" cy="634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Text Box 16"/>
          <p:cNvSpPr txBox="1">
            <a:spLocks noChangeArrowheads="1"/>
          </p:cNvSpPr>
          <p:nvPr/>
        </p:nvSpPr>
        <p:spPr bwMode="auto">
          <a:xfrm>
            <a:off x="7786686" y="60960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4400" b="1">
                <a:solidFill>
                  <a:schemeClr val="bg1"/>
                </a:solidFill>
              </a:rPr>
              <a:t>Con Trâu</a:t>
            </a:r>
          </a:p>
        </p:txBody>
      </p:sp>
    </p:spTree>
    <p:extLst>
      <p:ext uri="{BB962C8B-B14F-4D97-AF65-F5344CB8AC3E}">
        <p14:creationId xmlns:p14="http://schemas.microsoft.com/office/powerpoint/2010/main" val="1485697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animEffect transition="in" filter="blinds(horizontal)">
                                      <p:cBhvr>
                                        <p:cTn id="7" dur="500"/>
                                        <p:tgtEl>
                                          <p:spTgt spid="665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2">
                                            <p:txEl>
                                              <p:pRg st="1" end="1"/>
                                            </p:txEl>
                                          </p:spTgt>
                                        </p:tgtEl>
                                        <p:attrNameLst>
                                          <p:attrName>style.visibility</p:attrName>
                                        </p:attrNameLst>
                                      </p:cBhvr>
                                      <p:to>
                                        <p:strVal val="visible"/>
                                      </p:to>
                                    </p:set>
                                    <p:animEffect transition="in" filter="blinds(horizontal)">
                                      <p:cBhvr>
                                        <p:cTn id="12" dur="500"/>
                                        <p:tgtEl>
                                          <p:spTgt spid="6656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62">
                                            <p:txEl>
                                              <p:pRg st="2" end="2"/>
                                            </p:txEl>
                                          </p:spTgt>
                                        </p:tgtEl>
                                        <p:attrNameLst>
                                          <p:attrName>style.visibility</p:attrName>
                                        </p:attrNameLst>
                                      </p:cBhvr>
                                      <p:to>
                                        <p:strVal val="visible"/>
                                      </p:to>
                                    </p:set>
                                    <p:animEffect transition="in" filter="blinds(horizontal)">
                                      <p:cBhvr>
                                        <p:cTn id="17" dur="500"/>
                                        <p:tgtEl>
                                          <p:spTgt spid="6656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62">
                                            <p:txEl>
                                              <p:pRg st="3" end="3"/>
                                            </p:txEl>
                                          </p:spTgt>
                                        </p:tgtEl>
                                        <p:attrNameLst>
                                          <p:attrName>style.visibility</p:attrName>
                                        </p:attrNameLst>
                                      </p:cBhvr>
                                      <p:to>
                                        <p:strVal val="visible"/>
                                      </p:to>
                                    </p:set>
                                    <p:animEffect transition="in" filter="blinds(horizontal)">
                                      <p:cBhvr>
                                        <p:cTn id="22" dur="500"/>
                                        <p:tgtEl>
                                          <p:spTgt spid="6656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6572"/>
                                        </p:tgtEl>
                                        <p:attrNameLst>
                                          <p:attrName>style.visibility</p:attrName>
                                        </p:attrNameLst>
                                      </p:cBhvr>
                                      <p:to>
                                        <p:strVal val="visible"/>
                                      </p:to>
                                    </p:set>
                                    <p:animEffect transition="in" filter="diamond(in)">
                                      <p:cBhvr>
                                        <p:cTn id="27" dur="2000"/>
                                        <p:tgtEl>
                                          <p:spTgt spid="6657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66576"/>
                                        </p:tgtEl>
                                        <p:attrNameLst>
                                          <p:attrName>style.visibility</p:attrName>
                                        </p:attrNameLst>
                                      </p:cBhvr>
                                      <p:to>
                                        <p:strVal val="visible"/>
                                      </p:to>
                                    </p:set>
                                    <p:animEffect transition="in" filter="diamond(in)">
                                      <p:cBhvr>
                                        <p:cTn id="30" dur="2000"/>
                                        <p:tgtEl>
                                          <p:spTgt spid="66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P spid="6657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a:xfrm>
            <a:off x="2505075" y="2855913"/>
            <a:ext cx="9467850" cy="1219200"/>
          </a:xfrm>
        </p:spPr>
        <p:txBody>
          <a:bodyPr>
            <a:normAutofit fontScale="90000"/>
          </a:bodyPr>
          <a:lstStyle/>
          <a:p>
            <a:pPr algn="l" eaLnBrk="1" hangingPunct="1"/>
            <a:r>
              <a:rPr lang="en-US" altLang="vi-VN" sz="2800" b="1">
                <a:solidFill>
                  <a:srgbClr val="FF0000"/>
                </a:solidFill>
              </a:rPr>
              <a:t>- </a:t>
            </a:r>
            <a:r>
              <a:rPr lang="en-US" altLang="vi-VN" sz="6000" b="1">
                <a:solidFill>
                  <a:schemeClr val="tx1">
                    <a:lumMod val="95000"/>
                    <a:lumOff val="5000"/>
                  </a:schemeClr>
                </a:solidFill>
              </a:rPr>
              <a:t>Con có mắt híp</a:t>
            </a:r>
            <a:br>
              <a:rPr lang="en-US" altLang="vi-VN" sz="6000" b="1">
                <a:solidFill>
                  <a:schemeClr val="tx1">
                    <a:lumMod val="95000"/>
                    <a:lumOff val="5000"/>
                  </a:schemeClr>
                </a:solidFill>
              </a:rPr>
            </a:br>
            <a:r>
              <a:rPr lang="en-US" altLang="vi-VN" sz="6000" b="1">
                <a:solidFill>
                  <a:schemeClr val="tx1">
                    <a:lumMod val="95000"/>
                    <a:lumOff val="5000"/>
                  </a:schemeClr>
                </a:solidFill>
              </a:rPr>
              <a:t>- Có 4 chân, thích tắm mát</a:t>
            </a:r>
            <a:br>
              <a:rPr lang="en-US" altLang="vi-VN" sz="6000" b="1">
                <a:solidFill>
                  <a:schemeClr val="tx1">
                    <a:lumMod val="95000"/>
                    <a:lumOff val="5000"/>
                  </a:schemeClr>
                </a:solidFill>
              </a:rPr>
            </a:br>
            <a:r>
              <a:rPr lang="en-US" altLang="vi-VN" sz="6000" b="1">
                <a:solidFill>
                  <a:schemeClr val="tx1">
                    <a:lumMod val="95000"/>
                    <a:lumOff val="5000"/>
                  </a:schemeClr>
                </a:solidFill>
              </a:rPr>
              <a:t>- Lúc ăn no kêu “ ụt - ịt”         </a:t>
            </a:r>
            <a:r>
              <a:rPr lang="vi-VN" altLang="vi-VN" sz="6000" b="1" smtClean="0">
                <a:solidFill>
                  <a:schemeClr val="tx1">
                    <a:lumMod val="95000"/>
                    <a:lumOff val="5000"/>
                  </a:schemeClr>
                </a:solidFill>
              </a:rPr>
              <a:t/>
            </a:r>
            <a:br>
              <a:rPr lang="vi-VN" altLang="vi-VN" sz="6000" b="1" smtClean="0">
                <a:solidFill>
                  <a:schemeClr val="tx1">
                    <a:lumMod val="95000"/>
                    <a:lumOff val="5000"/>
                  </a:schemeClr>
                </a:solidFill>
              </a:rPr>
            </a:br>
            <a:r>
              <a:rPr lang="en-US" altLang="vi-VN" sz="6000" b="1" smtClean="0">
                <a:solidFill>
                  <a:schemeClr val="tx1">
                    <a:lumMod val="95000"/>
                    <a:lumOff val="5000"/>
                  </a:schemeClr>
                </a:solidFill>
              </a:rPr>
              <a:t> </a:t>
            </a:r>
            <a:r>
              <a:rPr lang="en-US" altLang="vi-VN" sz="5300" b="1">
                <a:solidFill>
                  <a:schemeClr val="tx1">
                    <a:lumMod val="95000"/>
                    <a:lumOff val="5000"/>
                  </a:schemeClr>
                </a:solidFill>
              </a:rPr>
              <a:t>Là con gì?</a:t>
            </a:r>
          </a:p>
        </p:txBody>
      </p:sp>
      <p:sp>
        <p:nvSpPr>
          <p:cNvPr id="8195" name="Text Box 9"/>
          <p:cNvSpPr txBox="1">
            <a:spLocks noChangeArrowheads="1"/>
          </p:cNvSpPr>
          <p:nvPr/>
        </p:nvSpPr>
        <p:spPr bwMode="auto">
          <a:xfrm>
            <a:off x="3946525" y="3465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pic>
        <p:nvPicPr>
          <p:cNvPr id="68618" name="Picture 10" descr="l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4" y="1463675"/>
            <a:ext cx="9950060"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9" name="Text Box 11"/>
          <p:cNvSpPr txBox="1">
            <a:spLocks noChangeArrowheads="1"/>
          </p:cNvSpPr>
          <p:nvPr/>
        </p:nvSpPr>
        <p:spPr bwMode="auto">
          <a:xfrm>
            <a:off x="7239000" y="5749925"/>
            <a:ext cx="2393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5400">
                <a:solidFill>
                  <a:srgbClr val="FF0000"/>
                </a:solidFill>
                <a:latin typeface="Times New Roman" panose="02020603050405020304" pitchFamily="18" charset="0"/>
              </a:rPr>
              <a:t>Con lợn</a:t>
            </a:r>
          </a:p>
        </p:txBody>
      </p:sp>
    </p:spTree>
    <p:extLst>
      <p:ext uri="{BB962C8B-B14F-4D97-AF65-F5344CB8AC3E}">
        <p14:creationId xmlns:p14="http://schemas.microsoft.com/office/powerpoint/2010/main" val="18395881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diamond(in)">
                                      <p:cBhvr>
                                        <p:cTn id="7" dur="20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8618"/>
                                        </p:tgtEl>
                                        <p:attrNameLst>
                                          <p:attrName>style.visibility</p:attrName>
                                        </p:attrNameLst>
                                      </p:cBhvr>
                                      <p:to>
                                        <p:strVal val="visible"/>
                                      </p:to>
                                    </p:set>
                                    <p:animEffect transition="in" filter="diamond(in)">
                                      <p:cBhvr>
                                        <p:cTn id="12" dur="2000"/>
                                        <p:tgtEl>
                                          <p:spTgt spid="68618"/>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8619"/>
                                        </p:tgtEl>
                                        <p:attrNameLst>
                                          <p:attrName>style.visibility</p:attrName>
                                        </p:attrNameLst>
                                      </p:cBhvr>
                                      <p:to>
                                        <p:strVal val="visible"/>
                                      </p:to>
                                    </p:set>
                                    <p:animEffect transition="in" filter="diamond(in)">
                                      <p:cBhvr>
                                        <p:cTn id="15" dur="20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0" y="1177925"/>
            <a:ext cx="132778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vi-VN" sz="6000" b="1">
                <a:solidFill>
                  <a:schemeClr val="tx1">
                    <a:lumMod val="95000"/>
                    <a:lumOff val="5000"/>
                  </a:schemeClr>
                </a:solidFill>
              </a:rPr>
              <a:t>- Ăn cỏ, thường có lông màu nâu</a:t>
            </a:r>
          </a:p>
          <a:p>
            <a:pPr eaLnBrk="1" hangingPunct="1">
              <a:buFontTx/>
              <a:buNone/>
            </a:pPr>
            <a:r>
              <a:rPr lang="en-US" altLang="vi-VN" sz="6000" b="1">
                <a:solidFill>
                  <a:schemeClr val="tx1">
                    <a:lumMod val="95000"/>
                    <a:lumOff val="5000"/>
                  </a:schemeClr>
                </a:solidFill>
              </a:rPr>
              <a:t>- Đẻ con được gọi là bê</a:t>
            </a:r>
          </a:p>
          <a:p>
            <a:pPr eaLnBrk="1" hangingPunct="1">
              <a:buFontTx/>
              <a:buNone/>
            </a:pPr>
            <a:r>
              <a:rPr lang="en-US" altLang="vi-VN" sz="6000" b="1">
                <a:solidFill>
                  <a:schemeClr val="tx1">
                    <a:lumMod val="95000"/>
                    <a:lumOff val="5000"/>
                  </a:schemeClr>
                </a:solidFill>
              </a:rPr>
              <a:t>- Sữa của con vật này rất bổ</a:t>
            </a:r>
          </a:p>
          <a:p>
            <a:pPr eaLnBrk="1" hangingPunct="1">
              <a:buFontTx/>
              <a:buNone/>
            </a:pPr>
            <a:r>
              <a:rPr lang="en-US" altLang="vi-VN" sz="4400" b="1">
                <a:solidFill>
                  <a:schemeClr val="tx1">
                    <a:lumMod val="95000"/>
                    <a:lumOff val="5000"/>
                  </a:schemeClr>
                </a:solidFill>
              </a:rPr>
              <a:t>                                                                                    </a:t>
            </a:r>
            <a:r>
              <a:rPr lang="en-US" altLang="vi-VN" sz="5400" b="1">
                <a:solidFill>
                  <a:schemeClr val="tx1">
                    <a:lumMod val="95000"/>
                    <a:lumOff val="5000"/>
                  </a:schemeClr>
                </a:solidFill>
              </a:rPr>
              <a:t>Là con gì?</a:t>
            </a:r>
          </a:p>
        </p:txBody>
      </p:sp>
      <p:sp>
        <p:nvSpPr>
          <p:cNvPr id="9219" name="Text Box 9"/>
          <p:cNvSpPr txBox="1">
            <a:spLocks noChangeArrowheads="1"/>
          </p:cNvSpPr>
          <p:nvPr/>
        </p:nvSpPr>
        <p:spPr bwMode="auto">
          <a:xfrm>
            <a:off x="3184525" y="3084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1800"/>
          </a:p>
        </p:txBody>
      </p:sp>
      <p:pic>
        <p:nvPicPr>
          <p:cNvPr id="69642" name="Picture 10" descr="con 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25" y="1149350"/>
            <a:ext cx="6785754"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3" name="Text Box 11"/>
          <p:cNvSpPr txBox="1">
            <a:spLocks noChangeArrowheads="1"/>
          </p:cNvSpPr>
          <p:nvPr/>
        </p:nvSpPr>
        <p:spPr bwMode="auto">
          <a:xfrm>
            <a:off x="1524000" y="5330825"/>
            <a:ext cx="37671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5400">
                <a:solidFill>
                  <a:srgbClr val="FF0000"/>
                </a:solidFill>
              </a:rPr>
              <a:t>Con bò sữa</a:t>
            </a:r>
          </a:p>
        </p:txBody>
      </p:sp>
      <p:sp>
        <p:nvSpPr>
          <p:cNvPr id="9222" name="Text Box 13"/>
          <p:cNvSpPr txBox="1">
            <a:spLocks noChangeArrowheads="1"/>
          </p:cNvSpPr>
          <p:nvPr/>
        </p:nvSpPr>
        <p:spPr bwMode="auto">
          <a:xfrm>
            <a:off x="7299325" y="25034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vi-VN" sz="2800"/>
          </a:p>
        </p:txBody>
      </p:sp>
      <p:pic>
        <p:nvPicPr>
          <p:cNvPr id="69646" name="Picture 14" descr="con 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079" y="1177925"/>
            <a:ext cx="5218922"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7" name="Text Box 15"/>
          <p:cNvSpPr txBox="1">
            <a:spLocks noChangeArrowheads="1"/>
          </p:cNvSpPr>
          <p:nvPr/>
        </p:nvSpPr>
        <p:spPr bwMode="auto">
          <a:xfrm>
            <a:off x="8111287" y="5441950"/>
            <a:ext cx="23939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5400">
                <a:solidFill>
                  <a:srgbClr val="FF0000"/>
                </a:solidFill>
              </a:rPr>
              <a:t>Con bò</a:t>
            </a:r>
          </a:p>
        </p:txBody>
      </p:sp>
    </p:spTree>
    <p:extLst>
      <p:ext uri="{BB962C8B-B14F-4D97-AF65-F5344CB8AC3E}">
        <p14:creationId xmlns:p14="http://schemas.microsoft.com/office/powerpoint/2010/main" val="2331097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wipe(down)">
                                      <p:cBhvr>
                                        <p:cTn id="7" dur="500"/>
                                        <p:tgtEl>
                                          <p:spTgt spid="69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9642"/>
                                        </p:tgtEl>
                                        <p:attrNameLst>
                                          <p:attrName>style.visibility</p:attrName>
                                        </p:attrNameLst>
                                      </p:cBhvr>
                                      <p:to>
                                        <p:strVal val="visible"/>
                                      </p:to>
                                    </p:set>
                                    <p:animEffect transition="in" filter="box(in)">
                                      <p:cBhvr>
                                        <p:cTn id="12" dur="500"/>
                                        <p:tgtEl>
                                          <p:spTgt spid="6964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9643"/>
                                        </p:tgtEl>
                                        <p:attrNameLst>
                                          <p:attrName>style.visibility</p:attrName>
                                        </p:attrNameLst>
                                      </p:cBhvr>
                                      <p:to>
                                        <p:strVal val="visible"/>
                                      </p:to>
                                    </p:set>
                                    <p:animEffect transition="in" filter="box(in)">
                                      <p:cBhvr>
                                        <p:cTn id="15" dur="500"/>
                                        <p:tgtEl>
                                          <p:spTgt spid="69643"/>
                                        </p:tgtEl>
                                      </p:cBhvr>
                                    </p:animEffect>
                                  </p:childTnLst>
                                </p:cTn>
                              </p:par>
                              <p:par>
                                <p:cTn id="16" presetID="4" presetClass="entr" presetSubtype="16" fill="hold" nodeType="withEffect">
                                  <p:stCondLst>
                                    <p:cond delay="0"/>
                                  </p:stCondLst>
                                  <p:childTnLst>
                                    <p:set>
                                      <p:cBhvr>
                                        <p:cTn id="17" dur="1" fill="hold">
                                          <p:stCondLst>
                                            <p:cond delay="0"/>
                                          </p:stCondLst>
                                        </p:cTn>
                                        <p:tgtEl>
                                          <p:spTgt spid="69646"/>
                                        </p:tgtEl>
                                        <p:attrNameLst>
                                          <p:attrName>style.visibility</p:attrName>
                                        </p:attrNameLst>
                                      </p:cBhvr>
                                      <p:to>
                                        <p:strVal val="visible"/>
                                      </p:to>
                                    </p:set>
                                    <p:animEffect transition="in" filter="box(in)">
                                      <p:cBhvr>
                                        <p:cTn id="18" dur="500"/>
                                        <p:tgtEl>
                                          <p:spTgt spid="6964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69647"/>
                                        </p:tgtEl>
                                        <p:attrNameLst>
                                          <p:attrName>style.visibility</p:attrName>
                                        </p:attrNameLst>
                                      </p:cBhvr>
                                      <p:to>
                                        <p:strVal val="visible"/>
                                      </p:to>
                                    </p:set>
                                    <p:animEffect transition="in" filter="box(in)">
                                      <p:cBhvr>
                                        <p:cTn id="21" dur="500"/>
                                        <p:tgtEl>
                                          <p:spTgt spid="69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43" grpId="0"/>
      <p:bldP spid="6964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SLGG_2002"/>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0" y="19050"/>
            <a:ext cx="12039600" cy="6858000"/>
          </a:xfrm>
          <a:noFill/>
        </p:spPr>
      </p:pic>
      <p:sp>
        <p:nvSpPr>
          <p:cNvPr id="94214" name="WordArt 6"/>
          <p:cNvSpPr>
            <a:spLocks noChangeArrowheads="1" noChangeShapeType="1" noTextEdit="1"/>
          </p:cNvSpPr>
          <p:nvPr/>
        </p:nvSpPr>
        <p:spPr bwMode="auto">
          <a:xfrm>
            <a:off x="1549400" y="2441575"/>
            <a:ext cx="5257800" cy="1143000"/>
          </a:xfrm>
          <a:prstGeom prst="rect">
            <a:avLst/>
          </a:prstGeom>
        </p:spPr>
        <p:txBody>
          <a:bodyPr wrap="none" fromWordArt="1">
            <a:prstTxWarp prst="textWave1">
              <a:avLst>
                <a:gd name="adj1" fmla="val 13005"/>
                <a:gd name="adj2" fmla="val 0"/>
              </a:avLst>
            </a:prstTxWarp>
          </a:bodyPr>
          <a:lstStyle/>
          <a:p>
            <a:pPr algn="ctr" eaLnBrk="1" hangingPunct="1">
              <a:defRPr/>
            </a:pPr>
            <a:r>
              <a:rPr lang="en-US" sz="3600" b="1" u="sng" kern="10">
                <a:ln w="22225">
                  <a:solidFill>
                    <a:schemeClr val="accent2"/>
                  </a:solidFill>
                  <a:prstDash val="solid"/>
                </a:ln>
                <a:solidFill>
                  <a:schemeClr val="accent2">
                    <a:lumMod val="40000"/>
                    <a:lumOff val="60000"/>
                  </a:schemeClr>
                </a:solidFill>
                <a:latin typeface="Times New Roman"/>
                <a:cs typeface="Times New Roman"/>
              </a:rPr>
              <a:t>Bài mới</a:t>
            </a:r>
          </a:p>
        </p:txBody>
      </p:sp>
    </p:spTree>
    <p:extLst>
      <p:ext uri="{BB962C8B-B14F-4D97-AF65-F5344CB8AC3E}">
        <p14:creationId xmlns:p14="http://schemas.microsoft.com/office/powerpoint/2010/main" val="9126292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extBox 1"/>
          <p:cNvSpPr txBox="1"/>
          <p:nvPr/>
        </p:nvSpPr>
        <p:spPr>
          <a:xfrm>
            <a:off x="1020318" y="2237232"/>
            <a:ext cx="7520178" cy="769441"/>
          </a:xfrm>
          <a:prstGeom prst="rect">
            <a:avLst/>
          </a:prstGeom>
          <a:noFill/>
        </p:spPr>
        <p:txBody>
          <a:bodyPr wrap="square" rtlCol="0">
            <a:spAutoFit/>
          </a:bodyPr>
          <a:lstStyle/>
          <a:p>
            <a:r>
              <a:rPr lang="vi-VN" sz="4400" b="1" smtClean="0">
                <a:latin typeface="HP001 4 hàng" panose="020B0603050302020204" pitchFamily="34" charset="0"/>
              </a:rPr>
              <a:t>Tự nhiên và xã hội </a:t>
            </a:r>
            <a:endParaRPr lang="en-US" sz="4400" b="1">
              <a:latin typeface="HP001 4 hàng" panose="020B0603050302020204" pitchFamily="34" charset="0"/>
            </a:endParaRPr>
          </a:p>
        </p:txBody>
      </p:sp>
      <p:sp>
        <p:nvSpPr>
          <p:cNvPr id="3" name="TextBox 2"/>
          <p:cNvSpPr txBox="1"/>
          <p:nvPr/>
        </p:nvSpPr>
        <p:spPr>
          <a:xfrm>
            <a:off x="0" y="3310128"/>
            <a:ext cx="10058400" cy="830997"/>
          </a:xfrm>
          <a:prstGeom prst="rect">
            <a:avLst/>
          </a:prstGeom>
          <a:noFill/>
        </p:spPr>
        <p:txBody>
          <a:bodyPr wrap="square" rtlCol="0">
            <a:spAutoFit/>
          </a:bodyPr>
          <a:lstStyle/>
          <a:p>
            <a:r>
              <a:rPr lang="vi-VN" sz="4800" b="1" smtClean="0">
                <a:latin typeface="HP001 4 hàng" panose="020B0603050302020204" pitchFamily="34" charset="0"/>
              </a:rPr>
              <a:t>Bài 55 ; Thú ( Tiếp theo )</a:t>
            </a:r>
            <a:endParaRPr lang="en-US" sz="4800" b="1">
              <a:latin typeface="HP001 4 hàng" panose="020B0603050302020204" pitchFamily="34" charset="0"/>
            </a:endParaRPr>
          </a:p>
        </p:txBody>
      </p:sp>
    </p:spTree>
    <p:extLst>
      <p:ext uri="{BB962C8B-B14F-4D97-AF65-F5344CB8AC3E}">
        <p14:creationId xmlns:p14="http://schemas.microsoft.com/office/powerpoint/2010/main" val="413871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28016" y="0"/>
            <a:ext cx="12192000" cy="68580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2776728" y="691896"/>
            <a:ext cx="9067800" cy="1446550"/>
          </a:xfrm>
          <a:prstGeom prst="rect">
            <a:avLst/>
          </a:prstGeom>
          <a:noFill/>
        </p:spPr>
        <p:txBody>
          <a:bodyPr wrap="square" rtlCol="0">
            <a:spAutoFit/>
          </a:bodyPr>
          <a:lstStyle/>
          <a:p>
            <a:r>
              <a:rPr lang="vi-VN" sz="8800" b="1" smtClean="0">
                <a:latin typeface="HP001 4 hàng" panose="020B0603050302020204" pitchFamily="34" charset="0"/>
              </a:rPr>
              <a:t>Hoạt động 1 </a:t>
            </a:r>
            <a:endParaRPr lang="en-US" sz="8800" b="1">
              <a:latin typeface="HP001 4 hàng" panose="020B0603050302020204" pitchFamily="34" charset="0"/>
            </a:endParaRPr>
          </a:p>
        </p:txBody>
      </p:sp>
      <p:sp>
        <p:nvSpPr>
          <p:cNvPr id="17" name="TextBox 16"/>
          <p:cNvSpPr txBox="1"/>
          <p:nvPr/>
        </p:nvSpPr>
        <p:spPr>
          <a:xfrm>
            <a:off x="1280160" y="3072384"/>
            <a:ext cx="9838944" cy="1015663"/>
          </a:xfrm>
          <a:prstGeom prst="rect">
            <a:avLst/>
          </a:prstGeom>
          <a:noFill/>
        </p:spPr>
        <p:txBody>
          <a:bodyPr wrap="square" rtlCol="0">
            <a:spAutoFit/>
          </a:bodyPr>
          <a:lstStyle/>
          <a:p>
            <a:r>
              <a:rPr lang="vi-VN" sz="6000" b="1" smtClean="0">
                <a:latin typeface="HP001 4 hàng" panose="020B0603050302020204" pitchFamily="34" charset="0"/>
              </a:rPr>
              <a:t>Quan sát sách giáo khoa</a:t>
            </a:r>
            <a:endParaRPr lang="en-US" sz="6000" b="1">
              <a:latin typeface="HP001 4 hàng" panose="020B0603050302020204" pitchFamily="34" charset="0"/>
            </a:endParaRPr>
          </a:p>
        </p:txBody>
      </p:sp>
    </p:spTree>
    <p:extLst>
      <p:ext uri="{BB962C8B-B14F-4D97-AF65-F5344CB8AC3E}">
        <p14:creationId xmlns:p14="http://schemas.microsoft.com/office/powerpoint/2010/main" val="23367928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ppt_x"/>
                                          </p:val>
                                        </p:tav>
                                        <p:tav tm="100000">
                                          <p:val>
                                            <p:strVal val="#ppt_x"/>
                                          </p:val>
                                        </p:tav>
                                      </p:tavLst>
                                    </p:anim>
                                    <p:anim calcmode="lin" valueType="num">
                                      <p:cBhvr additive="base">
                                        <p:cTn id="1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554</Words>
  <Application>Microsoft Office PowerPoint</Application>
  <PresentationFormat>Custom</PresentationFormat>
  <Paragraphs>97</Paragraphs>
  <Slides>33</Slides>
  <Notes>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 Con có mắt híp - Có 4 chân, thích tắm mát - Lúc ăn no kêu “ ụt - ịt”           Là con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84398690084</cp:lastModifiedBy>
  <cp:revision>11</cp:revision>
  <dcterms:created xsi:type="dcterms:W3CDTF">2022-02-22T02:29:26Z</dcterms:created>
  <dcterms:modified xsi:type="dcterms:W3CDTF">2022-03-21T15:13:42Z</dcterms:modified>
</cp:coreProperties>
</file>