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8" r:id="rId3"/>
    <p:sldId id="265" r:id="rId4"/>
    <p:sldId id="257" r:id="rId5"/>
    <p:sldId id="267" r:id="rId6"/>
    <p:sldId id="260" r:id="rId7"/>
    <p:sldId id="259" r:id="rId8"/>
    <p:sldId id="261" r:id="rId9"/>
    <p:sldId id="269" r:id="rId10"/>
    <p:sldId id="266" r:id="rId11"/>
    <p:sldId id="262" r:id="rId12"/>
    <p:sldId id="263" r:id="rId13"/>
    <p:sldId id="264" r:id="rId14"/>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450"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837DE3-3C73-41AE-9DE5-020511022FC2}" type="datetimeFigureOut">
              <a:rPr lang="en-US" smtClean="0"/>
              <a:t>1/3/2022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B21650-3BD3-4B3D-97D6-ADB37DF68F36}" type="slidenum">
              <a:rPr lang="en-US" smtClean="0"/>
              <a:t>‹#›</a:t>
            </a:fld>
            <a:endParaRPr lang="en-US"/>
          </a:p>
        </p:txBody>
      </p:sp>
    </p:spTree>
    <p:extLst>
      <p:ext uri="{BB962C8B-B14F-4D97-AF65-F5344CB8AC3E}">
        <p14:creationId xmlns:p14="http://schemas.microsoft.com/office/powerpoint/2010/main" val="2050347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7CE59B61-49EE-446A-87D5-AC43A7221ACA}" type="slidenum">
              <a:rPr lang="vi-VN" smtClean="0"/>
              <a:pPr/>
              <a:t>12</a:t>
            </a:fld>
            <a:endParaRPr lang="vi-VN"/>
          </a:p>
        </p:txBody>
      </p:sp>
    </p:spTree>
    <p:extLst>
      <p:ext uri="{BB962C8B-B14F-4D97-AF65-F5344CB8AC3E}">
        <p14:creationId xmlns:p14="http://schemas.microsoft.com/office/powerpoint/2010/main" val="1746083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45F9ECF3-3621-4B3A-90DC-C423F756E247}" type="datetimeFigureOut">
              <a:rPr lang="vi-VN" smtClean="0"/>
              <a:pPr/>
              <a:t>03/01/2022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888F138-3FD3-477A-BF60-B0C65BF7584D}" type="slidenum">
              <a:rPr lang="vi-VN" smtClean="0"/>
              <a:pPr/>
              <a:t>‹#›</a:t>
            </a:fld>
            <a:endParaRPr lang="vi-VN"/>
          </a:p>
        </p:txBody>
      </p:sp>
    </p:spTree>
    <p:extLst>
      <p:ext uri="{BB962C8B-B14F-4D97-AF65-F5344CB8AC3E}">
        <p14:creationId xmlns:p14="http://schemas.microsoft.com/office/powerpoint/2010/main" val="109904257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45F9ECF3-3621-4B3A-90DC-C423F756E247}" type="datetimeFigureOut">
              <a:rPr lang="vi-VN" smtClean="0"/>
              <a:pPr/>
              <a:t>03/01/2022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888F138-3FD3-477A-BF60-B0C65BF7584D}" type="slidenum">
              <a:rPr lang="vi-VN" smtClean="0"/>
              <a:pPr/>
              <a:t>‹#›</a:t>
            </a:fld>
            <a:endParaRPr lang="vi-VN"/>
          </a:p>
        </p:txBody>
      </p:sp>
    </p:spTree>
    <p:extLst>
      <p:ext uri="{BB962C8B-B14F-4D97-AF65-F5344CB8AC3E}">
        <p14:creationId xmlns:p14="http://schemas.microsoft.com/office/powerpoint/2010/main" val="105093547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1"/>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06375"/>
            <a:ext cx="6019800" cy="43878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45F9ECF3-3621-4B3A-90DC-C423F756E247}" type="datetimeFigureOut">
              <a:rPr lang="vi-VN" smtClean="0"/>
              <a:pPr/>
              <a:t>03/01/2022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888F138-3FD3-477A-BF60-B0C65BF7584D}" type="slidenum">
              <a:rPr lang="vi-VN" smtClean="0"/>
              <a:pPr/>
              <a:t>‹#›</a:t>
            </a:fld>
            <a:endParaRPr lang="vi-VN"/>
          </a:p>
        </p:txBody>
      </p:sp>
    </p:spTree>
    <p:extLst>
      <p:ext uri="{BB962C8B-B14F-4D97-AF65-F5344CB8AC3E}">
        <p14:creationId xmlns:p14="http://schemas.microsoft.com/office/powerpoint/2010/main" val="349922538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45F9ECF3-3621-4B3A-90DC-C423F756E247}" type="datetimeFigureOut">
              <a:rPr lang="vi-VN" smtClean="0"/>
              <a:pPr/>
              <a:t>03/01/2022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888F138-3FD3-477A-BF60-B0C65BF7584D}" type="slidenum">
              <a:rPr lang="vi-VN" smtClean="0"/>
              <a:pPr/>
              <a:t>‹#›</a:t>
            </a:fld>
            <a:endParaRPr lang="vi-VN"/>
          </a:p>
        </p:txBody>
      </p:sp>
    </p:spTree>
    <p:extLst>
      <p:ext uri="{BB962C8B-B14F-4D97-AF65-F5344CB8AC3E}">
        <p14:creationId xmlns:p14="http://schemas.microsoft.com/office/powerpoint/2010/main" val="76864021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F9ECF3-3621-4B3A-90DC-C423F756E247}" type="datetimeFigureOut">
              <a:rPr lang="vi-VN" smtClean="0"/>
              <a:pPr/>
              <a:t>03/01/2022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888F138-3FD3-477A-BF60-B0C65BF7584D}" type="slidenum">
              <a:rPr lang="vi-VN" smtClean="0"/>
              <a:pPr/>
              <a:t>‹#›</a:t>
            </a:fld>
            <a:endParaRPr lang="vi-VN"/>
          </a:p>
        </p:txBody>
      </p:sp>
    </p:spTree>
    <p:extLst>
      <p:ext uri="{BB962C8B-B14F-4D97-AF65-F5344CB8AC3E}">
        <p14:creationId xmlns:p14="http://schemas.microsoft.com/office/powerpoint/2010/main" val="35016966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200151"/>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200151"/>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45F9ECF3-3621-4B3A-90DC-C423F756E247}" type="datetimeFigureOut">
              <a:rPr lang="vi-VN" smtClean="0"/>
              <a:pPr/>
              <a:t>03/01/2022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C888F138-3FD3-477A-BF60-B0C65BF7584D}" type="slidenum">
              <a:rPr lang="vi-VN" smtClean="0"/>
              <a:pPr/>
              <a:t>‹#›</a:t>
            </a:fld>
            <a:endParaRPr lang="vi-VN"/>
          </a:p>
        </p:txBody>
      </p:sp>
    </p:spTree>
    <p:extLst>
      <p:ext uri="{BB962C8B-B14F-4D97-AF65-F5344CB8AC3E}">
        <p14:creationId xmlns:p14="http://schemas.microsoft.com/office/powerpoint/2010/main" val="323266237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45F9ECF3-3621-4B3A-90DC-C423F756E247}" type="datetimeFigureOut">
              <a:rPr lang="vi-VN" smtClean="0"/>
              <a:pPr/>
              <a:t>03/01/2022</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C888F138-3FD3-477A-BF60-B0C65BF7584D}" type="slidenum">
              <a:rPr lang="vi-VN" smtClean="0"/>
              <a:pPr/>
              <a:t>‹#›</a:t>
            </a:fld>
            <a:endParaRPr lang="vi-VN"/>
          </a:p>
        </p:txBody>
      </p:sp>
    </p:spTree>
    <p:extLst>
      <p:ext uri="{BB962C8B-B14F-4D97-AF65-F5344CB8AC3E}">
        <p14:creationId xmlns:p14="http://schemas.microsoft.com/office/powerpoint/2010/main" val="230828236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45F9ECF3-3621-4B3A-90DC-C423F756E247}" type="datetimeFigureOut">
              <a:rPr lang="vi-VN" smtClean="0"/>
              <a:pPr/>
              <a:t>03/01/2022</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C888F138-3FD3-477A-BF60-B0C65BF7584D}" type="slidenum">
              <a:rPr lang="vi-VN" smtClean="0"/>
              <a:pPr/>
              <a:t>‹#›</a:t>
            </a:fld>
            <a:endParaRPr lang="vi-VN"/>
          </a:p>
        </p:txBody>
      </p:sp>
    </p:spTree>
    <p:extLst>
      <p:ext uri="{BB962C8B-B14F-4D97-AF65-F5344CB8AC3E}">
        <p14:creationId xmlns:p14="http://schemas.microsoft.com/office/powerpoint/2010/main" val="239299227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F9ECF3-3621-4B3A-90DC-C423F756E247}" type="datetimeFigureOut">
              <a:rPr lang="vi-VN" smtClean="0"/>
              <a:pPr/>
              <a:t>03/01/2022</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C888F138-3FD3-477A-BF60-B0C65BF7584D}" type="slidenum">
              <a:rPr lang="vi-VN" smtClean="0"/>
              <a:pPr/>
              <a:t>‹#›</a:t>
            </a:fld>
            <a:endParaRPr lang="vi-VN"/>
          </a:p>
        </p:txBody>
      </p:sp>
    </p:spTree>
    <p:extLst>
      <p:ext uri="{BB962C8B-B14F-4D97-AF65-F5344CB8AC3E}">
        <p14:creationId xmlns:p14="http://schemas.microsoft.com/office/powerpoint/2010/main" val="202363052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F9ECF3-3621-4B3A-90DC-C423F756E247}" type="datetimeFigureOut">
              <a:rPr lang="vi-VN" smtClean="0"/>
              <a:pPr/>
              <a:t>03/01/2022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C888F138-3FD3-477A-BF60-B0C65BF7584D}" type="slidenum">
              <a:rPr lang="vi-VN" smtClean="0"/>
              <a:pPr/>
              <a:t>‹#›</a:t>
            </a:fld>
            <a:endParaRPr lang="vi-VN"/>
          </a:p>
        </p:txBody>
      </p:sp>
    </p:spTree>
    <p:extLst>
      <p:ext uri="{BB962C8B-B14F-4D97-AF65-F5344CB8AC3E}">
        <p14:creationId xmlns:p14="http://schemas.microsoft.com/office/powerpoint/2010/main" val="352622091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F9ECF3-3621-4B3A-90DC-C423F756E247}" type="datetimeFigureOut">
              <a:rPr lang="vi-VN" smtClean="0"/>
              <a:pPr/>
              <a:t>03/01/2022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C888F138-3FD3-477A-BF60-B0C65BF7584D}" type="slidenum">
              <a:rPr lang="vi-VN" smtClean="0"/>
              <a:pPr/>
              <a:t>‹#›</a:t>
            </a:fld>
            <a:endParaRPr lang="vi-VN"/>
          </a:p>
        </p:txBody>
      </p:sp>
    </p:spTree>
    <p:extLst>
      <p:ext uri="{BB962C8B-B14F-4D97-AF65-F5344CB8AC3E}">
        <p14:creationId xmlns:p14="http://schemas.microsoft.com/office/powerpoint/2010/main" val="80504929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F9ECF3-3621-4B3A-90DC-C423F756E247}" type="datetimeFigureOut">
              <a:rPr lang="vi-VN" smtClean="0"/>
              <a:pPr/>
              <a:t>03/01/2022</a:t>
            </a:fld>
            <a:endParaRPr lang="vi-VN"/>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88F138-3FD3-477A-BF60-B0C65BF7584D}" type="slidenum">
              <a:rPr lang="vi-VN" smtClean="0"/>
              <a:pPr/>
              <a:t>‹#›</a:t>
            </a:fld>
            <a:endParaRPr lang="vi-VN"/>
          </a:p>
        </p:txBody>
      </p:sp>
    </p:spTree>
    <p:extLst>
      <p:ext uri="{BB962C8B-B14F-4D97-AF65-F5344CB8AC3E}">
        <p14:creationId xmlns:p14="http://schemas.microsoft.com/office/powerpoint/2010/main" val="10734082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t="2000" r="-2000"/>
          </a:stretch>
        </a:blipFill>
        <a:effectLst/>
      </p:bgPr>
    </p:bg>
    <p:spTree>
      <p:nvGrpSpPr>
        <p:cNvPr id="1" name=""/>
        <p:cNvGrpSpPr/>
        <p:nvPr/>
      </p:nvGrpSpPr>
      <p:grpSpPr>
        <a:xfrm>
          <a:off x="0" y="0"/>
          <a:ext cx="0" cy="0"/>
          <a:chOff x="0" y="0"/>
          <a:chExt cx="0" cy="0"/>
        </a:xfrm>
      </p:grpSpPr>
      <p:sp>
        <p:nvSpPr>
          <p:cNvPr id="4" name="TextBox 3"/>
          <p:cNvSpPr txBox="1"/>
          <p:nvPr/>
        </p:nvSpPr>
        <p:spPr>
          <a:xfrm>
            <a:off x="2057400" y="3124200"/>
            <a:ext cx="7488832" cy="830997"/>
          </a:xfrm>
          <a:prstGeom prst="rect">
            <a:avLst/>
          </a:prstGeom>
          <a:noFill/>
        </p:spPr>
        <p:txBody>
          <a:bodyPr wrap="square" rtlCol="0">
            <a:spAutoFit/>
          </a:bodyPr>
          <a:lstStyle/>
          <a:p>
            <a:pPr algn="ctr"/>
            <a:r>
              <a:rPr lang="en-US" sz="4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ÔN TẬP – TIẾT 1</a:t>
            </a:r>
          </a:p>
        </p:txBody>
      </p:sp>
    </p:spTree>
    <p:extLst>
      <p:ext uri="{BB962C8B-B14F-4D97-AF65-F5344CB8AC3E}">
        <p14:creationId xmlns:p14="http://schemas.microsoft.com/office/powerpoint/2010/main" val="19128602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4" name="TextBox 3"/>
          <p:cNvSpPr txBox="1"/>
          <p:nvPr/>
        </p:nvSpPr>
        <p:spPr>
          <a:xfrm>
            <a:off x="1143000" y="3200400"/>
            <a:ext cx="7467600" cy="584775"/>
          </a:xfrm>
          <a:prstGeom prst="rect">
            <a:avLst/>
          </a:prstGeom>
          <a:noFill/>
        </p:spPr>
        <p:txBody>
          <a:bodyPr wrap="square" rtlCol="0">
            <a:spAutoFit/>
          </a:bodyPr>
          <a:lstStyle/>
          <a:p>
            <a:r>
              <a:rPr lang="en-US" sz="3200" b="1" dirty="0" smtClean="0">
                <a:solidFill>
                  <a:schemeClr val="accent4">
                    <a:lumMod val="75000"/>
                  </a:schemeClr>
                </a:solidFill>
                <a:latin typeface="Cambria" panose="02040503050406030204" pitchFamily="18" charset="0"/>
                <a:ea typeface="Cambria" panose="02040503050406030204" pitchFamily="18" charset="0"/>
              </a:rPr>
              <a:t>1. </a:t>
            </a:r>
            <a:r>
              <a:rPr lang="en-US" sz="3200" b="1" dirty="0" err="1" smtClean="0">
                <a:solidFill>
                  <a:schemeClr val="accent4">
                    <a:lumMod val="75000"/>
                  </a:schemeClr>
                </a:solidFill>
                <a:latin typeface="Cambria" panose="02040503050406030204" pitchFamily="18" charset="0"/>
                <a:ea typeface="Cambria" panose="02040503050406030204" pitchFamily="18" charset="0"/>
              </a:rPr>
              <a:t>Ôn</a:t>
            </a:r>
            <a:r>
              <a:rPr lang="en-US" sz="3200" b="1" dirty="0" smtClean="0">
                <a:solidFill>
                  <a:schemeClr val="accent4">
                    <a:lumMod val="75000"/>
                  </a:schemeClr>
                </a:solidFill>
                <a:latin typeface="Cambria" panose="02040503050406030204" pitchFamily="18" charset="0"/>
                <a:ea typeface="Cambria" panose="02040503050406030204" pitchFamily="18" charset="0"/>
              </a:rPr>
              <a:t> </a:t>
            </a:r>
            <a:r>
              <a:rPr lang="en-US" sz="3200" b="1" dirty="0" err="1" smtClean="0">
                <a:solidFill>
                  <a:schemeClr val="accent4">
                    <a:lumMod val="75000"/>
                  </a:schemeClr>
                </a:solidFill>
                <a:latin typeface="Cambria" panose="02040503050406030204" pitchFamily="18" charset="0"/>
                <a:ea typeface="Cambria" panose="02040503050406030204" pitchFamily="18" charset="0"/>
              </a:rPr>
              <a:t>luyện</a:t>
            </a:r>
            <a:r>
              <a:rPr lang="en-US" sz="3200" b="1" dirty="0" smtClean="0">
                <a:solidFill>
                  <a:schemeClr val="accent4">
                    <a:lumMod val="75000"/>
                  </a:schemeClr>
                </a:solidFill>
                <a:latin typeface="Cambria" panose="02040503050406030204" pitchFamily="18" charset="0"/>
                <a:ea typeface="Cambria" panose="02040503050406030204" pitchFamily="18" charset="0"/>
              </a:rPr>
              <a:t> </a:t>
            </a:r>
            <a:r>
              <a:rPr lang="en-US" sz="3200" b="1" dirty="0" err="1" smtClean="0">
                <a:solidFill>
                  <a:schemeClr val="accent4">
                    <a:lumMod val="75000"/>
                  </a:schemeClr>
                </a:solidFill>
                <a:latin typeface="Cambria" panose="02040503050406030204" pitchFamily="18" charset="0"/>
                <a:ea typeface="Cambria" panose="02040503050406030204" pitchFamily="18" charset="0"/>
              </a:rPr>
              <a:t>tập</a:t>
            </a:r>
            <a:r>
              <a:rPr lang="en-US" sz="3200" b="1" dirty="0" smtClean="0">
                <a:solidFill>
                  <a:schemeClr val="accent4">
                    <a:lumMod val="75000"/>
                  </a:schemeClr>
                </a:solidFill>
                <a:latin typeface="Cambria" panose="02040503050406030204" pitchFamily="18" charset="0"/>
                <a:ea typeface="Cambria" panose="02040503050406030204" pitchFamily="18" charset="0"/>
              </a:rPr>
              <a:t> </a:t>
            </a:r>
            <a:r>
              <a:rPr lang="en-US" sz="3200" b="1" dirty="0" err="1" smtClean="0">
                <a:solidFill>
                  <a:schemeClr val="accent4">
                    <a:lumMod val="75000"/>
                  </a:schemeClr>
                </a:solidFill>
                <a:latin typeface="Cambria" panose="02040503050406030204" pitchFamily="18" charset="0"/>
                <a:ea typeface="Cambria" panose="02040503050406030204" pitchFamily="18" charset="0"/>
              </a:rPr>
              <a:t>đọc</a:t>
            </a:r>
            <a:r>
              <a:rPr lang="en-US" sz="3200" b="1" dirty="0" smtClean="0">
                <a:solidFill>
                  <a:schemeClr val="accent4">
                    <a:lumMod val="75000"/>
                  </a:schemeClr>
                </a:solidFill>
                <a:latin typeface="Cambria" panose="02040503050406030204" pitchFamily="18" charset="0"/>
                <a:ea typeface="Cambria" panose="02040503050406030204" pitchFamily="18" charset="0"/>
              </a:rPr>
              <a:t> </a:t>
            </a:r>
            <a:r>
              <a:rPr lang="en-US" sz="3200" b="1" dirty="0" err="1" smtClean="0">
                <a:solidFill>
                  <a:schemeClr val="accent4">
                    <a:lumMod val="75000"/>
                  </a:schemeClr>
                </a:solidFill>
                <a:latin typeface="Cambria" panose="02040503050406030204" pitchFamily="18" charset="0"/>
                <a:ea typeface="Cambria" panose="02040503050406030204" pitchFamily="18" charset="0"/>
              </a:rPr>
              <a:t>và</a:t>
            </a:r>
            <a:r>
              <a:rPr lang="en-US" sz="3200" b="1" dirty="0" smtClean="0">
                <a:solidFill>
                  <a:schemeClr val="accent4">
                    <a:lumMod val="75000"/>
                  </a:schemeClr>
                </a:solidFill>
                <a:latin typeface="Cambria" panose="02040503050406030204" pitchFamily="18" charset="0"/>
                <a:ea typeface="Cambria" panose="02040503050406030204" pitchFamily="18" charset="0"/>
              </a:rPr>
              <a:t> </a:t>
            </a:r>
            <a:r>
              <a:rPr lang="en-US" sz="3200" b="1" dirty="0" err="1" smtClean="0">
                <a:solidFill>
                  <a:schemeClr val="accent4">
                    <a:lumMod val="75000"/>
                  </a:schemeClr>
                </a:solidFill>
                <a:latin typeface="Cambria" panose="02040503050406030204" pitchFamily="18" charset="0"/>
                <a:ea typeface="Cambria" panose="02040503050406030204" pitchFamily="18" charset="0"/>
              </a:rPr>
              <a:t>học</a:t>
            </a:r>
            <a:r>
              <a:rPr lang="en-US" sz="3200" b="1" dirty="0" smtClean="0">
                <a:solidFill>
                  <a:schemeClr val="accent4">
                    <a:lumMod val="75000"/>
                  </a:schemeClr>
                </a:solidFill>
                <a:latin typeface="Cambria" panose="02040503050406030204" pitchFamily="18" charset="0"/>
                <a:ea typeface="Cambria" panose="02040503050406030204" pitchFamily="18" charset="0"/>
              </a:rPr>
              <a:t> </a:t>
            </a:r>
            <a:r>
              <a:rPr lang="en-US" sz="3200" b="1" dirty="0" err="1" smtClean="0">
                <a:solidFill>
                  <a:schemeClr val="accent4">
                    <a:lumMod val="75000"/>
                  </a:schemeClr>
                </a:solidFill>
                <a:latin typeface="Cambria" panose="02040503050406030204" pitchFamily="18" charset="0"/>
                <a:ea typeface="Cambria" panose="02040503050406030204" pitchFamily="18" charset="0"/>
              </a:rPr>
              <a:t>thuộc</a:t>
            </a:r>
            <a:r>
              <a:rPr lang="en-US" sz="3200" b="1" dirty="0" smtClean="0">
                <a:solidFill>
                  <a:schemeClr val="accent4">
                    <a:lumMod val="75000"/>
                  </a:schemeClr>
                </a:solidFill>
                <a:latin typeface="Cambria" panose="02040503050406030204" pitchFamily="18" charset="0"/>
                <a:ea typeface="Cambria" panose="02040503050406030204" pitchFamily="18" charset="0"/>
              </a:rPr>
              <a:t> </a:t>
            </a:r>
            <a:r>
              <a:rPr lang="en-US" sz="3200" b="1" dirty="0" err="1" smtClean="0">
                <a:solidFill>
                  <a:schemeClr val="accent4">
                    <a:lumMod val="75000"/>
                  </a:schemeClr>
                </a:solidFill>
                <a:latin typeface="Cambria" panose="02040503050406030204" pitchFamily="18" charset="0"/>
                <a:ea typeface="Cambria" panose="02040503050406030204" pitchFamily="18" charset="0"/>
              </a:rPr>
              <a:t>lòng</a:t>
            </a:r>
            <a:endParaRPr lang="en-US" sz="3200" b="1" dirty="0">
              <a:solidFill>
                <a:schemeClr val="accent4">
                  <a:lumMod val="75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26531050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5" name="Rounded Rectangle 4"/>
          <p:cNvSpPr/>
          <p:nvPr/>
        </p:nvSpPr>
        <p:spPr>
          <a:xfrm>
            <a:off x="152400" y="182032"/>
            <a:ext cx="8763000" cy="762000"/>
          </a:xfrm>
          <a:prstGeom prst="roundRect">
            <a:avLst/>
          </a:prstGeom>
          <a:no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3200" b="1" dirty="0" smtClean="0">
                <a:solidFill>
                  <a:schemeClr val="accent2"/>
                </a:solidFill>
                <a:latin typeface="Cambria" panose="02040503050406030204" pitchFamily="18" charset="0"/>
                <a:ea typeface="Cambria" panose="02040503050406030204" pitchFamily="18" charset="0"/>
                <a:cs typeface="Times New Roman" pitchFamily="18" charset="0"/>
              </a:rPr>
              <a:t>2. </a:t>
            </a:r>
            <a:r>
              <a:rPr lang="en-US" sz="3200" b="1" dirty="0" err="1" smtClean="0">
                <a:solidFill>
                  <a:schemeClr val="accent2"/>
                </a:solidFill>
                <a:latin typeface="Cambria" panose="02040503050406030204" pitchFamily="18" charset="0"/>
                <a:ea typeface="Cambria" panose="02040503050406030204" pitchFamily="18" charset="0"/>
                <a:cs typeface="Times New Roman" pitchFamily="18" charset="0"/>
              </a:rPr>
              <a:t>Tìm</a:t>
            </a:r>
            <a:r>
              <a:rPr lang="en-US" sz="3200" b="1" dirty="0" smtClean="0">
                <a:solidFill>
                  <a:schemeClr val="accent2"/>
                </a:solidFill>
                <a:latin typeface="Cambria" panose="02040503050406030204" pitchFamily="18" charset="0"/>
                <a:ea typeface="Cambria" panose="02040503050406030204" pitchFamily="18" charset="0"/>
                <a:cs typeface="Times New Roman" pitchFamily="18" charset="0"/>
              </a:rPr>
              <a:t> </a:t>
            </a:r>
            <a:r>
              <a:rPr lang="en-US" sz="3200" b="1" dirty="0" err="1" smtClean="0">
                <a:solidFill>
                  <a:schemeClr val="accent2"/>
                </a:solidFill>
                <a:latin typeface="Cambria" panose="02040503050406030204" pitchFamily="18" charset="0"/>
                <a:ea typeface="Cambria" panose="02040503050406030204" pitchFamily="18" charset="0"/>
                <a:cs typeface="Times New Roman" pitchFamily="18" charset="0"/>
              </a:rPr>
              <a:t>hình</a:t>
            </a:r>
            <a:r>
              <a:rPr lang="en-US" sz="3200" b="1" dirty="0" smtClean="0">
                <a:solidFill>
                  <a:schemeClr val="accent2"/>
                </a:solidFill>
                <a:latin typeface="Cambria" panose="02040503050406030204" pitchFamily="18" charset="0"/>
                <a:ea typeface="Cambria" panose="02040503050406030204" pitchFamily="18" charset="0"/>
                <a:cs typeface="Times New Roman" pitchFamily="18" charset="0"/>
              </a:rPr>
              <a:t> </a:t>
            </a:r>
            <a:r>
              <a:rPr lang="en-US" sz="3200" b="1" dirty="0" err="1" smtClean="0">
                <a:solidFill>
                  <a:schemeClr val="accent2"/>
                </a:solidFill>
                <a:latin typeface="Cambria" panose="02040503050406030204" pitchFamily="18" charset="0"/>
                <a:ea typeface="Cambria" panose="02040503050406030204" pitchFamily="18" charset="0"/>
                <a:cs typeface="Times New Roman" pitchFamily="18" charset="0"/>
              </a:rPr>
              <a:t>ảnh</a:t>
            </a:r>
            <a:r>
              <a:rPr lang="en-US" sz="3200" b="1" dirty="0" smtClean="0">
                <a:solidFill>
                  <a:schemeClr val="accent2"/>
                </a:solidFill>
                <a:latin typeface="Cambria" panose="02040503050406030204" pitchFamily="18" charset="0"/>
                <a:ea typeface="Cambria" panose="02040503050406030204" pitchFamily="18" charset="0"/>
                <a:cs typeface="Times New Roman" pitchFamily="18" charset="0"/>
              </a:rPr>
              <a:t> so </a:t>
            </a:r>
            <a:r>
              <a:rPr lang="en-US" sz="3200" b="1" dirty="0" err="1" smtClean="0">
                <a:solidFill>
                  <a:schemeClr val="accent2"/>
                </a:solidFill>
                <a:latin typeface="Cambria" panose="02040503050406030204" pitchFamily="18" charset="0"/>
                <a:ea typeface="Cambria" panose="02040503050406030204" pitchFamily="18" charset="0"/>
                <a:cs typeface="Times New Roman" pitchFamily="18" charset="0"/>
              </a:rPr>
              <a:t>sánh</a:t>
            </a:r>
            <a:r>
              <a:rPr lang="en-US" sz="3200" b="1" dirty="0" smtClean="0">
                <a:solidFill>
                  <a:schemeClr val="accent2"/>
                </a:solidFill>
                <a:latin typeface="Cambria" panose="02040503050406030204" pitchFamily="18" charset="0"/>
                <a:ea typeface="Cambria" panose="02040503050406030204" pitchFamily="18" charset="0"/>
                <a:cs typeface="Times New Roman" pitchFamily="18" charset="0"/>
              </a:rPr>
              <a:t> </a:t>
            </a:r>
            <a:r>
              <a:rPr lang="en-US" sz="3200" b="1" dirty="0" err="1" smtClean="0">
                <a:solidFill>
                  <a:schemeClr val="accent2"/>
                </a:solidFill>
                <a:latin typeface="Cambria" panose="02040503050406030204" pitchFamily="18" charset="0"/>
                <a:ea typeface="Cambria" panose="02040503050406030204" pitchFamily="18" charset="0"/>
                <a:cs typeface="Times New Roman" pitchFamily="18" charset="0"/>
              </a:rPr>
              <a:t>trong</a:t>
            </a:r>
            <a:r>
              <a:rPr lang="en-US" sz="3200" b="1" dirty="0" smtClean="0">
                <a:solidFill>
                  <a:schemeClr val="accent2"/>
                </a:solidFill>
                <a:latin typeface="Cambria" panose="02040503050406030204" pitchFamily="18" charset="0"/>
                <a:ea typeface="Cambria" panose="02040503050406030204" pitchFamily="18" charset="0"/>
                <a:cs typeface="Times New Roman" pitchFamily="18" charset="0"/>
              </a:rPr>
              <a:t> </a:t>
            </a:r>
            <a:r>
              <a:rPr lang="en-US" sz="3200" b="1" dirty="0" err="1" smtClean="0">
                <a:solidFill>
                  <a:schemeClr val="accent2"/>
                </a:solidFill>
                <a:latin typeface="Cambria" panose="02040503050406030204" pitchFamily="18" charset="0"/>
                <a:ea typeface="Cambria" panose="02040503050406030204" pitchFamily="18" charset="0"/>
                <a:cs typeface="Times New Roman" pitchFamily="18" charset="0"/>
              </a:rPr>
              <a:t>các</a:t>
            </a:r>
            <a:r>
              <a:rPr lang="en-US" sz="3200" b="1" dirty="0" smtClean="0">
                <a:solidFill>
                  <a:schemeClr val="accent2"/>
                </a:solidFill>
                <a:latin typeface="Cambria" panose="02040503050406030204" pitchFamily="18" charset="0"/>
                <a:ea typeface="Cambria" panose="02040503050406030204" pitchFamily="18" charset="0"/>
                <a:cs typeface="Times New Roman" pitchFamily="18" charset="0"/>
              </a:rPr>
              <a:t> </a:t>
            </a:r>
            <a:r>
              <a:rPr lang="en-US" sz="3200" b="1" dirty="0" err="1" smtClean="0">
                <a:solidFill>
                  <a:schemeClr val="accent2"/>
                </a:solidFill>
                <a:latin typeface="Cambria" panose="02040503050406030204" pitchFamily="18" charset="0"/>
                <a:ea typeface="Cambria" panose="02040503050406030204" pitchFamily="18" charset="0"/>
                <a:cs typeface="Times New Roman" pitchFamily="18" charset="0"/>
              </a:rPr>
              <a:t>câu</a:t>
            </a:r>
            <a:r>
              <a:rPr lang="en-US" sz="3200" b="1" dirty="0" smtClean="0">
                <a:solidFill>
                  <a:schemeClr val="accent2"/>
                </a:solidFill>
                <a:latin typeface="Cambria" panose="02040503050406030204" pitchFamily="18" charset="0"/>
                <a:ea typeface="Cambria" panose="02040503050406030204" pitchFamily="18" charset="0"/>
                <a:cs typeface="Times New Roman" pitchFamily="18" charset="0"/>
              </a:rPr>
              <a:t> </a:t>
            </a:r>
            <a:r>
              <a:rPr lang="en-US" sz="3200" b="1" dirty="0" err="1" smtClean="0">
                <a:solidFill>
                  <a:schemeClr val="accent2"/>
                </a:solidFill>
                <a:latin typeface="Cambria" panose="02040503050406030204" pitchFamily="18" charset="0"/>
                <a:ea typeface="Cambria" panose="02040503050406030204" pitchFamily="18" charset="0"/>
                <a:cs typeface="Times New Roman" pitchFamily="18" charset="0"/>
              </a:rPr>
              <a:t>sau</a:t>
            </a:r>
            <a:r>
              <a:rPr lang="en-US" sz="3200" b="1" dirty="0" smtClean="0">
                <a:solidFill>
                  <a:schemeClr val="accent2"/>
                </a:solidFill>
                <a:latin typeface="Cambria" panose="02040503050406030204" pitchFamily="18" charset="0"/>
                <a:ea typeface="Cambria" panose="02040503050406030204" pitchFamily="18" charset="0"/>
                <a:cs typeface="Times New Roman" pitchFamily="18" charset="0"/>
              </a:rPr>
              <a:t>: </a:t>
            </a:r>
            <a:endParaRPr lang="en-US" sz="3200" b="1" dirty="0">
              <a:solidFill>
                <a:schemeClr val="accent2"/>
              </a:solidFill>
              <a:latin typeface="Cambria" panose="02040503050406030204" pitchFamily="18" charset="0"/>
              <a:ea typeface="Cambria" panose="02040503050406030204" pitchFamily="18" charset="0"/>
              <a:cs typeface="Times New Roman" pitchFamily="18" charset="0"/>
            </a:endParaRPr>
          </a:p>
        </p:txBody>
      </p:sp>
      <p:sp>
        <p:nvSpPr>
          <p:cNvPr id="6" name="Rounded Rectangle 5"/>
          <p:cNvSpPr/>
          <p:nvPr/>
        </p:nvSpPr>
        <p:spPr>
          <a:xfrm>
            <a:off x="228600" y="2133600"/>
            <a:ext cx="8915400" cy="1701800"/>
          </a:xfrm>
          <a:prstGeom prst="roundRect">
            <a:avLst/>
          </a:prstGeom>
          <a:noFill/>
          <a:ln>
            <a:noFill/>
          </a:ln>
        </p:spPr>
        <p:style>
          <a:lnRef idx="2">
            <a:schemeClr val="accent2"/>
          </a:lnRef>
          <a:fillRef idx="1">
            <a:schemeClr val="lt1"/>
          </a:fillRef>
          <a:effectRef idx="0">
            <a:schemeClr val="accent2"/>
          </a:effectRef>
          <a:fontRef idx="minor">
            <a:schemeClr val="dk1"/>
          </a:fontRef>
        </p:style>
        <p:txBody>
          <a:bodyPr rtlCol="0" anchor="ctr"/>
          <a:lstStyle/>
          <a:p>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a.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Những</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thân</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cây</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tràm</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vươn</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thẳng</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lên</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trời</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như</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những</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cây</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nến</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khổng</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lồ</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a:t>
            </a:r>
          </a:p>
          <a:p>
            <a:pPr marL="742950" indent="-742950"/>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i="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Đoàn</a:t>
            </a:r>
            <a:r>
              <a:rPr lang="en-US" sz="2800" b="1" i="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i="1"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G</a:t>
            </a:r>
            <a:r>
              <a:rPr lang="en-US" sz="2800" b="1" i="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iỏi</a:t>
            </a:r>
            <a:endParaRPr lang="en-US" sz="2800" b="1" i="1" dirty="0">
              <a:solidFill>
                <a:schemeClr val="accent4">
                  <a:lumMod val="75000"/>
                </a:schemeClr>
              </a:solidFill>
              <a:latin typeface="Cambria" panose="02040503050406030204" pitchFamily="18" charset="0"/>
              <a:ea typeface="Cambria" panose="02040503050406030204" pitchFamily="18" charset="0"/>
              <a:cs typeface="Times New Roman" pitchFamily="18" charset="0"/>
            </a:endParaRPr>
          </a:p>
          <a:p>
            <a:pPr marL="742950" indent="-742950"/>
            <a:endPar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7" name="Rounded Rectangle 6"/>
          <p:cNvSpPr/>
          <p:nvPr/>
        </p:nvSpPr>
        <p:spPr>
          <a:xfrm>
            <a:off x="152400" y="3414635"/>
            <a:ext cx="8915400" cy="2895600"/>
          </a:xfrm>
          <a:prstGeom prst="roundRect">
            <a:avLst/>
          </a:prstGeom>
          <a:noFill/>
          <a:ln>
            <a:noFill/>
          </a:ln>
        </p:spPr>
        <p:style>
          <a:lnRef idx="2">
            <a:schemeClr val="accent2"/>
          </a:lnRef>
          <a:fillRef idx="1">
            <a:schemeClr val="lt1"/>
          </a:fillRef>
          <a:effectRef idx="0">
            <a:schemeClr val="accent2"/>
          </a:effectRef>
          <a:fontRef idx="minor">
            <a:schemeClr val="dk1"/>
          </a:fontRef>
        </p:style>
        <p:txBody>
          <a:bodyPr rtlCol="0" anchor="ctr"/>
          <a:lstStyle/>
          <a:p>
            <a:pPr marL="742950" indent="-742950"/>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b.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Đước</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mọc</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san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sát</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thẳng</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đuột</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như</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hằng</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hà</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sa</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số</a:t>
            </a:r>
            <a:r>
              <a:rPr lang="en-US" sz="2800" b="1"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cây</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dù</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xanh</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cắm</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trên</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bãi</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a:t>
            </a:r>
          </a:p>
          <a:p>
            <a:pPr marL="742950" indent="-742950"/>
            <a:r>
              <a:rPr lang="en-US" sz="2800" b="1"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i="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Mai </a:t>
            </a:r>
            <a:r>
              <a:rPr lang="en-US" sz="2800" b="1" i="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Văn</a:t>
            </a:r>
            <a:r>
              <a:rPr lang="en-US" sz="2800" b="1" i="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b="1" i="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Tạo</a:t>
            </a:r>
            <a:endParaRPr lang="en-US" sz="2800" b="1" i="1" dirty="0">
              <a:solidFill>
                <a:schemeClr val="accent4">
                  <a:lumMod val="75000"/>
                </a:schemeClr>
              </a:solidFill>
              <a:latin typeface="Cambria" panose="02040503050406030204" pitchFamily="18" charset="0"/>
              <a:ea typeface="Cambria" panose="02040503050406030204" pitchFamily="18" charset="0"/>
              <a:cs typeface="Times New Roman" pitchFamily="18" charset="0"/>
            </a:endParaRPr>
          </a:p>
        </p:txBody>
      </p:sp>
    </p:spTree>
    <p:extLst>
      <p:ext uri="{BB962C8B-B14F-4D97-AF65-F5344CB8AC3E}">
        <p14:creationId xmlns:p14="http://schemas.microsoft.com/office/powerpoint/2010/main" val="217138423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barn(inVertical)">
                                      <p:cBhvr>
                                        <p:cTn id="12" dur="500"/>
                                        <p:tgtEl>
                                          <p:spTgt spid="6">
                                            <p:txEl>
                                              <p:pRg st="0" end="0"/>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barn(inVertical)">
                                      <p:cBhvr>
                                        <p:cTn id="15" dur="500"/>
                                        <p:tgtEl>
                                          <p:spTgt spid="6">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7">
                                            <p:txEl>
                                              <p:pRg st="0" end="0"/>
                                            </p:txEl>
                                          </p:spTgt>
                                        </p:tgtEl>
                                        <p:attrNameLst>
                                          <p:attrName>style.visibility</p:attrName>
                                        </p:attrNameLst>
                                      </p:cBhvr>
                                      <p:to>
                                        <p:strVal val="visible"/>
                                      </p:to>
                                    </p:set>
                                    <p:animEffect transition="in" filter="barn(inVertical)">
                                      <p:cBhvr>
                                        <p:cTn id="20" dur="500"/>
                                        <p:tgtEl>
                                          <p:spTgt spid="7">
                                            <p:txEl>
                                              <p:pRg st="0" end="0"/>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Effect transition="in" filter="barn(inVertical)">
                                      <p:cBhvr>
                                        <p:cTn id="23"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1610686645"/>
              </p:ext>
            </p:extLst>
          </p:nvPr>
        </p:nvGraphicFramePr>
        <p:xfrm>
          <a:off x="247648" y="1295400"/>
          <a:ext cx="8820152" cy="4465401"/>
        </p:xfrm>
        <a:graphic>
          <a:graphicData uri="http://schemas.openxmlformats.org/drawingml/2006/table">
            <a:tbl>
              <a:tblPr firstRow="1" bandRow="1">
                <a:tableStyleId>{5940675A-B579-460E-94D1-54222C63F5DA}</a:tableStyleId>
              </a:tblPr>
              <a:tblGrid>
                <a:gridCol w="4117373">
                  <a:extLst>
                    <a:ext uri="{9D8B030D-6E8A-4147-A177-3AD203B41FA5}">
                      <a16:colId xmlns:a16="http://schemas.microsoft.com/office/drawing/2014/main" val="20000"/>
                    </a:ext>
                  </a:extLst>
                </a:gridCol>
                <a:gridCol w="1273779">
                  <a:extLst>
                    <a:ext uri="{9D8B030D-6E8A-4147-A177-3AD203B41FA5}">
                      <a16:colId xmlns:a16="http://schemas.microsoft.com/office/drawing/2014/main" val="20001"/>
                    </a:ext>
                  </a:extLst>
                </a:gridCol>
                <a:gridCol w="3429000">
                  <a:extLst>
                    <a:ext uri="{9D8B030D-6E8A-4147-A177-3AD203B41FA5}">
                      <a16:colId xmlns:a16="http://schemas.microsoft.com/office/drawing/2014/main" val="20002"/>
                    </a:ext>
                  </a:extLst>
                </a:gridCol>
              </a:tblGrid>
              <a:tr h="922942">
                <a:tc>
                  <a:txBody>
                    <a:bodyPr/>
                    <a:lstStyle/>
                    <a:p>
                      <a:pPr algn="ctr"/>
                      <a:r>
                        <a:rPr lang="en-US" sz="2800" b="1" dirty="0" err="1" smtClean="0">
                          <a:solidFill>
                            <a:srgbClr val="C00000"/>
                          </a:solidFill>
                          <a:latin typeface="Cambria" panose="02040503050406030204" pitchFamily="18" charset="0"/>
                          <a:ea typeface="Cambria" panose="02040503050406030204" pitchFamily="18" charset="0"/>
                          <a:cs typeface="Times New Roman" pitchFamily="18" charset="0"/>
                        </a:rPr>
                        <a:t>Sự</a:t>
                      </a:r>
                      <a:r>
                        <a:rPr lang="en-US" sz="2800" b="1" baseline="0" dirty="0" smtClean="0">
                          <a:solidFill>
                            <a:srgbClr val="C00000"/>
                          </a:solidFill>
                          <a:latin typeface="Cambria" panose="02040503050406030204" pitchFamily="18" charset="0"/>
                          <a:ea typeface="Cambria" panose="02040503050406030204" pitchFamily="18" charset="0"/>
                          <a:cs typeface="Times New Roman" pitchFamily="18" charset="0"/>
                        </a:rPr>
                        <a:t> </a:t>
                      </a:r>
                      <a:r>
                        <a:rPr lang="en-US" sz="2800" b="1" baseline="0" dirty="0" err="1" smtClean="0">
                          <a:solidFill>
                            <a:srgbClr val="C00000"/>
                          </a:solidFill>
                          <a:latin typeface="Cambria" panose="02040503050406030204" pitchFamily="18" charset="0"/>
                          <a:ea typeface="Cambria" panose="02040503050406030204" pitchFamily="18" charset="0"/>
                          <a:cs typeface="Times New Roman" pitchFamily="18" charset="0"/>
                        </a:rPr>
                        <a:t>vật</a:t>
                      </a:r>
                      <a:endParaRPr lang="en-US" sz="2800" b="1" dirty="0">
                        <a:solidFill>
                          <a:srgbClr val="C00000"/>
                        </a:solidFill>
                        <a:latin typeface="Cambria" panose="02040503050406030204" pitchFamily="18" charset="0"/>
                        <a:ea typeface="Cambria" panose="02040503050406030204" pitchFamily="18" charset="0"/>
                        <a:cs typeface="Times New Roman" pitchFamily="18" charset="0"/>
                      </a:endParaRPr>
                    </a:p>
                  </a:txBody>
                  <a:tcPr>
                    <a:noFill/>
                  </a:tcPr>
                </a:tc>
                <a:tc>
                  <a:txBody>
                    <a:bodyPr/>
                    <a:lstStyle/>
                    <a:p>
                      <a:pPr algn="ctr"/>
                      <a:r>
                        <a:rPr lang="en-US" sz="2400" b="1" dirty="0" err="1" smtClean="0">
                          <a:solidFill>
                            <a:srgbClr val="C00000"/>
                          </a:solidFill>
                          <a:latin typeface="Cambria" panose="02040503050406030204" pitchFamily="18" charset="0"/>
                          <a:ea typeface="Cambria" panose="02040503050406030204" pitchFamily="18" charset="0"/>
                          <a:cs typeface="Times New Roman" pitchFamily="18" charset="0"/>
                        </a:rPr>
                        <a:t>Từ</a:t>
                      </a:r>
                      <a:r>
                        <a:rPr lang="en-US" sz="2400" b="1" baseline="0" dirty="0" smtClean="0">
                          <a:solidFill>
                            <a:srgbClr val="C00000"/>
                          </a:solidFill>
                          <a:latin typeface="Cambria" panose="02040503050406030204" pitchFamily="18" charset="0"/>
                          <a:ea typeface="Cambria" panose="02040503050406030204" pitchFamily="18" charset="0"/>
                          <a:cs typeface="Times New Roman" pitchFamily="18" charset="0"/>
                        </a:rPr>
                        <a:t> </a:t>
                      </a:r>
                      <a:r>
                        <a:rPr lang="en-US" sz="2400" b="1" baseline="0" dirty="0" smtClean="0">
                          <a:solidFill>
                            <a:srgbClr val="C00000"/>
                          </a:solidFill>
                          <a:latin typeface="Cambria" panose="02040503050406030204" pitchFamily="18" charset="0"/>
                          <a:ea typeface="Cambria" panose="02040503050406030204" pitchFamily="18" charset="0"/>
                          <a:cs typeface="Times New Roman" pitchFamily="18" charset="0"/>
                        </a:rPr>
                        <a:t>         so </a:t>
                      </a:r>
                      <a:r>
                        <a:rPr lang="en-US" sz="2400" b="1" baseline="0" dirty="0" err="1" smtClean="0">
                          <a:solidFill>
                            <a:srgbClr val="C00000"/>
                          </a:solidFill>
                          <a:latin typeface="Cambria" panose="02040503050406030204" pitchFamily="18" charset="0"/>
                          <a:ea typeface="Cambria" panose="02040503050406030204" pitchFamily="18" charset="0"/>
                          <a:cs typeface="Times New Roman" pitchFamily="18" charset="0"/>
                        </a:rPr>
                        <a:t>sánh</a:t>
                      </a:r>
                      <a:endParaRPr lang="en-US" sz="2400" b="1" dirty="0">
                        <a:solidFill>
                          <a:srgbClr val="C00000"/>
                        </a:solidFill>
                        <a:latin typeface="Cambria" panose="02040503050406030204" pitchFamily="18" charset="0"/>
                        <a:ea typeface="Cambria" panose="02040503050406030204" pitchFamily="18" charset="0"/>
                        <a:cs typeface="Times New Roman" pitchFamily="18" charset="0"/>
                      </a:endParaRPr>
                    </a:p>
                  </a:txBody>
                  <a:tcPr>
                    <a:noFill/>
                  </a:tcPr>
                </a:tc>
                <a:tc>
                  <a:txBody>
                    <a:bodyPr/>
                    <a:lstStyle/>
                    <a:p>
                      <a:pPr algn="ctr"/>
                      <a:r>
                        <a:rPr lang="en-US" sz="2800" b="1" dirty="0" err="1" smtClean="0">
                          <a:solidFill>
                            <a:srgbClr val="C00000"/>
                          </a:solidFill>
                          <a:latin typeface="Cambria" panose="02040503050406030204" pitchFamily="18" charset="0"/>
                          <a:ea typeface="Cambria" panose="02040503050406030204" pitchFamily="18" charset="0"/>
                          <a:cs typeface="Times New Roman" pitchFamily="18" charset="0"/>
                        </a:rPr>
                        <a:t>Sự</a:t>
                      </a:r>
                      <a:r>
                        <a:rPr lang="en-US" sz="2800" b="1" baseline="0" dirty="0" smtClean="0">
                          <a:solidFill>
                            <a:srgbClr val="C00000"/>
                          </a:solidFill>
                          <a:latin typeface="Cambria" panose="02040503050406030204" pitchFamily="18" charset="0"/>
                          <a:ea typeface="Cambria" panose="02040503050406030204" pitchFamily="18" charset="0"/>
                          <a:cs typeface="Times New Roman" pitchFamily="18" charset="0"/>
                        </a:rPr>
                        <a:t> </a:t>
                      </a:r>
                      <a:r>
                        <a:rPr lang="en-US" sz="2800" b="1" baseline="0" dirty="0" err="1" smtClean="0">
                          <a:solidFill>
                            <a:srgbClr val="C00000"/>
                          </a:solidFill>
                          <a:latin typeface="Cambria" panose="02040503050406030204" pitchFamily="18" charset="0"/>
                          <a:ea typeface="Cambria" panose="02040503050406030204" pitchFamily="18" charset="0"/>
                          <a:cs typeface="Times New Roman" pitchFamily="18" charset="0"/>
                        </a:rPr>
                        <a:t>vật</a:t>
                      </a:r>
                      <a:endParaRPr lang="en-US" sz="2800" b="1" dirty="0">
                        <a:solidFill>
                          <a:srgbClr val="C00000"/>
                        </a:solidFill>
                        <a:latin typeface="Cambria" panose="02040503050406030204" pitchFamily="18" charset="0"/>
                        <a:ea typeface="Cambria" panose="02040503050406030204" pitchFamily="18" charset="0"/>
                        <a:cs typeface="Times New Roman" pitchFamily="18" charset="0"/>
                      </a:endParaRPr>
                    </a:p>
                  </a:txBody>
                  <a:tcPr>
                    <a:noFill/>
                  </a:tcPr>
                </a:tc>
                <a:extLst>
                  <a:ext uri="{0D108BD9-81ED-4DB2-BD59-A6C34878D82A}">
                    <a16:rowId xmlns:a16="http://schemas.microsoft.com/office/drawing/2014/main" val="10000"/>
                  </a:ext>
                </a:extLst>
              </a:tr>
              <a:tr h="1667858">
                <a:tc>
                  <a:txBody>
                    <a:bodyPr/>
                    <a:lstStyle/>
                    <a:p>
                      <a:endParaRPr lang="en-US" sz="4000" b="1" dirty="0">
                        <a:solidFill>
                          <a:srgbClr val="3333CC"/>
                        </a:solidFill>
                        <a:latin typeface="Times New Roman" pitchFamily="18" charset="0"/>
                        <a:ea typeface="Tahoma" pitchFamily="34" charset="0"/>
                        <a:cs typeface="Times New Roman" pitchFamily="18" charset="0"/>
                      </a:endParaRPr>
                    </a:p>
                  </a:txBody>
                  <a:tcPr>
                    <a:noFill/>
                  </a:tcPr>
                </a:tc>
                <a:tc>
                  <a:txBody>
                    <a:bodyPr/>
                    <a:lstStyle/>
                    <a:p>
                      <a:pPr algn="ctr"/>
                      <a:endParaRPr lang="en-US" sz="4000" b="1" dirty="0">
                        <a:solidFill>
                          <a:srgbClr val="3333CC"/>
                        </a:solidFill>
                        <a:latin typeface="Times New Roman" pitchFamily="18" charset="0"/>
                        <a:ea typeface="Tahoma" pitchFamily="34" charset="0"/>
                        <a:cs typeface="Times New Roman" pitchFamily="18" charset="0"/>
                      </a:endParaRPr>
                    </a:p>
                  </a:txBody>
                  <a:tcPr>
                    <a:noFill/>
                  </a:tcPr>
                </a:tc>
                <a:tc>
                  <a:txBody>
                    <a:bodyPr/>
                    <a:lstStyle/>
                    <a:p>
                      <a:endParaRPr lang="en-US" sz="4000" b="1" dirty="0">
                        <a:solidFill>
                          <a:srgbClr val="3333CC"/>
                        </a:solidFill>
                        <a:latin typeface="Times New Roman" pitchFamily="18" charset="0"/>
                        <a:ea typeface="Tahoma" pitchFamily="34" charset="0"/>
                        <a:cs typeface="Times New Roman" pitchFamily="18" charset="0"/>
                      </a:endParaRPr>
                    </a:p>
                  </a:txBody>
                  <a:tcPr>
                    <a:noFill/>
                  </a:tcPr>
                </a:tc>
                <a:extLst>
                  <a:ext uri="{0D108BD9-81ED-4DB2-BD59-A6C34878D82A}">
                    <a16:rowId xmlns:a16="http://schemas.microsoft.com/office/drawing/2014/main" val="10001"/>
                  </a:ext>
                </a:extLst>
              </a:tr>
              <a:tr h="1874601">
                <a:tc>
                  <a:txBody>
                    <a:bodyPr/>
                    <a:lstStyle/>
                    <a:p>
                      <a:endParaRPr lang="en-US" sz="4000" b="1" dirty="0">
                        <a:solidFill>
                          <a:srgbClr val="3333CC"/>
                        </a:solidFill>
                        <a:latin typeface="Times New Roman" pitchFamily="18" charset="0"/>
                        <a:ea typeface="Tahoma" pitchFamily="34" charset="0"/>
                        <a:cs typeface="Times New Roman" pitchFamily="18" charset="0"/>
                      </a:endParaRPr>
                    </a:p>
                  </a:txBody>
                  <a:tcPr>
                    <a:noFill/>
                  </a:tcPr>
                </a:tc>
                <a:tc>
                  <a:txBody>
                    <a:bodyPr/>
                    <a:lstStyle/>
                    <a:p>
                      <a:pPr algn="ctr"/>
                      <a:endParaRPr lang="en-US" sz="4000" b="1" dirty="0">
                        <a:solidFill>
                          <a:srgbClr val="3333CC"/>
                        </a:solidFill>
                        <a:latin typeface="Times New Roman" pitchFamily="18" charset="0"/>
                        <a:ea typeface="Tahoma" pitchFamily="34" charset="0"/>
                        <a:cs typeface="Times New Roman" pitchFamily="18" charset="0"/>
                      </a:endParaRPr>
                    </a:p>
                  </a:txBody>
                  <a:tcPr>
                    <a:noFill/>
                  </a:tcPr>
                </a:tc>
                <a:tc>
                  <a:txBody>
                    <a:bodyPr/>
                    <a:lstStyle/>
                    <a:p>
                      <a:endParaRPr lang="en-US" sz="4000" b="1" dirty="0">
                        <a:solidFill>
                          <a:srgbClr val="3333CC"/>
                        </a:solidFill>
                        <a:latin typeface="Times New Roman" pitchFamily="18" charset="0"/>
                        <a:ea typeface="Tahoma" pitchFamily="34" charset="0"/>
                        <a:cs typeface="Times New Roman" pitchFamily="18" charset="0"/>
                      </a:endParaRPr>
                    </a:p>
                  </a:txBody>
                  <a:tcPr>
                    <a:noFill/>
                  </a:tcPr>
                </a:tc>
                <a:extLst>
                  <a:ext uri="{0D108BD9-81ED-4DB2-BD59-A6C34878D82A}">
                    <a16:rowId xmlns:a16="http://schemas.microsoft.com/office/drawing/2014/main" val="10002"/>
                  </a:ext>
                </a:extLst>
              </a:tr>
            </a:tbl>
          </a:graphicData>
        </a:graphic>
      </p:graphicFrame>
      <p:sp>
        <p:nvSpPr>
          <p:cNvPr id="2" name="TextBox 1"/>
          <p:cNvSpPr txBox="1"/>
          <p:nvPr/>
        </p:nvSpPr>
        <p:spPr>
          <a:xfrm>
            <a:off x="1752600" y="3022600"/>
            <a:ext cx="7696200" cy="369332"/>
          </a:xfrm>
          <a:prstGeom prst="rect">
            <a:avLst/>
          </a:prstGeom>
          <a:noFill/>
        </p:spPr>
        <p:txBody>
          <a:bodyPr wrap="square" rtlCol="0">
            <a:spAutoFit/>
          </a:bodyPr>
          <a:lstStyle/>
          <a:p>
            <a:endParaRPr lang="vi-VN" dirty="0"/>
          </a:p>
        </p:txBody>
      </p:sp>
      <p:sp>
        <p:nvSpPr>
          <p:cNvPr id="3" name="Rectangle 2"/>
          <p:cNvSpPr/>
          <p:nvPr/>
        </p:nvSpPr>
        <p:spPr>
          <a:xfrm>
            <a:off x="762000" y="2736145"/>
            <a:ext cx="3657600" cy="830997"/>
          </a:xfrm>
          <a:prstGeom prst="rect">
            <a:avLst/>
          </a:prstGeom>
        </p:spPr>
        <p:txBody>
          <a:bodyPr wrap="square">
            <a:spAutoFit/>
          </a:bodyPr>
          <a:lstStyle/>
          <a:p>
            <a:pPr>
              <a:defRPr/>
            </a:pP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Những</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thân</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cây</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tràm</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vươn</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thẳng</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lên</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trời</a:t>
            </a:r>
            <a:endPar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6" name="Rectangle 5"/>
          <p:cNvSpPr/>
          <p:nvPr/>
        </p:nvSpPr>
        <p:spPr>
          <a:xfrm>
            <a:off x="247648" y="4573383"/>
            <a:ext cx="4104404" cy="461665"/>
          </a:xfrm>
          <a:prstGeom prst="rect">
            <a:avLst/>
          </a:prstGeom>
        </p:spPr>
        <p:txBody>
          <a:bodyPr wrap="square">
            <a:spAutoFit/>
          </a:bodyPr>
          <a:lstStyle/>
          <a:p>
            <a:pPr>
              <a:defRPr/>
            </a:pP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Đước</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mọc</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san </a:t>
            </a: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sát</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thẳng</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đuột</a:t>
            </a:r>
            <a:endPar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9" name="Rectangle 8"/>
          <p:cNvSpPr/>
          <p:nvPr/>
        </p:nvSpPr>
        <p:spPr>
          <a:xfrm>
            <a:off x="4561610" y="2791767"/>
            <a:ext cx="1066801" cy="461665"/>
          </a:xfrm>
          <a:prstGeom prst="rect">
            <a:avLst/>
          </a:prstGeom>
        </p:spPr>
        <p:txBody>
          <a:bodyPr wrap="square">
            <a:spAutoFit/>
          </a:bodyPr>
          <a:lstStyle/>
          <a:p>
            <a:pPr>
              <a:defRPr/>
            </a:pPr>
            <a:r>
              <a:rPr lang="en-US" sz="2400" b="1" dirty="0" err="1" smtClean="0">
                <a:solidFill>
                  <a:schemeClr val="accent3">
                    <a:lumMod val="75000"/>
                  </a:schemeClr>
                </a:solidFill>
                <a:latin typeface="Cambria" panose="02040503050406030204" pitchFamily="18" charset="0"/>
                <a:ea typeface="Cambria" panose="02040503050406030204" pitchFamily="18" charset="0"/>
                <a:cs typeface="Times New Roman" pitchFamily="18" charset="0"/>
              </a:rPr>
              <a:t>như</a:t>
            </a:r>
            <a:endParaRPr lang="en-US" sz="2400" b="1" dirty="0">
              <a:solidFill>
                <a:schemeClr val="accent3">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10" name="Rectangle 9"/>
          <p:cNvSpPr/>
          <p:nvPr/>
        </p:nvSpPr>
        <p:spPr>
          <a:xfrm>
            <a:off x="5950530" y="4546942"/>
            <a:ext cx="3221180" cy="830997"/>
          </a:xfrm>
          <a:prstGeom prst="rect">
            <a:avLst/>
          </a:prstGeom>
        </p:spPr>
        <p:txBody>
          <a:bodyPr wrap="square">
            <a:spAutoFit/>
          </a:bodyPr>
          <a:lstStyle/>
          <a:p>
            <a:pPr>
              <a:defRPr/>
            </a:pP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hằng</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hà</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sa</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số</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cây</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dù</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xanh</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cắm</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trên</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bãi</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a:t>
            </a:r>
            <a:endPar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11" name="Rectangle 10"/>
          <p:cNvSpPr/>
          <p:nvPr/>
        </p:nvSpPr>
        <p:spPr>
          <a:xfrm>
            <a:off x="5694221" y="2835731"/>
            <a:ext cx="3820389" cy="461665"/>
          </a:xfrm>
          <a:prstGeom prst="rect">
            <a:avLst/>
          </a:prstGeom>
        </p:spPr>
        <p:txBody>
          <a:bodyPr wrap="square">
            <a:spAutoFit/>
          </a:bodyPr>
          <a:lstStyle/>
          <a:p>
            <a:pPr>
              <a:defRPr/>
            </a:pP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những</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cây</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nến</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khổng</a:t>
            </a:r>
            <a:r>
              <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a:solidFill>
                  <a:schemeClr val="accent4">
                    <a:lumMod val="75000"/>
                  </a:schemeClr>
                </a:solidFill>
                <a:latin typeface="Cambria" panose="02040503050406030204" pitchFamily="18" charset="0"/>
                <a:ea typeface="Cambria" panose="02040503050406030204" pitchFamily="18" charset="0"/>
                <a:cs typeface="Times New Roman" pitchFamily="18" charset="0"/>
              </a:rPr>
              <a:t>lồ</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a:t>
            </a:r>
            <a:endParaRPr lang="en-US"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12" name="Rectangle 11"/>
          <p:cNvSpPr/>
          <p:nvPr/>
        </p:nvSpPr>
        <p:spPr>
          <a:xfrm>
            <a:off x="4571999" y="4546942"/>
            <a:ext cx="1066801" cy="461665"/>
          </a:xfrm>
          <a:prstGeom prst="rect">
            <a:avLst/>
          </a:prstGeom>
        </p:spPr>
        <p:txBody>
          <a:bodyPr wrap="square">
            <a:spAutoFit/>
          </a:bodyPr>
          <a:lstStyle/>
          <a:p>
            <a:pPr>
              <a:defRPr/>
            </a:pPr>
            <a:r>
              <a:rPr lang="en-US" sz="2400" b="1" dirty="0" err="1" smtClean="0">
                <a:solidFill>
                  <a:schemeClr val="accent3">
                    <a:lumMod val="75000"/>
                  </a:schemeClr>
                </a:solidFill>
                <a:latin typeface="Cambria" panose="02040503050406030204" pitchFamily="18" charset="0"/>
                <a:ea typeface="Cambria" panose="02040503050406030204" pitchFamily="18" charset="0"/>
                <a:cs typeface="Times New Roman" pitchFamily="18" charset="0"/>
              </a:rPr>
              <a:t>như</a:t>
            </a:r>
            <a:endParaRPr lang="en-US" sz="2400" b="1" dirty="0">
              <a:solidFill>
                <a:schemeClr val="accent3">
                  <a:lumMod val="75000"/>
                </a:schemeClr>
              </a:solidFill>
              <a:latin typeface="Cambria" panose="02040503050406030204" pitchFamily="18" charset="0"/>
              <a:ea typeface="Cambria" panose="02040503050406030204" pitchFamily="18" charset="0"/>
              <a:cs typeface="Times New Roman" pitchFamily="18" charset="0"/>
            </a:endParaRPr>
          </a:p>
        </p:txBody>
      </p:sp>
    </p:spTree>
    <p:extLst>
      <p:ext uri="{BB962C8B-B14F-4D97-AF65-F5344CB8AC3E}">
        <p14:creationId xmlns:p14="http://schemas.microsoft.com/office/powerpoint/2010/main" val="203047327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500"/>
                                        <p:tgtEl>
                                          <p:spTgt spid="6"/>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 calcmode="lin" valueType="num">
                                      <p:cBhvr additive="base">
                                        <p:cTn id="36" dur="500" fill="hold"/>
                                        <p:tgtEl>
                                          <p:spTgt spid="10"/>
                                        </p:tgtEl>
                                        <p:attrNameLst>
                                          <p:attrName>ppt_x</p:attrName>
                                        </p:attrNameLst>
                                      </p:cBhvr>
                                      <p:tavLst>
                                        <p:tav tm="0">
                                          <p:val>
                                            <p:strVal val="#ppt_x"/>
                                          </p:val>
                                        </p:tav>
                                        <p:tav tm="100000">
                                          <p:val>
                                            <p:strVal val="#ppt_x"/>
                                          </p:val>
                                        </p:tav>
                                      </p:tavLst>
                                    </p:anim>
                                    <p:anim calcmode="lin" valueType="num">
                                      <p:cBhvr additive="base">
                                        <p:cTn id="37"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 calcmode="lin" valueType="num">
                                      <p:cBhvr additive="base">
                                        <p:cTn id="42" dur="500" fill="hold"/>
                                        <p:tgtEl>
                                          <p:spTgt spid="12"/>
                                        </p:tgtEl>
                                        <p:attrNameLst>
                                          <p:attrName>ppt_x</p:attrName>
                                        </p:attrNameLst>
                                      </p:cBhvr>
                                      <p:tavLst>
                                        <p:tav tm="0">
                                          <p:val>
                                            <p:strVal val="#ppt_x"/>
                                          </p:val>
                                        </p:tav>
                                        <p:tav tm="100000">
                                          <p:val>
                                            <p:strVal val="#ppt_x"/>
                                          </p:val>
                                        </p:tav>
                                      </p:tavLst>
                                    </p:anim>
                                    <p:anim calcmode="lin" valueType="num">
                                      <p:cBhvr additive="base">
                                        <p:cTn id="43"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9" grpId="0"/>
      <p:bldP spid="10" grpId="0"/>
      <p:bldP spid="11" grpId="0"/>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4" name="TextBox 3"/>
          <p:cNvSpPr txBox="1"/>
          <p:nvPr/>
        </p:nvSpPr>
        <p:spPr>
          <a:xfrm>
            <a:off x="482312" y="981164"/>
            <a:ext cx="8153400" cy="461665"/>
          </a:xfrm>
          <a:prstGeom prst="rect">
            <a:avLst/>
          </a:prstGeom>
          <a:noFill/>
        </p:spPr>
        <p:txBody>
          <a:bodyPr wrap="square" rtlCol="0">
            <a:spAutoFit/>
          </a:bodyPr>
          <a:lstStyle/>
          <a:p>
            <a:r>
              <a:rPr lang="en-US" sz="24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3. </a:t>
            </a:r>
            <a:r>
              <a:rPr lang="en-US" sz="24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Từ</a:t>
            </a:r>
            <a:r>
              <a:rPr lang="en-US" sz="24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b="1" i="1" dirty="0" err="1" smtClean="0">
                <a:solidFill>
                  <a:srgbClr val="C00000"/>
                </a:solidFill>
                <a:latin typeface="Cambria" panose="02040503050406030204" pitchFamily="18" charset="0"/>
                <a:ea typeface="Cambria" panose="02040503050406030204" pitchFamily="18" charset="0"/>
                <a:cs typeface="Times New Roman" pitchFamily="18" charset="0"/>
              </a:rPr>
              <a:t>biển</a:t>
            </a:r>
            <a:r>
              <a:rPr lang="en-US" sz="24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trong</a:t>
            </a:r>
            <a:r>
              <a:rPr lang="en-US" sz="24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câu</a:t>
            </a:r>
            <a:r>
              <a:rPr lang="en-US" sz="24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sau</a:t>
            </a:r>
            <a:r>
              <a:rPr lang="en-US" sz="24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có</a:t>
            </a:r>
            <a:r>
              <a:rPr lang="en-US" sz="24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ý </a:t>
            </a:r>
            <a:r>
              <a:rPr lang="en-US" sz="24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nghĩa</a:t>
            </a:r>
            <a:r>
              <a:rPr lang="en-US" sz="24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b="1"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gì</a:t>
            </a:r>
            <a:r>
              <a:rPr lang="en-US" sz="2400" b="1"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a:t>
            </a:r>
            <a:endParaRPr lang="vi-VN" sz="2400" b="1" dirty="0">
              <a:solidFill>
                <a:schemeClr val="accent4">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5" name="TextBox 4"/>
          <p:cNvSpPr txBox="1"/>
          <p:nvPr/>
        </p:nvSpPr>
        <p:spPr>
          <a:xfrm>
            <a:off x="519546" y="1981200"/>
            <a:ext cx="7876309" cy="830997"/>
          </a:xfrm>
          <a:prstGeom prst="rect">
            <a:avLst/>
          </a:prstGeom>
          <a:noFill/>
        </p:spPr>
        <p:txBody>
          <a:bodyPr wrap="square" rtlCol="0">
            <a:spAutoFit/>
          </a:bodyPr>
          <a:lstStyle/>
          <a:p>
            <a:r>
              <a:rPr lang="en-US" sz="24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Từ</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trong</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biển</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lá</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xanh</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rờn</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ngát</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dậy</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một</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mùi</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hương</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lá</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tràm</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bị</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hun</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nóng</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dưới</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mặt</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trời</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a:t>
            </a:r>
            <a:endParaRPr lang="vi-VN"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6" name="TextBox 5"/>
          <p:cNvSpPr txBox="1"/>
          <p:nvPr/>
        </p:nvSpPr>
        <p:spPr>
          <a:xfrm>
            <a:off x="519546" y="3581400"/>
            <a:ext cx="8125691" cy="2308324"/>
          </a:xfrm>
          <a:prstGeom prst="rect">
            <a:avLst/>
          </a:prstGeom>
          <a:solidFill>
            <a:schemeClr val="accent3">
              <a:lumMod val="20000"/>
              <a:lumOff val="80000"/>
            </a:schemeClr>
          </a:solidFill>
        </p:spPr>
        <p:txBody>
          <a:bodyPr wrap="square" rtlCol="0">
            <a:spAutoFit/>
          </a:bodyPr>
          <a:lstStyle/>
          <a:p>
            <a:pPr algn="just"/>
            <a:endParaRPr lang="pt-BR"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endParaRPr>
          </a:p>
          <a:p>
            <a:pPr algn="just"/>
            <a:r>
              <a:rPr lang="pt-BR"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Từ </a:t>
            </a:r>
            <a:r>
              <a:rPr lang="pt-BR" sz="2400" b="1" i="1" dirty="0">
                <a:solidFill>
                  <a:srgbClr val="C00000"/>
                </a:solidFill>
                <a:latin typeface="Cambria" panose="02040503050406030204" pitchFamily="18" charset="0"/>
                <a:ea typeface="Cambria" panose="02040503050406030204" pitchFamily="18" charset="0"/>
                <a:cs typeface="Times New Roman" pitchFamily="18" charset="0"/>
              </a:rPr>
              <a:t>biển</a:t>
            </a:r>
            <a:r>
              <a:rPr lang="pt-BR" sz="2400" i="1" dirty="0">
                <a:solidFill>
                  <a:srgbClr val="C00000"/>
                </a:solidFill>
                <a:latin typeface="Cambria" panose="02040503050406030204" pitchFamily="18" charset="0"/>
                <a:ea typeface="Cambria" panose="02040503050406030204" pitchFamily="18" charset="0"/>
                <a:cs typeface="Times New Roman" pitchFamily="18" charset="0"/>
              </a:rPr>
              <a:t> </a:t>
            </a:r>
            <a:r>
              <a:rPr lang="pt-BR"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trong câu </a:t>
            </a:r>
            <a:r>
              <a:rPr lang="pt-BR" sz="2400" b="1" dirty="0" smtClean="0">
                <a:solidFill>
                  <a:srgbClr val="C00000"/>
                </a:solidFill>
                <a:latin typeface="Cambria" panose="02040503050406030204" pitchFamily="18" charset="0"/>
                <a:ea typeface="Cambria" panose="02040503050406030204" pitchFamily="18" charset="0"/>
                <a:cs typeface="Times New Roman" pitchFamily="18" charset="0"/>
              </a:rPr>
              <a:t>“</a:t>
            </a:r>
            <a:r>
              <a:rPr lang="pt-BR" sz="2400" b="1" i="1" dirty="0" smtClean="0">
                <a:solidFill>
                  <a:srgbClr val="C00000"/>
                </a:solidFill>
                <a:latin typeface="Cambria" panose="02040503050406030204" pitchFamily="18" charset="0"/>
                <a:ea typeface="Cambria" panose="02040503050406030204" pitchFamily="18" charset="0"/>
                <a:cs typeface="Times New Roman" pitchFamily="18" charset="0"/>
              </a:rPr>
              <a:t>Từ </a:t>
            </a:r>
            <a:r>
              <a:rPr lang="pt-BR" sz="2400" b="1" i="1" dirty="0">
                <a:solidFill>
                  <a:srgbClr val="C00000"/>
                </a:solidFill>
                <a:latin typeface="Cambria" panose="02040503050406030204" pitchFamily="18" charset="0"/>
                <a:ea typeface="Cambria" panose="02040503050406030204" pitchFamily="18" charset="0"/>
                <a:cs typeface="Times New Roman" pitchFamily="18" charset="0"/>
              </a:rPr>
              <a:t>trong biển lá</a:t>
            </a:r>
            <a:r>
              <a:rPr lang="pt-BR" sz="2400" b="1" dirty="0">
                <a:solidFill>
                  <a:srgbClr val="C00000"/>
                </a:solidFill>
                <a:latin typeface="Cambria" panose="02040503050406030204" pitchFamily="18" charset="0"/>
                <a:ea typeface="Cambria" panose="02040503050406030204" pitchFamily="18" charset="0"/>
                <a:cs typeface="Times New Roman" pitchFamily="18" charset="0"/>
              </a:rPr>
              <a:t> </a:t>
            </a:r>
            <a:r>
              <a:rPr lang="pt-BR" sz="2400" b="1" i="1" dirty="0">
                <a:solidFill>
                  <a:srgbClr val="C00000"/>
                </a:solidFill>
                <a:latin typeface="Cambria" panose="02040503050406030204" pitchFamily="18" charset="0"/>
                <a:ea typeface="Cambria" panose="02040503050406030204" pitchFamily="18" charset="0"/>
                <a:cs typeface="Times New Roman" pitchFamily="18" charset="0"/>
              </a:rPr>
              <a:t>xanh rờn</a:t>
            </a:r>
            <a:r>
              <a:rPr lang="pt-BR" sz="2400" b="1" dirty="0">
                <a:solidFill>
                  <a:srgbClr val="C00000"/>
                </a:solidFill>
                <a:latin typeface="Cambria" panose="02040503050406030204" pitchFamily="18" charset="0"/>
                <a:ea typeface="Cambria" panose="02040503050406030204" pitchFamily="18" charset="0"/>
                <a:cs typeface="Times New Roman" pitchFamily="18" charset="0"/>
              </a:rPr>
              <a:t>” </a:t>
            </a:r>
            <a:r>
              <a:rPr lang="pt-BR"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không phải là biển </a:t>
            </a:r>
            <a:r>
              <a:rPr lang="pt-BR"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cả nước </a:t>
            </a:r>
            <a:r>
              <a:rPr lang="pt-BR"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rPr>
              <a:t>mặn mà nghĩa là tập hợp rất nhiều sự vật. Lượng lá trong rừng tràm bạt ngàn trên một diện tích rộng lớn khiến ta tưởng như đang đứng trước một </a:t>
            </a:r>
            <a:r>
              <a:rPr lang="pt-BR"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biển lá</a:t>
            </a:r>
            <a:r>
              <a:rPr lang="en-US" sz="24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a:t>
            </a:r>
          </a:p>
          <a:p>
            <a:pPr algn="just"/>
            <a:endParaRPr lang="vi-VN" sz="2400" dirty="0">
              <a:solidFill>
                <a:schemeClr val="accent4">
                  <a:lumMod val="75000"/>
                </a:schemeClr>
              </a:solidFill>
              <a:latin typeface="Cambria" panose="02040503050406030204" pitchFamily="18" charset="0"/>
              <a:ea typeface="Cambria" panose="02040503050406030204" pitchFamily="18" charset="0"/>
              <a:cs typeface="Times New Roman" pitchFamily="18" charset="0"/>
            </a:endParaRPr>
          </a:p>
        </p:txBody>
      </p:sp>
    </p:spTree>
    <p:extLst>
      <p:ext uri="{BB962C8B-B14F-4D97-AF65-F5344CB8AC3E}">
        <p14:creationId xmlns:p14="http://schemas.microsoft.com/office/powerpoint/2010/main" val="36743659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animEffect transition="in" filter="fade">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4" name="TextBox 3"/>
          <p:cNvSpPr txBox="1"/>
          <p:nvPr/>
        </p:nvSpPr>
        <p:spPr>
          <a:xfrm>
            <a:off x="3276600" y="1295400"/>
            <a:ext cx="2819400" cy="769441"/>
          </a:xfrm>
          <a:prstGeom prst="rect">
            <a:avLst/>
          </a:prstGeom>
          <a:noFill/>
        </p:spPr>
        <p:txBody>
          <a:bodyPr wrap="square" rtlCol="0">
            <a:spAutoFit/>
          </a:bodyPr>
          <a:lstStyle/>
          <a:p>
            <a:r>
              <a:rPr lang="en-US" sz="4400" dirty="0" smtClean="0">
                <a:solidFill>
                  <a:schemeClr val="accent2"/>
                </a:solidFill>
                <a:latin typeface="Cambria" panose="02040503050406030204" pitchFamily="18" charset="0"/>
                <a:ea typeface="Cambria" panose="02040503050406030204" pitchFamily="18" charset="0"/>
              </a:rPr>
              <a:t>MỤC TIÊU </a:t>
            </a:r>
            <a:endParaRPr lang="en-US" sz="4400" dirty="0">
              <a:solidFill>
                <a:schemeClr val="accent2"/>
              </a:solidFill>
              <a:latin typeface="Cambria" panose="02040503050406030204" pitchFamily="18" charset="0"/>
              <a:ea typeface="Cambria" panose="02040503050406030204" pitchFamily="18" charset="0"/>
            </a:endParaRPr>
          </a:p>
        </p:txBody>
      </p:sp>
      <p:sp>
        <p:nvSpPr>
          <p:cNvPr id="5" name="Rectangle 4"/>
          <p:cNvSpPr/>
          <p:nvPr/>
        </p:nvSpPr>
        <p:spPr>
          <a:xfrm>
            <a:off x="304800" y="2495684"/>
            <a:ext cx="8610600" cy="1200329"/>
          </a:xfrm>
          <a:prstGeom prst="rect">
            <a:avLst/>
          </a:prstGeom>
        </p:spPr>
        <p:txBody>
          <a:bodyPr wrap="square">
            <a:spAutoFit/>
          </a:bodyPr>
          <a:lstStyle/>
          <a:p>
            <a:pPr algn="just"/>
            <a:r>
              <a:rPr lang="vi-VN" sz="2400" dirty="0" smtClean="0">
                <a:solidFill>
                  <a:schemeClr val="accent4">
                    <a:lumMod val="75000"/>
                  </a:schemeClr>
                </a:solidFill>
                <a:latin typeface="Cambria" panose="02040503050406030204" pitchFamily="18" charset="0"/>
                <a:ea typeface="Cambria" panose="02040503050406030204" pitchFamily="18" charset="0"/>
              </a:rPr>
              <a:t>-</a:t>
            </a:r>
            <a:r>
              <a:rPr lang="en-US" sz="2400" dirty="0" smtClean="0">
                <a:solidFill>
                  <a:schemeClr val="accent4">
                    <a:lumMod val="75000"/>
                  </a:schemeClr>
                </a:solidFill>
                <a:latin typeface="Cambria" panose="02040503050406030204" pitchFamily="18" charset="0"/>
                <a:ea typeface="Cambria" panose="02040503050406030204"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rPr>
              <a:t>Rèn</a:t>
            </a:r>
            <a:r>
              <a:rPr lang="vi-VN" sz="2400" dirty="0" smtClean="0">
                <a:solidFill>
                  <a:schemeClr val="accent4">
                    <a:lumMod val="75000"/>
                  </a:schemeClr>
                </a:solidFill>
                <a:latin typeface="Cambria" panose="02040503050406030204" pitchFamily="18" charset="0"/>
                <a:ea typeface="Cambria" panose="02040503050406030204" pitchFamily="18" charset="0"/>
              </a:rPr>
              <a:t> </a:t>
            </a:r>
            <a:r>
              <a:rPr lang="en-US" sz="2400" dirty="0" smtClean="0">
                <a:solidFill>
                  <a:schemeClr val="accent4">
                    <a:lumMod val="75000"/>
                  </a:schemeClr>
                </a:solidFill>
                <a:latin typeface="Cambria" panose="02040503050406030204" pitchFamily="18" charset="0"/>
                <a:ea typeface="Cambria" panose="02040503050406030204" pitchFamily="18" charset="0"/>
              </a:rPr>
              <a:t>k</a:t>
            </a:r>
            <a:r>
              <a:rPr lang="vi-VN" sz="2400" dirty="0" smtClean="0">
                <a:solidFill>
                  <a:schemeClr val="accent4">
                    <a:lumMod val="75000"/>
                  </a:schemeClr>
                </a:solidFill>
                <a:latin typeface="Cambria" panose="02040503050406030204" pitchFamily="18" charset="0"/>
                <a:ea typeface="Cambria" panose="02040503050406030204" pitchFamily="18" charset="0"/>
              </a:rPr>
              <a:t>ỹ </a:t>
            </a:r>
            <a:r>
              <a:rPr lang="vi-VN" sz="2400" dirty="0">
                <a:solidFill>
                  <a:schemeClr val="accent4">
                    <a:lumMod val="75000"/>
                  </a:schemeClr>
                </a:solidFill>
                <a:latin typeface="Cambria" panose="02040503050406030204" pitchFamily="18" charset="0"/>
                <a:ea typeface="Cambria" panose="02040503050406030204" pitchFamily="18" charset="0"/>
              </a:rPr>
              <a:t>năng đọc thành tiếng: đọc thông thạo các bài tập đọc </a:t>
            </a:r>
            <a:r>
              <a:rPr lang="vi-VN" sz="2400" dirty="0" smtClean="0">
                <a:solidFill>
                  <a:schemeClr val="accent4">
                    <a:lumMod val="75000"/>
                  </a:schemeClr>
                </a:solidFill>
                <a:latin typeface="Cambria" panose="02040503050406030204" pitchFamily="18" charset="0"/>
                <a:ea typeface="Cambria" panose="02040503050406030204" pitchFamily="18" charset="0"/>
              </a:rPr>
              <a:t>từ </a:t>
            </a:r>
            <a:r>
              <a:rPr lang="vi-VN" sz="2400" dirty="0">
                <a:solidFill>
                  <a:schemeClr val="accent4">
                    <a:lumMod val="75000"/>
                  </a:schemeClr>
                </a:solidFill>
                <a:latin typeface="Cambria" panose="02040503050406030204" pitchFamily="18" charset="0"/>
                <a:ea typeface="Cambria" panose="02040503050406030204" pitchFamily="18" charset="0"/>
              </a:rPr>
              <a:t>đầu năm lớp 3. (phát âm rõ, tốc độ đọc tối thiểu 70 </a:t>
            </a:r>
            <a:r>
              <a:rPr lang="vi-VN" sz="2400" dirty="0" smtClean="0">
                <a:solidFill>
                  <a:schemeClr val="accent4">
                    <a:lumMod val="75000"/>
                  </a:schemeClr>
                </a:solidFill>
                <a:latin typeface="Cambria" panose="02040503050406030204" pitchFamily="18" charset="0"/>
                <a:ea typeface="Cambria" panose="02040503050406030204" pitchFamily="18" charset="0"/>
              </a:rPr>
              <a:t>chữ/phút,</a:t>
            </a:r>
            <a:r>
              <a:rPr lang="en-US" sz="2400" dirty="0" smtClean="0">
                <a:solidFill>
                  <a:schemeClr val="accent4">
                    <a:lumMod val="75000"/>
                  </a:schemeClr>
                </a:solidFill>
                <a:latin typeface="Cambria" panose="02040503050406030204" pitchFamily="18" charset="0"/>
                <a:ea typeface="Cambria" panose="02040503050406030204" pitchFamily="18" charset="0"/>
              </a:rPr>
              <a:t> </a:t>
            </a:r>
            <a:r>
              <a:rPr lang="vi-VN" sz="2400" dirty="0" smtClean="0">
                <a:solidFill>
                  <a:schemeClr val="accent4">
                    <a:lumMod val="75000"/>
                  </a:schemeClr>
                </a:solidFill>
                <a:latin typeface="Cambria" panose="02040503050406030204" pitchFamily="18" charset="0"/>
                <a:ea typeface="Cambria" panose="02040503050406030204" pitchFamily="18" charset="0"/>
              </a:rPr>
              <a:t>biết </a:t>
            </a:r>
            <a:r>
              <a:rPr lang="vi-VN" sz="2400" dirty="0">
                <a:solidFill>
                  <a:schemeClr val="accent4">
                    <a:lumMod val="75000"/>
                  </a:schemeClr>
                </a:solidFill>
                <a:latin typeface="Cambria" panose="02040503050406030204" pitchFamily="18" charset="0"/>
                <a:ea typeface="Cambria" panose="02040503050406030204" pitchFamily="18" charset="0"/>
              </a:rPr>
              <a:t>ngừng nghỉ sau các dấu câu, các cụm từ</a:t>
            </a:r>
            <a:r>
              <a:rPr lang="vi-VN" sz="2400" dirty="0" smtClean="0">
                <a:solidFill>
                  <a:schemeClr val="accent4">
                    <a:lumMod val="75000"/>
                  </a:schemeClr>
                </a:solidFill>
                <a:latin typeface="Cambria" panose="02040503050406030204" pitchFamily="18" charset="0"/>
                <a:ea typeface="Cambria" panose="02040503050406030204" pitchFamily="18" charset="0"/>
              </a:rPr>
              <a:t>).</a:t>
            </a:r>
            <a:endParaRPr lang="vi-VN" sz="2400" dirty="0">
              <a:solidFill>
                <a:schemeClr val="accent4">
                  <a:lumMod val="75000"/>
                </a:schemeClr>
              </a:solidFill>
              <a:latin typeface="Cambria" panose="02040503050406030204" pitchFamily="18" charset="0"/>
              <a:ea typeface="Cambria" panose="02040503050406030204" pitchFamily="18" charset="0"/>
            </a:endParaRPr>
          </a:p>
        </p:txBody>
      </p:sp>
      <p:sp>
        <p:nvSpPr>
          <p:cNvPr id="6" name="Rectangle 5"/>
          <p:cNvSpPr/>
          <p:nvPr/>
        </p:nvSpPr>
        <p:spPr>
          <a:xfrm>
            <a:off x="304800" y="3749189"/>
            <a:ext cx="8229600" cy="461665"/>
          </a:xfrm>
          <a:prstGeom prst="rect">
            <a:avLst/>
          </a:prstGeom>
        </p:spPr>
        <p:txBody>
          <a:bodyPr wrap="square">
            <a:spAutoFit/>
          </a:bodyPr>
          <a:lstStyle/>
          <a:p>
            <a:pPr algn="just"/>
            <a:r>
              <a:rPr lang="vi-VN" sz="2400" dirty="0">
                <a:solidFill>
                  <a:schemeClr val="accent4">
                    <a:lumMod val="75000"/>
                  </a:schemeClr>
                </a:solidFill>
                <a:latin typeface="Cambria" panose="02040503050406030204" pitchFamily="18" charset="0"/>
                <a:ea typeface="Cambria" panose="02040503050406030204" pitchFamily="18" charset="0"/>
              </a:rPr>
              <a:t>- Trả lời được 1, 2 câu hỏi về nội dung bài đọc</a:t>
            </a:r>
            <a:r>
              <a:rPr lang="vi-VN" sz="2400" dirty="0" smtClean="0">
                <a:solidFill>
                  <a:schemeClr val="accent4">
                    <a:lumMod val="75000"/>
                  </a:schemeClr>
                </a:solidFill>
                <a:latin typeface="Cambria" panose="02040503050406030204" pitchFamily="18" charset="0"/>
                <a:ea typeface="Cambria" panose="02040503050406030204" pitchFamily="18" charset="0"/>
              </a:rPr>
              <a:t>.</a:t>
            </a:r>
            <a:endParaRPr lang="vi-VN" sz="2400" dirty="0">
              <a:solidFill>
                <a:schemeClr val="accent4">
                  <a:lumMod val="75000"/>
                </a:schemeClr>
              </a:solidFill>
              <a:latin typeface="Cambria" panose="02040503050406030204" pitchFamily="18" charset="0"/>
              <a:ea typeface="Cambria" panose="02040503050406030204" pitchFamily="18" charset="0"/>
            </a:endParaRPr>
          </a:p>
        </p:txBody>
      </p:sp>
      <p:sp>
        <p:nvSpPr>
          <p:cNvPr id="7" name="Rectangle 6"/>
          <p:cNvSpPr/>
          <p:nvPr/>
        </p:nvSpPr>
        <p:spPr>
          <a:xfrm>
            <a:off x="304800" y="4343400"/>
            <a:ext cx="8229600" cy="461665"/>
          </a:xfrm>
          <a:prstGeom prst="rect">
            <a:avLst/>
          </a:prstGeom>
        </p:spPr>
        <p:txBody>
          <a:bodyPr wrap="square">
            <a:spAutoFit/>
          </a:bodyPr>
          <a:lstStyle/>
          <a:p>
            <a:pPr algn="just"/>
            <a:r>
              <a:rPr lang="vi-VN" sz="2400" dirty="0">
                <a:solidFill>
                  <a:schemeClr val="accent4">
                    <a:lumMod val="75000"/>
                  </a:schemeClr>
                </a:solidFill>
                <a:latin typeface="Cambria" panose="02040503050406030204" pitchFamily="18" charset="0"/>
                <a:ea typeface="Cambria" panose="02040503050406030204" pitchFamily="18" charset="0"/>
              </a:rPr>
              <a:t>- Rèn kỹ năng viết chính tả nghe – viết: Rừng cây trong nắng.</a:t>
            </a:r>
            <a:endParaRPr lang="vi-VN" sz="2400" dirty="0">
              <a:solidFill>
                <a:schemeClr val="accent4">
                  <a:lumMod val="75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601058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inVertical)">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fade">
                                      <p:cBhvr>
                                        <p:cTn id="26" dur="1000"/>
                                        <p:tgtEl>
                                          <p:spTgt spid="7"/>
                                        </p:tgtEl>
                                      </p:cBhvr>
                                    </p:animEffect>
                                    <p:anim calcmode="lin" valueType="num">
                                      <p:cBhvr>
                                        <p:cTn id="27" dur="1000" fill="hold"/>
                                        <p:tgtEl>
                                          <p:spTgt spid="7"/>
                                        </p:tgtEl>
                                        <p:attrNameLst>
                                          <p:attrName>ppt_x</p:attrName>
                                        </p:attrNameLst>
                                      </p:cBhvr>
                                      <p:tavLst>
                                        <p:tav tm="0">
                                          <p:val>
                                            <p:strVal val="#ppt_x"/>
                                          </p:val>
                                        </p:tav>
                                        <p:tav tm="100000">
                                          <p:val>
                                            <p:strVal val="#ppt_x"/>
                                          </p:val>
                                        </p:tav>
                                      </p:tavLst>
                                    </p:anim>
                                    <p:anim calcmode="lin" valueType="num">
                                      <p:cBhvr>
                                        <p:cTn id="28"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6">
                                            <p:txEl>
                                              <p:pRg st="0" end="0"/>
                                            </p:txEl>
                                          </p:spTgt>
                                        </p:tgtEl>
                                        <p:attrNameLst>
                                          <p:attrName>style.visibility</p:attrName>
                                        </p:attrNameLst>
                                      </p:cBhvr>
                                      <p:to>
                                        <p:strVal val="visible"/>
                                      </p:to>
                                    </p:set>
                                    <p:animEffect transition="in" filter="barn(inVertical)">
                                      <p:cBhvr>
                                        <p:cTn id="33" dur="500"/>
                                        <p:tgtEl>
                                          <p:spTgt spid="6">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nodeType="clickEffect">
                                  <p:stCondLst>
                                    <p:cond delay="0"/>
                                  </p:stCondLst>
                                  <p:childTnLst>
                                    <p:set>
                                      <p:cBhvr>
                                        <p:cTn id="37" dur="1" fill="hold">
                                          <p:stCondLst>
                                            <p:cond delay="0"/>
                                          </p:stCondLst>
                                        </p:cTn>
                                        <p:tgtEl>
                                          <p:spTgt spid="7">
                                            <p:txEl>
                                              <p:pRg st="0" end="0"/>
                                            </p:txEl>
                                          </p:spTgt>
                                        </p:tgtEl>
                                        <p:attrNameLst>
                                          <p:attrName>style.visibility</p:attrName>
                                        </p:attrNameLst>
                                      </p:cBhvr>
                                      <p:to>
                                        <p:strVal val="visible"/>
                                      </p:to>
                                    </p:set>
                                    <p:animEffect transition="in" filter="barn(inVertical)">
                                      <p:cBhvr>
                                        <p:cTn id="38"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4" name="TextBox 3"/>
          <p:cNvSpPr txBox="1"/>
          <p:nvPr/>
        </p:nvSpPr>
        <p:spPr>
          <a:xfrm>
            <a:off x="1219200" y="2743200"/>
            <a:ext cx="7467600" cy="584775"/>
          </a:xfrm>
          <a:prstGeom prst="rect">
            <a:avLst/>
          </a:prstGeom>
          <a:noFill/>
        </p:spPr>
        <p:txBody>
          <a:bodyPr wrap="square" rtlCol="0">
            <a:spAutoFit/>
          </a:bodyPr>
          <a:lstStyle/>
          <a:p>
            <a:r>
              <a:rPr lang="en-US" sz="3200" b="1" dirty="0" smtClean="0">
                <a:solidFill>
                  <a:schemeClr val="accent4">
                    <a:lumMod val="75000"/>
                  </a:schemeClr>
                </a:solidFill>
                <a:latin typeface="Cambria" panose="02040503050406030204" pitchFamily="18" charset="0"/>
                <a:ea typeface="Cambria" panose="02040503050406030204" pitchFamily="18" charset="0"/>
              </a:rPr>
              <a:t>1. </a:t>
            </a:r>
            <a:r>
              <a:rPr lang="en-US" sz="3200" b="1" dirty="0" err="1" smtClean="0">
                <a:solidFill>
                  <a:schemeClr val="accent4">
                    <a:lumMod val="75000"/>
                  </a:schemeClr>
                </a:solidFill>
                <a:latin typeface="Cambria" panose="02040503050406030204" pitchFamily="18" charset="0"/>
                <a:ea typeface="Cambria" panose="02040503050406030204" pitchFamily="18" charset="0"/>
              </a:rPr>
              <a:t>Ôn</a:t>
            </a:r>
            <a:r>
              <a:rPr lang="en-US" sz="3200" b="1" dirty="0" smtClean="0">
                <a:solidFill>
                  <a:schemeClr val="accent4">
                    <a:lumMod val="75000"/>
                  </a:schemeClr>
                </a:solidFill>
                <a:latin typeface="Cambria" panose="02040503050406030204" pitchFamily="18" charset="0"/>
                <a:ea typeface="Cambria" panose="02040503050406030204" pitchFamily="18" charset="0"/>
              </a:rPr>
              <a:t> </a:t>
            </a:r>
            <a:r>
              <a:rPr lang="en-US" sz="3200" b="1" dirty="0" err="1" smtClean="0">
                <a:solidFill>
                  <a:schemeClr val="accent4">
                    <a:lumMod val="75000"/>
                  </a:schemeClr>
                </a:solidFill>
                <a:latin typeface="Cambria" panose="02040503050406030204" pitchFamily="18" charset="0"/>
                <a:ea typeface="Cambria" panose="02040503050406030204" pitchFamily="18" charset="0"/>
              </a:rPr>
              <a:t>luyện</a:t>
            </a:r>
            <a:r>
              <a:rPr lang="en-US" sz="3200" b="1" dirty="0" smtClean="0">
                <a:solidFill>
                  <a:schemeClr val="accent4">
                    <a:lumMod val="75000"/>
                  </a:schemeClr>
                </a:solidFill>
                <a:latin typeface="Cambria" panose="02040503050406030204" pitchFamily="18" charset="0"/>
                <a:ea typeface="Cambria" panose="02040503050406030204" pitchFamily="18" charset="0"/>
              </a:rPr>
              <a:t> </a:t>
            </a:r>
            <a:r>
              <a:rPr lang="en-US" sz="3200" b="1" dirty="0" err="1" smtClean="0">
                <a:solidFill>
                  <a:schemeClr val="accent4">
                    <a:lumMod val="75000"/>
                  </a:schemeClr>
                </a:solidFill>
                <a:latin typeface="Cambria" panose="02040503050406030204" pitchFamily="18" charset="0"/>
                <a:ea typeface="Cambria" panose="02040503050406030204" pitchFamily="18" charset="0"/>
              </a:rPr>
              <a:t>tập</a:t>
            </a:r>
            <a:r>
              <a:rPr lang="en-US" sz="3200" b="1" dirty="0" smtClean="0">
                <a:solidFill>
                  <a:schemeClr val="accent4">
                    <a:lumMod val="75000"/>
                  </a:schemeClr>
                </a:solidFill>
                <a:latin typeface="Cambria" panose="02040503050406030204" pitchFamily="18" charset="0"/>
                <a:ea typeface="Cambria" panose="02040503050406030204" pitchFamily="18" charset="0"/>
              </a:rPr>
              <a:t> </a:t>
            </a:r>
            <a:r>
              <a:rPr lang="en-US" sz="3200" b="1" dirty="0" err="1" smtClean="0">
                <a:solidFill>
                  <a:schemeClr val="accent4">
                    <a:lumMod val="75000"/>
                  </a:schemeClr>
                </a:solidFill>
                <a:latin typeface="Cambria" panose="02040503050406030204" pitchFamily="18" charset="0"/>
                <a:ea typeface="Cambria" panose="02040503050406030204" pitchFamily="18" charset="0"/>
              </a:rPr>
              <a:t>đọc</a:t>
            </a:r>
            <a:r>
              <a:rPr lang="en-US" sz="3200" b="1" dirty="0" smtClean="0">
                <a:solidFill>
                  <a:schemeClr val="accent4">
                    <a:lumMod val="75000"/>
                  </a:schemeClr>
                </a:solidFill>
                <a:latin typeface="Cambria" panose="02040503050406030204" pitchFamily="18" charset="0"/>
                <a:ea typeface="Cambria" panose="02040503050406030204" pitchFamily="18" charset="0"/>
              </a:rPr>
              <a:t> </a:t>
            </a:r>
            <a:r>
              <a:rPr lang="en-US" sz="3200" b="1" dirty="0" err="1" smtClean="0">
                <a:solidFill>
                  <a:schemeClr val="accent4">
                    <a:lumMod val="75000"/>
                  </a:schemeClr>
                </a:solidFill>
                <a:latin typeface="Cambria" panose="02040503050406030204" pitchFamily="18" charset="0"/>
                <a:ea typeface="Cambria" panose="02040503050406030204" pitchFamily="18" charset="0"/>
              </a:rPr>
              <a:t>và</a:t>
            </a:r>
            <a:r>
              <a:rPr lang="en-US" sz="3200" b="1" dirty="0" smtClean="0">
                <a:solidFill>
                  <a:schemeClr val="accent4">
                    <a:lumMod val="75000"/>
                  </a:schemeClr>
                </a:solidFill>
                <a:latin typeface="Cambria" panose="02040503050406030204" pitchFamily="18" charset="0"/>
                <a:ea typeface="Cambria" panose="02040503050406030204" pitchFamily="18" charset="0"/>
              </a:rPr>
              <a:t> </a:t>
            </a:r>
            <a:r>
              <a:rPr lang="en-US" sz="3200" b="1" dirty="0" err="1" smtClean="0">
                <a:solidFill>
                  <a:schemeClr val="accent4">
                    <a:lumMod val="75000"/>
                  </a:schemeClr>
                </a:solidFill>
                <a:latin typeface="Cambria" panose="02040503050406030204" pitchFamily="18" charset="0"/>
                <a:ea typeface="Cambria" panose="02040503050406030204" pitchFamily="18" charset="0"/>
              </a:rPr>
              <a:t>học</a:t>
            </a:r>
            <a:r>
              <a:rPr lang="en-US" sz="3200" b="1" dirty="0" smtClean="0">
                <a:solidFill>
                  <a:schemeClr val="accent4">
                    <a:lumMod val="75000"/>
                  </a:schemeClr>
                </a:solidFill>
                <a:latin typeface="Cambria" panose="02040503050406030204" pitchFamily="18" charset="0"/>
                <a:ea typeface="Cambria" panose="02040503050406030204" pitchFamily="18" charset="0"/>
              </a:rPr>
              <a:t> </a:t>
            </a:r>
            <a:r>
              <a:rPr lang="en-US" sz="3200" b="1" dirty="0" err="1" smtClean="0">
                <a:solidFill>
                  <a:schemeClr val="accent4">
                    <a:lumMod val="75000"/>
                  </a:schemeClr>
                </a:solidFill>
                <a:latin typeface="Cambria" panose="02040503050406030204" pitchFamily="18" charset="0"/>
                <a:ea typeface="Cambria" panose="02040503050406030204" pitchFamily="18" charset="0"/>
              </a:rPr>
              <a:t>thuộc</a:t>
            </a:r>
            <a:r>
              <a:rPr lang="en-US" sz="3200" b="1" dirty="0" smtClean="0">
                <a:solidFill>
                  <a:schemeClr val="accent4">
                    <a:lumMod val="75000"/>
                  </a:schemeClr>
                </a:solidFill>
                <a:latin typeface="Cambria" panose="02040503050406030204" pitchFamily="18" charset="0"/>
                <a:ea typeface="Cambria" panose="02040503050406030204" pitchFamily="18" charset="0"/>
              </a:rPr>
              <a:t> </a:t>
            </a:r>
            <a:r>
              <a:rPr lang="en-US" sz="3200" b="1" dirty="0" err="1" smtClean="0">
                <a:solidFill>
                  <a:schemeClr val="accent4">
                    <a:lumMod val="75000"/>
                  </a:schemeClr>
                </a:solidFill>
                <a:latin typeface="Cambria" panose="02040503050406030204" pitchFamily="18" charset="0"/>
                <a:ea typeface="Cambria" panose="02040503050406030204" pitchFamily="18" charset="0"/>
              </a:rPr>
              <a:t>lòng</a:t>
            </a:r>
            <a:endParaRPr lang="en-US" sz="3200" b="1" dirty="0">
              <a:solidFill>
                <a:schemeClr val="accent4">
                  <a:lumMod val="75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8803192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5" name="Rounded Rectangle 4"/>
          <p:cNvSpPr/>
          <p:nvPr/>
        </p:nvSpPr>
        <p:spPr>
          <a:xfrm>
            <a:off x="1066800" y="2209800"/>
            <a:ext cx="7086600" cy="2362200"/>
          </a:xfrm>
          <a:prstGeom prst="roundRect">
            <a:avLst/>
          </a:prstGeom>
          <a:no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000" b="1" dirty="0" smtClean="0">
                <a:solidFill>
                  <a:schemeClr val="accent4">
                    <a:lumMod val="75000"/>
                  </a:schemeClr>
                </a:solidFill>
                <a:latin typeface="Cambria" panose="02040503050406030204" pitchFamily="18" charset="0"/>
                <a:ea typeface="Cambria" panose="02040503050406030204" pitchFamily="18" charset="0"/>
              </a:rPr>
              <a:t>2. VIẾT CHÍNH TẢ</a:t>
            </a:r>
            <a:endParaRPr lang="en-US" sz="4000" b="1" dirty="0">
              <a:solidFill>
                <a:schemeClr val="accent4">
                  <a:lumMod val="75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80393477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Rounded Rectangle 1"/>
          <p:cNvSpPr/>
          <p:nvPr/>
        </p:nvSpPr>
        <p:spPr>
          <a:xfrm>
            <a:off x="476250" y="1143000"/>
            <a:ext cx="8191500" cy="4572000"/>
          </a:xfrm>
          <a:prstGeom prst="round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b="1" dirty="0" smtClean="0">
              <a:solidFill>
                <a:srgbClr val="3333FF"/>
              </a:solidFill>
              <a:latin typeface="HP001 4H" panose="020B0603050302020204" pitchFamily="34" charset="-127"/>
              <a:ea typeface="HP001 4H" panose="020B0603050302020204" pitchFamily="34" charset="-127"/>
              <a:cs typeface="Times New Roman" pitchFamily="18" charset="0"/>
            </a:endParaRPr>
          </a:p>
          <a:p>
            <a:pPr algn="just"/>
            <a:endParaRPr lang="en-US" sz="2400" b="1" dirty="0">
              <a:solidFill>
                <a:srgbClr val="3333FF"/>
              </a:solidFill>
              <a:latin typeface="HP001 4H" panose="020B0603050302020204" pitchFamily="34" charset="-127"/>
              <a:ea typeface="HP001 4H" panose="020B0603050302020204" pitchFamily="34" charset="-127"/>
              <a:cs typeface="Times New Roman" pitchFamily="18" charset="0"/>
            </a:endParaRPr>
          </a:p>
          <a:p>
            <a:pPr algn="just"/>
            <a:endParaRPr lang="en-US" sz="2400" b="1" dirty="0" smtClean="0">
              <a:solidFill>
                <a:schemeClr val="accent4">
                  <a:lumMod val="75000"/>
                </a:schemeClr>
              </a:solidFill>
              <a:latin typeface="HP001 4H" panose="020B0603050302020204" pitchFamily="34" charset="-127"/>
              <a:ea typeface="HP001 4H" panose="020B0603050302020204" pitchFamily="34" charset="-127"/>
              <a:cs typeface="Times New Roman" pitchFamily="18" charset="0"/>
            </a:endParaRPr>
          </a:p>
          <a:p>
            <a:pPr algn="just"/>
            <a:endParaRPr lang="en-US" sz="2400" b="1" dirty="0" smtClean="0">
              <a:solidFill>
                <a:schemeClr val="accent4">
                  <a:lumMod val="75000"/>
                </a:schemeClr>
              </a:solidFill>
              <a:latin typeface="HP001 4H" panose="020B0603050302020204" pitchFamily="34" charset="-127"/>
              <a:ea typeface="HP001 4H" panose="020B0603050302020204" pitchFamily="34" charset="-127"/>
              <a:cs typeface="Times New Roman" pitchFamily="18" charset="0"/>
            </a:endParaRPr>
          </a:p>
          <a:p>
            <a:pPr algn="just"/>
            <a:r>
              <a:rPr lang="en-US" sz="2400" b="1" dirty="0" err="1" smtClean="0">
                <a:solidFill>
                  <a:schemeClr val="tx1"/>
                </a:solidFill>
                <a:latin typeface="HP001 4H" panose="020B0603050302020204" pitchFamily="34" charset="-127"/>
                <a:ea typeface="HP001 4H" panose="020B0603050302020204" pitchFamily="34" charset="-127"/>
                <a:cs typeface="Times New Roman" pitchFamily="18" charset="0"/>
              </a:rPr>
              <a:t>Trong</a:t>
            </a:r>
            <a:r>
              <a:rPr lang="en-US" sz="2400" b="1" dirty="0" smtClean="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ánh</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nắng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mặt</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trời</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vàng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óng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rừng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khô</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hiện</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lên</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với</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tất</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cả</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vẻ</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uy</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nghi</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tráng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lệ</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Những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thân</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cây</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tràm</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vươn</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thẳng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lên</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trời</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như</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những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cây</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nến</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khổng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lồ</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smtClean="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smtClean="0">
                <a:solidFill>
                  <a:schemeClr val="tx1"/>
                </a:solidFill>
                <a:latin typeface="HP001 4H" panose="020B0603050302020204" pitchFamily="34" charset="-127"/>
                <a:ea typeface="HP001 4H" panose="020B0603050302020204" pitchFamily="34" charset="-127"/>
                <a:cs typeface="Times New Roman" pitchFamily="18" charset="0"/>
              </a:rPr>
              <a:t>Từ</a:t>
            </a:r>
            <a:r>
              <a:rPr lang="en-US" sz="2400" b="1" dirty="0" smtClean="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trong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biển</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lá</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xanh</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rờn</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ngát</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dậy</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một</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mùi</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hương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lá</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tràm</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bị</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hun</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nóng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dưới</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mặt</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trời</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Tiếng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chim</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không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ngớt</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vang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xa</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vọng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mãi</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smtClean="0">
                <a:solidFill>
                  <a:schemeClr val="tx1"/>
                </a:solidFill>
                <a:latin typeface="HP001 4H" panose="020B0603050302020204" pitchFamily="34" charset="-127"/>
                <a:ea typeface="HP001 4H" panose="020B0603050302020204" pitchFamily="34" charset="-127"/>
                <a:cs typeface="Times New Roman" pitchFamily="18" charset="0"/>
              </a:rPr>
              <a:t>lên</a:t>
            </a:r>
            <a:r>
              <a:rPr lang="en-US" sz="2400" b="1" dirty="0" smtClean="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smtClean="0">
                <a:solidFill>
                  <a:schemeClr val="tx1"/>
                </a:solidFill>
                <a:latin typeface="HP001 4H" panose="020B0603050302020204" pitchFamily="34" charset="-127"/>
                <a:ea typeface="HP001 4H" panose="020B0603050302020204" pitchFamily="34" charset="-127"/>
                <a:cs typeface="Times New Roman" pitchFamily="18" charset="0"/>
              </a:rPr>
              <a:t>trời</a:t>
            </a:r>
            <a:r>
              <a:rPr lang="en-US" sz="2400" b="1" dirty="0" smtClean="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cao</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xanh</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thẳm</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a:t>
            </a:r>
          </a:p>
          <a:p>
            <a:pPr algn="ct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Đoàn</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smtClean="0">
                <a:solidFill>
                  <a:schemeClr val="tx1"/>
                </a:solidFill>
                <a:latin typeface="HP001 4H" panose="020B0603050302020204" pitchFamily="34" charset="-127"/>
                <a:ea typeface="HP001 4H" panose="020B0603050302020204" pitchFamily="34" charset="-127"/>
                <a:cs typeface="Times New Roman" pitchFamily="18" charset="0"/>
              </a:rPr>
              <a:t>Giỏi</a:t>
            </a:r>
            <a:endParaRPr lang="en-US" sz="2400" b="1" dirty="0">
              <a:solidFill>
                <a:schemeClr val="tx1"/>
              </a:solidFill>
              <a:latin typeface="HP001 4H" panose="020B0603050302020204" pitchFamily="34" charset="-127"/>
              <a:ea typeface="HP001 4H" panose="020B0603050302020204" pitchFamily="34" charset="-127"/>
              <a:cs typeface="Times New Roman" pitchFamily="18" charset="0"/>
            </a:endParaRPr>
          </a:p>
          <a:p>
            <a:pPr algn="ctr"/>
            <a:endParaRPr lang="en-US" sz="2400" b="1" dirty="0">
              <a:solidFill>
                <a:srgbClr val="3333FF"/>
              </a:solidFill>
              <a:latin typeface="Times New Roman" pitchFamily="18" charset="0"/>
              <a:cs typeface="Times New Roman" pitchFamily="18" charset="0"/>
            </a:endParaRPr>
          </a:p>
        </p:txBody>
      </p:sp>
      <p:sp>
        <p:nvSpPr>
          <p:cNvPr id="9" name="Rectangle 8"/>
          <p:cNvSpPr/>
          <p:nvPr/>
        </p:nvSpPr>
        <p:spPr>
          <a:xfrm>
            <a:off x="2857500" y="1219200"/>
            <a:ext cx="4038600" cy="60960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dirty="0" err="1" smtClean="0">
                <a:solidFill>
                  <a:schemeClr val="accent2"/>
                </a:solidFill>
                <a:latin typeface="HP001 4H" panose="020B0603050302020204" pitchFamily="34" charset="-127"/>
                <a:ea typeface="HP001 4H" panose="020B0603050302020204" pitchFamily="34" charset="-127"/>
                <a:cs typeface="Times New Roman" pitchFamily="18" charset="0"/>
              </a:rPr>
              <a:t>Chính</a:t>
            </a:r>
            <a:r>
              <a:rPr lang="en-US" sz="2800" b="1" dirty="0" smtClean="0">
                <a:solidFill>
                  <a:schemeClr val="accent2"/>
                </a:solidFill>
                <a:latin typeface="HP001 4H" panose="020B0603050302020204" pitchFamily="34" charset="-127"/>
                <a:ea typeface="HP001 4H" panose="020B0603050302020204" pitchFamily="34" charset="-127"/>
                <a:cs typeface="Times New Roman" pitchFamily="18" charset="0"/>
              </a:rPr>
              <a:t> </a:t>
            </a:r>
            <a:r>
              <a:rPr lang="en-US" sz="2800" b="1" dirty="0" err="1" smtClean="0">
                <a:solidFill>
                  <a:schemeClr val="accent2"/>
                </a:solidFill>
                <a:latin typeface="HP001 4H" panose="020B0603050302020204" pitchFamily="34" charset="-127"/>
                <a:ea typeface="HP001 4H" panose="020B0603050302020204" pitchFamily="34" charset="-127"/>
                <a:cs typeface="Times New Roman" pitchFamily="18" charset="0"/>
              </a:rPr>
              <a:t>tả</a:t>
            </a:r>
            <a:r>
              <a:rPr lang="en-US" sz="2800" b="1" dirty="0" smtClean="0">
                <a:solidFill>
                  <a:schemeClr val="accent2"/>
                </a:solidFill>
                <a:latin typeface="HP001 4H" panose="020B0603050302020204" pitchFamily="34" charset="-127"/>
                <a:ea typeface="HP001 4H" panose="020B0603050302020204" pitchFamily="34" charset="-127"/>
                <a:cs typeface="Times New Roman" pitchFamily="18" charset="0"/>
              </a:rPr>
              <a:t> (</a:t>
            </a:r>
            <a:r>
              <a:rPr lang="en-US" sz="2800" b="1" dirty="0" err="1" smtClean="0">
                <a:solidFill>
                  <a:schemeClr val="accent2"/>
                </a:solidFill>
                <a:latin typeface="HP001 4H" panose="020B0603050302020204" pitchFamily="34" charset="-127"/>
                <a:ea typeface="HP001 4H" panose="020B0603050302020204" pitchFamily="34" charset="-127"/>
                <a:cs typeface="Times New Roman" pitchFamily="18" charset="0"/>
              </a:rPr>
              <a:t>Nghe</a:t>
            </a:r>
            <a:r>
              <a:rPr lang="en-US" sz="2800" b="1" dirty="0" smtClean="0">
                <a:solidFill>
                  <a:schemeClr val="accent2"/>
                </a:solidFill>
                <a:latin typeface="HP001 4H" panose="020B0603050302020204" pitchFamily="34" charset="-127"/>
                <a:ea typeface="HP001 4H" panose="020B0603050302020204" pitchFamily="34" charset="-127"/>
                <a:cs typeface="Times New Roman" pitchFamily="18" charset="0"/>
              </a:rPr>
              <a:t> - </a:t>
            </a:r>
            <a:r>
              <a:rPr lang="en-US" sz="2800" b="1" dirty="0" err="1" smtClean="0">
                <a:solidFill>
                  <a:schemeClr val="accent2"/>
                </a:solidFill>
                <a:latin typeface="HP001 4H" panose="020B0603050302020204" pitchFamily="34" charset="-127"/>
                <a:ea typeface="HP001 4H" panose="020B0603050302020204" pitchFamily="34" charset="-127"/>
                <a:cs typeface="Times New Roman" pitchFamily="18" charset="0"/>
              </a:rPr>
              <a:t>viết</a:t>
            </a:r>
            <a:r>
              <a:rPr lang="en-US" sz="2800" b="1" dirty="0" smtClean="0">
                <a:solidFill>
                  <a:schemeClr val="accent2"/>
                </a:solidFill>
                <a:latin typeface="HP001 4H" panose="020B0603050302020204" pitchFamily="34" charset="-127"/>
                <a:ea typeface="HP001 4H" panose="020B0603050302020204" pitchFamily="34" charset="-127"/>
                <a:cs typeface="Times New Roman" pitchFamily="18" charset="0"/>
              </a:rPr>
              <a:t>)</a:t>
            </a:r>
            <a:endParaRPr lang="en-US" sz="2800" b="1" dirty="0">
              <a:solidFill>
                <a:schemeClr val="accent2"/>
              </a:solidFill>
              <a:latin typeface="HP001 4H" panose="020B0603050302020204" pitchFamily="34" charset="-127"/>
              <a:ea typeface="HP001 4H" panose="020B0603050302020204" pitchFamily="34" charset="-127"/>
              <a:cs typeface="Times New Roman" pitchFamily="18" charset="0"/>
            </a:endParaRPr>
          </a:p>
        </p:txBody>
      </p:sp>
      <p:sp>
        <p:nvSpPr>
          <p:cNvPr id="10" name="Rectangle 9"/>
          <p:cNvSpPr/>
          <p:nvPr/>
        </p:nvSpPr>
        <p:spPr>
          <a:xfrm>
            <a:off x="2857500" y="1676400"/>
            <a:ext cx="4038600" cy="83820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dirty="0" err="1" smtClean="0">
                <a:solidFill>
                  <a:schemeClr val="accent2"/>
                </a:solidFill>
                <a:latin typeface="HP001 4H" panose="020B0603050302020204" pitchFamily="34" charset="-127"/>
                <a:ea typeface="HP001 4H" panose="020B0603050302020204" pitchFamily="34" charset="-127"/>
                <a:cs typeface="Times New Roman" pitchFamily="18" charset="0"/>
              </a:rPr>
              <a:t>Rừng</a:t>
            </a:r>
            <a:r>
              <a:rPr lang="en-US" sz="2800" b="1" dirty="0" smtClean="0">
                <a:solidFill>
                  <a:schemeClr val="accent2"/>
                </a:solidFill>
                <a:latin typeface="HP001 4H" panose="020B0603050302020204" pitchFamily="34" charset="-127"/>
                <a:ea typeface="HP001 4H" panose="020B0603050302020204" pitchFamily="34" charset="-127"/>
                <a:cs typeface="Times New Roman" pitchFamily="18" charset="0"/>
              </a:rPr>
              <a:t> </a:t>
            </a:r>
            <a:r>
              <a:rPr lang="en-US" sz="2800" b="1" dirty="0" err="1" smtClean="0">
                <a:solidFill>
                  <a:schemeClr val="accent2"/>
                </a:solidFill>
                <a:latin typeface="HP001 4H" panose="020B0603050302020204" pitchFamily="34" charset="-127"/>
                <a:ea typeface="HP001 4H" panose="020B0603050302020204" pitchFamily="34" charset="-127"/>
                <a:cs typeface="Times New Roman" pitchFamily="18" charset="0"/>
              </a:rPr>
              <a:t>cây</a:t>
            </a:r>
            <a:r>
              <a:rPr lang="en-US" sz="2800" b="1" dirty="0" smtClean="0">
                <a:solidFill>
                  <a:schemeClr val="accent2"/>
                </a:solidFill>
                <a:latin typeface="HP001 4H" panose="020B0603050302020204" pitchFamily="34" charset="-127"/>
                <a:ea typeface="HP001 4H" panose="020B0603050302020204" pitchFamily="34" charset="-127"/>
                <a:cs typeface="Times New Roman" pitchFamily="18" charset="0"/>
              </a:rPr>
              <a:t> </a:t>
            </a:r>
            <a:r>
              <a:rPr lang="en-US" sz="2800" b="1" dirty="0" err="1" smtClean="0">
                <a:solidFill>
                  <a:schemeClr val="accent2"/>
                </a:solidFill>
                <a:latin typeface="HP001 4H" panose="020B0603050302020204" pitchFamily="34" charset="-127"/>
                <a:ea typeface="HP001 4H" panose="020B0603050302020204" pitchFamily="34" charset="-127"/>
                <a:cs typeface="Times New Roman" pitchFamily="18" charset="0"/>
              </a:rPr>
              <a:t>trong</a:t>
            </a:r>
            <a:r>
              <a:rPr lang="en-US" sz="2800" b="1" dirty="0" smtClean="0">
                <a:solidFill>
                  <a:schemeClr val="accent2"/>
                </a:solidFill>
                <a:latin typeface="HP001 4H" panose="020B0603050302020204" pitchFamily="34" charset="-127"/>
                <a:ea typeface="HP001 4H" panose="020B0603050302020204" pitchFamily="34" charset="-127"/>
                <a:cs typeface="Times New Roman" pitchFamily="18" charset="0"/>
              </a:rPr>
              <a:t> </a:t>
            </a:r>
            <a:r>
              <a:rPr lang="en-US" sz="2800" b="1" dirty="0" err="1" smtClean="0">
                <a:solidFill>
                  <a:schemeClr val="accent2"/>
                </a:solidFill>
                <a:latin typeface="HP001 4H" panose="020B0603050302020204" pitchFamily="34" charset="-127"/>
                <a:ea typeface="HP001 4H" panose="020B0603050302020204" pitchFamily="34" charset="-127"/>
                <a:cs typeface="Times New Roman" pitchFamily="18" charset="0"/>
              </a:rPr>
              <a:t>nắng</a:t>
            </a:r>
            <a:endParaRPr lang="en-US" sz="2800" b="1" dirty="0">
              <a:solidFill>
                <a:schemeClr val="accent2"/>
              </a:solidFill>
              <a:latin typeface="HP001 4H" panose="020B0603050302020204" pitchFamily="34" charset="-127"/>
              <a:ea typeface="HP001 4H" panose="020B0603050302020204" pitchFamily="34" charset="-127"/>
              <a:cs typeface="Times New Roman" pitchFamily="18" charset="0"/>
            </a:endParaRPr>
          </a:p>
        </p:txBody>
      </p:sp>
    </p:spTree>
    <p:extLst>
      <p:ext uri="{BB962C8B-B14F-4D97-AF65-F5344CB8AC3E}">
        <p14:creationId xmlns:p14="http://schemas.microsoft.com/office/powerpoint/2010/main" val="71283274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amond(in)">
                                      <p:cBhvr>
                                        <p:cTn id="7" dur="2000"/>
                                        <p:tgtEl>
                                          <p:spTgt spid="9"/>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diamond(in)">
                                      <p:cBhvr>
                                        <p:cTn id="10" dur="20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Effect transition="in" filter="barn(inVertical)">
                                      <p:cBhvr>
                                        <p:cTn id="15" dur="500"/>
                                        <p:tgtEl>
                                          <p:spTgt spid="2">
                                            <p:txEl>
                                              <p:pRg st="4" end="4"/>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2">
                                            <p:txEl>
                                              <p:pRg st="5" end="5"/>
                                            </p:txEl>
                                          </p:spTgt>
                                        </p:tgtEl>
                                        <p:attrNameLst>
                                          <p:attrName>style.visibility</p:attrName>
                                        </p:attrNameLst>
                                      </p:cBhvr>
                                      <p:to>
                                        <p:strVal val="visible"/>
                                      </p:to>
                                    </p:set>
                                    <p:animEffect transition="in" filter="barn(inVertical)">
                                      <p:cBhvr>
                                        <p:cTn id="18"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4" name="Rounded Rectangle 3"/>
          <p:cNvSpPr/>
          <p:nvPr/>
        </p:nvSpPr>
        <p:spPr>
          <a:xfrm>
            <a:off x="2043464" y="906722"/>
            <a:ext cx="5057072" cy="744379"/>
          </a:xfrm>
          <a:prstGeom prst="roundRect">
            <a:avLst/>
          </a:prstGeom>
          <a:solidFill>
            <a:schemeClr val="accent3">
              <a:lumMod val="40000"/>
              <a:lumOff val="60000"/>
            </a:schemeClr>
          </a:solidFill>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3200" b="1" dirty="0" smtClean="0">
                <a:solidFill>
                  <a:schemeClr val="accent2"/>
                </a:solidFill>
                <a:latin typeface="Cambria" panose="02040503050406030204" pitchFamily="18" charset="0"/>
                <a:ea typeface="Cambria" panose="02040503050406030204" pitchFamily="18" charset="0"/>
                <a:cs typeface="Times New Roman" pitchFamily="18" charset="0"/>
              </a:rPr>
              <a:t>LUYỆN VIẾT TỪ KHÓ </a:t>
            </a:r>
            <a:endParaRPr lang="en-US" sz="3200" b="1" dirty="0">
              <a:solidFill>
                <a:schemeClr val="accent2"/>
              </a:solidFill>
              <a:latin typeface="Cambria" panose="02040503050406030204" pitchFamily="18" charset="0"/>
              <a:ea typeface="Cambria" panose="02040503050406030204" pitchFamily="18" charset="0"/>
              <a:cs typeface="Times New Roman" pitchFamily="18" charset="0"/>
            </a:endParaRPr>
          </a:p>
        </p:txBody>
      </p:sp>
      <p:sp>
        <p:nvSpPr>
          <p:cNvPr id="5" name="Rectangle 4"/>
          <p:cNvSpPr/>
          <p:nvPr/>
        </p:nvSpPr>
        <p:spPr>
          <a:xfrm>
            <a:off x="1371598" y="3048505"/>
            <a:ext cx="1309974" cy="523220"/>
          </a:xfrm>
          <a:prstGeom prst="rect">
            <a:avLst/>
          </a:prstGeom>
        </p:spPr>
        <p:txBody>
          <a:bodyPr wrap="none">
            <a:spAutoFit/>
          </a:bodyPr>
          <a:lstStyle/>
          <a:p>
            <a:r>
              <a:rPr lang="en-US" sz="28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uy</a:t>
            </a:r>
            <a:r>
              <a:rPr lang="en-US" sz="28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nghi</a:t>
            </a:r>
            <a:endParaRPr lang="en-US" sz="2800" dirty="0">
              <a:solidFill>
                <a:schemeClr val="accent4">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6" name="Rectangle 5"/>
          <p:cNvSpPr/>
          <p:nvPr/>
        </p:nvSpPr>
        <p:spPr>
          <a:xfrm>
            <a:off x="1371600" y="2210305"/>
            <a:ext cx="1558760" cy="523220"/>
          </a:xfrm>
          <a:prstGeom prst="rect">
            <a:avLst/>
          </a:prstGeom>
        </p:spPr>
        <p:txBody>
          <a:bodyPr wrap="none">
            <a:spAutoFit/>
          </a:bodyPr>
          <a:lstStyle/>
          <a:p>
            <a:r>
              <a:rPr lang="en-US" sz="28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vàng</a:t>
            </a:r>
            <a:r>
              <a:rPr lang="en-US" sz="28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óng</a:t>
            </a:r>
            <a:endParaRPr lang="en-US" sz="2800" dirty="0">
              <a:solidFill>
                <a:schemeClr val="accent4">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7" name="Rectangle 6"/>
          <p:cNvSpPr/>
          <p:nvPr/>
        </p:nvSpPr>
        <p:spPr>
          <a:xfrm>
            <a:off x="1371600" y="3861136"/>
            <a:ext cx="1353512" cy="523220"/>
          </a:xfrm>
          <a:prstGeom prst="rect">
            <a:avLst/>
          </a:prstGeom>
        </p:spPr>
        <p:txBody>
          <a:bodyPr wrap="none">
            <a:spAutoFit/>
          </a:bodyPr>
          <a:lstStyle/>
          <a:p>
            <a:r>
              <a:rPr lang="en-US" sz="28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tráng</a:t>
            </a:r>
            <a:r>
              <a:rPr lang="en-US" sz="28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lệ</a:t>
            </a:r>
            <a:endParaRPr lang="en-US" sz="2800" dirty="0">
              <a:solidFill>
                <a:schemeClr val="accent4">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8" name="Rectangle 7"/>
          <p:cNvSpPr/>
          <p:nvPr/>
        </p:nvSpPr>
        <p:spPr>
          <a:xfrm>
            <a:off x="6172200" y="2362200"/>
            <a:ext cx="1482778" cy="523220"/>
          </a:xfrm>
          <a:prstGeom prst="rect">
            <a:avLst/>
          </a:prstGeom>
        </p:spPr>
        <p:txBody>
          <a:bodyPr wrap="none">
            <a:spAutoFit/>
          </a:bodyPr>
          <a:lstStyle/>
          <a:p>
            <a:r>
              <a:rPr lang="en-US" sz="28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ngát</a:t>
            </a:r>
            <a:r>
              <a:rPr lang="en-US" sz="28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dậy</a:t>
            </a:r>
            <a:endParaRPr lang="en-US" sz="2800" dirty="0">
              <a:solidFill>
                <a:schemeClr val="accent4">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9" name="Rectangle 8"/>
          <p:cNvSpPr/>
          <p:nvPr/>
        </p:nvSpPr>
        <p:spPr>
          <a:xfrm>
            <a:off x="1288327" y="4648199"/>
            <a:ext cx="1954061" cy="523220"/>
          </a:xfrm>
          <a:prstGeom prst="rect">
            <a:avLst/>
          </a:prstGeom>
        </p:spPr>
        <p:txBody>
          <a:bodyPr wrap="none">
            <a:spAutoFit/>
          </a:bodyPr>
          <a:lstStyle/>
          <a:p>
            <a:r>
              <a:rPr lang="en-US" sz="28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vươn</a:t>
            </a:r>
            <a:r>
              <a:rPr lang="en-US" sz="28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thẳng</a:t>
            </a:r>
            <a:endParaRPr lang="en-US" sz="2800" dirty="0">
              <a:solidFill>
                <a:schemeClr val="accent4">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10" name="Rectangle 9"/>
          <p:cNvSpPr/>
          <p:nvPr/>
        </p:nvSpPr>
        <p:spPr>
          <a:xfrm>
            <a:off x="6019798" y="3429000"/>
            <a:ext cx="1872307" cy="523220"/>
          </a:xfrm>
          <a:prstGeom prst="rect">
            <a:avLst/>
          </a:prstGeom>
        </p:spPr>
        <p:txBody>
          <a:bodyPr wrap="none">
            <a:spAutoFit/>
          </a:bodyPr>
          <a:lstStyle/>
          <a:p>
            <a:r>
              <a:rPr lang="en-US" sz="28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mùi</a:t>
            </a:r>
            <a:r>
              <a:rPr lang="en-US" sz="28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hương</a:t>
            </a:r>
            <a:endParaRPr lang="en-US" sz="2800" dirty="0">
              <a:solidFill>
                <a:schemeClr val="accent4">
                  <a:lumMod val="75000"/>
                </a:schemeClr>
              </a:solidFill>
              <a:latin typeface="Cambria" panose="02040503050406030204" pitchFamily="18" charset="0"/>
              <a:ea typeface="Cambria" panose="02040503050406030204" pitchFamily="18" charset="0"/>
              <a:cs typeface="Times New Roman" pitchFamily="18" charset="0"/>
            </a:endParaRPr>
          </a:p>
        </p:txBody>
      </p:sp>
      <p:sp>
        <p:nvSpPr>
          <p:cNvPr id="11" name="Rectangle 10"/>
          <p:cNvSpPr/>
          <p:nvPr/>
        </p:nvSpPr>
        <p:spPr>
          <a:xfrm>
            <a:off x="5968473" y="4495800"/>
            <a:ext cx="1872500" cy="523220"/>
          </a:xfrm>
          <a:prstGeom prst="rect">
            <a:avLst/>
          </a:prstGeom>
        </p:spPr>
        <p:txBody>
          <a:bodyPr wrap="none">
            <a:spAutoFit/>
          </a:bodyPr>
          <a:lstStyle/>
          <a:p>
            <a:r>
              <a:rPr lang="en-US" sz="28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xanh</a:t>
            </a:r>
            <a:r>
              <a:rPr lang="en-US" sz="28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 </a:t>
            </a:r>
            <a:r>
              <a:rPr lang="en-US" sz="2800" dirty="0" err="1"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thẳm</a:t>
            </a:r>
            <a:r>
              <a:rPr lang="en-US" sz="2800" dirty="0" smtClean="0">
                <a:solidFill>
                  <a:schemeClr val="accent4">
                    <a:lumMod val="75000"/>
                  </a:schemeClr>
                </a:solidFill>
                <a:latin typeface="Cambria" panose="02040503050406030204" pitchFamily="18" charset="0"/>
                <a:ea typeface="Cambria" panose="02040503050406030204" pitchFamily="18" charset="0"/>
                <a:cs typeface="Times New Roman" pitchFamily="18" charset="0"/>
              </a:rPr>
              <a:t>.</a:t>
            </a:r>
            <a:endParaRPr lang="en-US" sz="2800" dirty="0">
              <a:solidFill>
                <a:schemeClr val="accent4">
                  <a:lumMod val="75000"/>
                </a:schemeClr>
              </a:solidFill>
              <a:latin typeface="Cambria" panose="02040503050406030204" pitchFamily="18" charset="0"/>
              <a:ea typeface="Cambria" panose="02040503050406030204" pitchFamily="18" charset="0"/>
              <a:cs typeface="Times New Roman" pitchFamily="18" charset="0"/>
            </a:endParaRPr>
          </a:p>
        </p:txBody>
      </p:sp>
    </p:spTree>
    <p:extLst>
      <p:ext uri="{BB962C8B-B14F-4D97-AF65-F5344CB8AC3E}">
        <p14:creationId xmlns:p14="http://schemas.microsoft.com/office/powerpoint/2010/main" val="386122416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500" fill="hold"/>
                                        <p:tgtEl>
                                          <p:spTgt spid="7"/>
                                        </p:tgtEl>
                                        <p:attrNameLst>
                                          <p:attrName>ppt_x</p:attrName>
                                        </p:attrNameLst>
                                      </p:cBhvr>
                                      <p:tavLst>
                                        <p:tav tm="0">
                                          <p:val>
                                            <p:strVal val="#ppt_x"/>
                                          </p:val>
                                        </p:tav>
                                        <p:tav tm="100000">
                                          <p:val>
                                            <p:strVal val="#ppt_x"/>
                                          </p:val>
                                        </p:tav>
                                      </p:tavLst>
                                    </p:anim>
                                    <p:anim calcmode="lin" valueType="num">
                                      <p:cBhvr additive="base">
                                        <p:cTn id="2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 calcmode="lin" valueType="num">
                                      <p:cBhvr additive="base">
                                        <p:cTn id="30" dur="500" fill="hold"/>
                                        <p:tgtEl>
                                          <p:spTgt spid="9"/>
                                        </p:tgtEl>
                                        <p:attrNameLst>
                                          <p:attrName>ppt_x</p:attrName>
                                        </p:attrNameLst>
                                      </p:cBhvr>
                                      <p:tavLst>
                                        <p:tav tm="0">
                                          <p:val>
                                            <p:strVal val="#ppt_x"/>
                                          </p:val>
                                        </p:tav>
                                        <p:tav tm="100000">
                                          <p:val>
                                            <p:strVal val="#ppt_x"/>
                                          </p:val>
                                        </p:tav>
                                      </p:tavLst>
                                    </p:anim>
                                    <p:anim calcmode="lin" valueType="num">
                                      <p:cBhvr additive="base">
                                        <p:cTn id="31"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8"/>
                                        </p:tgtEl>
                                        <p:attrNameLst>
                                          <p:attrName>style.visibility</p:attrName>
                                        </p:attrNameLst>
                                      </p:cBhvr>
                                      <p:to>
                                        <p:strVal val="visible"/>
                                      </p:to>
                                    </p:set>
                                    <p:anim calcmode="lin" valueType="num">
                                      <p:cBhvr additive="base">
                                        <p:cTn id="36" dur="500" fill="hold"/>
                                        <p:tgtEl>
                                          <p:spTgt spid="8"/>
                                        </p:tgtEl>
                                        <p:attrNameLst>
                                          <p:attrName>ppt_x</p:attrName>
                                        </p:attrNameLst>
                                      </p:cBhvr>
                                      <p:tavLst>
                                        <p:tav tm="0">
                                          <p:val>
                                            <p:strVal val="#ppt_x"/>
                                          </p:val>
                                        </p:tav>
                                        <p:tav tm="100000">
                                          <p:val>
                                            <p:strVal val="#ppt_x"/>
                                          </p:val>
                                        </p:tav>
                                      </p:tavLst>
                                    </p:anim>
                                    <p:anim calcmode="lin" valueType="num">
                                      <p:cBhvr additive="base">
                                        <p:cTn id="37"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 calcmode="lin" valueType="num">
                                      <p:cBhvr additive="base">
                                        <p:cTn id="42" dur="500" fill="hold"/>
                                        <p:tgtEl>
                                          <p:spTgt spid="10"/>
                                        </p:tgtEl>
                                        <p:attrNameLst>
                                          <p:attrName>ppt_x</p:attrName>
                                        </p:attrNameLst>
                                      </p:cBhvr>
                                      <p:tavLst>
                                        <p:tav tm="0">
                                          <p:val>
                                            <p:strVal val="#ppt_x"/>
                                          </p:val>
                                        </p:tav>
                                        <p:tav tm="100000">
                                          <p:val>
                                            <p:strVal val="#ppt_x"/>
                                          </p:val>
                                        </p:tav>
                                      </p:tavLst>
                                    </p:anim>
                                    <p:anim calcmode="lin" valueType="num">
                                      <p:cBhvr additive="base">
                                        <p:cTn id="4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1"/>
                                        </p:tgtEl>
                                        <p:attrNameLst>
                                          <p:attrName>style.visibility</p:attrName>
                                        </p:attrNameLst>
                                      </p:cBhvr>
                                      <p:to>
                                        <p:strVal val="visible"/>
                                      </p:to>
                                    </p:set>
                                    <p:anim calcmode="lin" valueType="num">
                                      <p:cBhvr additive="base">
                                        <p:cTn id="48" dur="500" fill="hold"/>
                                        <p:tgtEl>
                                          <p:spTgt spid="11"/>
                                        </p:tgtEl>
                                        <p:attrNameLst>
                                          <p:attrName>ppt_x</p:attrName>
                                        </p:attrNameLst>
                                      </p:cBhvr>
                                      <p:tavLst>
                                        <p:tav tm="0">
                                          <p:val>
                                            <p:strVal val="#ppt_x"/>
                                          </p:val>
                                        </p:tav>
                                        <p:tav tm="100000">
                                          <p:val>
                                            <p:strVal val="#ppt_x"/>
                                          </p:val>
                                        </p:tav>
                                      </p:tavLst>
                                    </p:anim>
                                    <p:anim calcmode="lin" valueType="num">
                                      <p:cBhvr additive="base">
                                        <p:cTn id="4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P spid="7" grpId="0"/>
      <p:bldP spid="8" grpId="0"/>
      <p:bldP spid="9" grpId="0"/>
      <p:bldP spid="10"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Rounded Rectangle 1"/>
          <p:cNvSpPr/>
          <p:nvPr/>
        </p:nvSpPr>
        <p:spPr>
          <a:xfrm>
            <a:off x="476250" y="1143000"/>
            <a:ext cx="8191500" cy="4572000"/>
          </a:xfrm>
          <a:prstGeom prst="round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b="1" dirty="0" smtClean="0">
              <a:solidFill>
                <a:srgbClr val="3333FF"/>
              </a:solidFill>
              <a:latin typeface="HP001 4H" panose="020B0603050302020204" pitchFamily="34" charset="-127"/>
              <a:ea typeface="HP001 4H" panose="020B0603050302020204" pitchFamily="34" charset="-127"/>
              <a:cs typeface="Times New Roman" pitchFamily="18" charset="0"/>
            </a:endParaRPr>
          </a:p>
          <a:p>
            <a:pPr algn="just"/>
            <a:endParaRPr lang="en-US" sz="2400" b="1" dirty="0">
              <a:solidFill>
                <a:srgbClr val="3333FF"/>
              </a:solidFill>
              <a:latin typeface="HP001 4H" panose="020B0603050302020204" pitchFamily="34" charset="-127"/>
              <a:ea typeface="HP001 4H" panose="020B0603050302020204" pitchFamily="34" charset="-127"/>
              <a:cs typeface="Times New Roman" pitchFamily="18" charset="0"/>
            </a:endParaRPr>
          </a:p>
          <a:p>
            <a:pPr algn="just"/>
            <a:endParaRPr lang="en-US" sz="2400" b="1" dirty="0" smtClean="0">
              <a:solidFill>
                <a:schemeClr val="accent4">
                  <a:lumMod val="75000"/>
                </a:schemeClr>
              </a:solidFill>
              <a:latin typeface="HP001 4H" panose="020B0603050302020204" pitchFamily="34" charset="-127"/>
              <a:ea typeface="HP001 4H" panose="020B0603050302020204" pitchFamily="34" charset="-127"/>
              <a:cs typeface="Times New Roman" pitchFamily="18" charset="0"/>
            </a:endParaRPr>
          </a:p>
          <a:p>
            <a:pPr algn="just"/>
            <a:endParaRPr lang="en-US" sz="2400" b="1" dirty="0" smtClean="0">
              <a:solidFill>
                <a:schemeClr val="accent4">
                  <a:lumMod val="75000"/>
                </a:schemeClr>
              </a:solidFill>
              <a:latin typeface="HP001 4H" panose="020B0603050302020204" pitchFamily="34" charset="-127"/>
              <a:ea typeface="HP001 4H" panose="020B0603050302020204" pitchFamily="34" charset="-127"/>
              <a:cs typeface="Times New Roman" pitchFamily="18" charset="0"/>
            </a:endParaRPr>
          </a:p>
          <a:p>
            <a:pPr algn="just"/>
            <a:r>
              <a:rPr lang="en-US" sz="2400" b="1" dirty="0" err="1" smtClean="0">
                <a:solidFill>
                  <a:schemeClr val="tx1"/>
                </a:solidFill>
                <a:latin typeface="HP001 4H" panose="020B0603050302020204" pitchFamily="34" charset="-127"/>
                <a:ea typeface="HP001 4H" panose="020B0603050302020204" pitchFamily="34" charset="-127"/>
                <a:cs typeface="Times New Roman" pitchFamily="18" charset="0"/>
              </a:rPr>
              <a:t>Trong</a:t>
            </a:r>
            <a:r>
              <a:rPr lang="en-US" sz="2400" b="1" dirty="0" smtClean="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ánh</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nắng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mặt</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trời</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vàng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óng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rừng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khô</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hiện</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lên</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với</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tất</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cả</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vẻ</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uy</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nghi</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tráng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lệ</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Những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thân</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cây</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tràm</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vươn</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thẳng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lên</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trời</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như</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những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cây</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nến</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khổng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lồ</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smtClean="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smtClean="0">
                <a:solidFill>
                  <a:schemeClr val="tx1"/>
                </a:solidFill>
                <a:latin typeface="HP001 4H" panose="020B0603050302020204" pitchFamily="34" charset="-127"/>
                <a:ea typeface="HP001 4H" panose="020B0603050302020204" pitchFamily="34" charset="-127"/>
                <a:cs typeface="Times New Roman" pitchFamily="18" charset="0"/>
              </a:rPr>
              <a:t>Từ</a:t>
            </a:r>
            <a:r>
              <a:rPr lang="en-US" sz="2400" b="1" dirty="0" smtClean="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trong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biển</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lá</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xanh</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rờn</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ngát</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dậy</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một</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mùi</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hương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lá</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tràm</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bị</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hun</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nóng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dưới</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mặt</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trời</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Tiếng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chim</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không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ngớt</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vang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xa</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vọng</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mãi</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smtClean="0">
                <a:solidFill>
                  <a:schemeClr val="tx1"/>
                </a:solidFill>
                <a:latin typeface="HP001 4H" panose="020B0603050302020204" pitchFamily="34" charset="-127"/>
                <a:ea typeface="HP001 4H" panose="020B0603050302020204" pitchFamily="34" charset="-127"/>
                <a:cs typeface="Times New Roman" pitchFamily="18" charset="0"/>
              </a:rPr>
              <a:t>lên</a:t>
            </a:r>
            <a:r>
              <a:rPr lang="en-US" sz="2400" b="1" dirty="0" smtClean="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smtClean="0">
                <a:solidFill>
                  <a:schemeClr val="tx1"/>
                </a:solidFill>
                <a:latin typeface="HP001 4H" panose="020B0603050302020204" pitchFamily="34" charset="-127"/>
                <a:ea typeface="HP001 4H" panose="020B0603050302020204" pitchFamily="34" charset="-127"/>
                <a:cs typeface="Times New Roman" pitchFamily="18" charset="0"/>
              </a:rPr>
              <a:t>trời</a:t>
            </a:r>
            <a:r>
              <a:rPr lang="en-US" sz="2400" b="1" dirty="0" smtClean="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cao</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xanh</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thẳm</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a:t>
            </a:r>
          </a:p>
          <a:p>
            <a:pPr algn="ct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a:solidFill>
                  <a:schemeClr val="tx1"/>
                </a:solidFill>
                <a:latin typeface="HP001 4H" panose="020B0603050302020204" pitchFamily="34" charset="-127"/>
                <a:ea typeface="HP001 4H" panose="020B0603050302020204" pitchFamily="34" charset="-127"/>
                <a:cs typeface="Times New Roman" pitchFamily="18" charset="0"/>
              </a:rPr>
              <a:t>Đoàn</a:t>
            </a:r>
            <a:r>
              <a:rPr lang="en-US" sz="2400" b="1" dirty="0">
                <a:solidFill>
                  <a:schemeClr val="tx1"/>
                </a:solidFill>
                <a:latin typeface="HP001 4H" panose="020B0603050302020204" pitchFamily="34" charset="-127"/>
                <a:ea typeface="HP001 4H" panose="020B0603050302020204" pitchFamily="34" charset="-127"/>
                <a:cs typeface="Times New Roman" pitchFamily="18" charset="0"/>
              </a:rPr>
              <a:t> </a:t>
            </a:r>
            <a:r>
              <a:rPr lang="en-US" sz="2400" b="1" dirty="0" err="1" smtClean="0">
                <a:solidFill>
                  <a:schemeClr val="tx1"/>
                </a:solidFill>
                <a:latin typeface="HP001 4H" panose="020B0603050302020204" pitchFamily="34" charset="-127"/>
                <a:ea typeface="HP001 4H" panose="020B0603050302020204" pitchFamily="34" charset="-127"/>
                <a:cs typeface="Times New Roman" pitchFamily="18" charset="0"/>
              </a:rPr>
              <a:t>Giỏi</a:t>
            </a:r>
            <a:endParaRPr lang="en-US" sz="2400" b="1" dirty="0">
              <a:solidFill>
                <a:schemeClr val="tx1"/>
              </a:solidFill>
              <a:latin typeface="HP001 4H" panose="020B0603050302020204" pitchFamily="34" charset="-127"/>
              <a:ea typeface="HP001 4H" panose="020B0603050302020204" pitchFamily="34" charset="-127"/>
              <a:cs typeface="Times New Roman" pitchFamily="18" charset="0"/>
            </a:endParaRPr>
          </a:p>
          <a:p>
            <a:pPr algn="ctr"/>
            <a:endParaRPr lang="en-US" sz="2400" b="1" dirty="0">
              <a:solidFill>
                <a:srgbClr val="3333FF"/>
              </a:solidFill>
              <a:latin typeface="Times New Roman" pitchFamily="18" charset="0"/>
              <a:cs typeface="Times New Roman" pitchFamily="18" charset="0"/>
            </a:endParaRPr>
          </a:p>
        </p:txBody>
      </p:sp>
      <p:sp>
        <p:nvSpPr>
          <p:cNvPr id="9" name="Rectangle 8"/>
          <p:cNvSpPr/>
          <p:nvPr/>
        </p:nvSpPr>
        <p:spPr>
          <a:xfrm>
            <a:off x="2857500" y="1219200"/>
            <a:ext cx="4038600" cy="60960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dirty="0" err="1" smtClean="0">
                <a:solidFill>
                  <a:schemeClr val="accent2"/>
                </a:solidFill>
                <a:latin typeface="HP001 4H" panose="020B0603050302020204" pitchFamily="34" charset="-127"/>
                <a:ea typeface="HP001 4H" panose="020B0603050302020204" pitchFamily="34" charset="-127"/>
                <a:cs typeface="Times New Roman" pitchFamily="18" charset="0"/>
              </a:rPr>
              <a:t>Chính</a:t>
            </a:r>
            <a:r>
              <a:rPr lang="en-US" sz="2800" b="1" dirty="0" smtClean="0">
                <a:solidFill>
                  <a:schemeClr val="accent2"/>
                </a:solidFill>
                <a:latin typeface="HP001 4H" panose="020B0603050302020204" pitchFamily="34" charset="-127"/>
                <a:ea typeface="HP001 4H" panose="020B0603050302020204" pitchFamily="34" charset="-127"/>
                <a:cs typeface="Times New Roman" pitchFamily="18" charset="0"/>
              </a:rPr>
              <a:t> </a:t>
            </a:r>
            <a:r>
              <a:rPr lang="en-US" sz="2800" b="1" dirty="0" err="1" smtClean="0">
                <a:solidFill>
                  <a:schemeClr val="accent2"/>
                </a:solidFill>
                <a:latin typeface="HP001 4H" panose="020B0603050302020204" pitchFamily="34" charset="-127"/>
                <a:ea typeface="HP001 4H" panose="020B0603050302020204" pitchFamily="34" charset="-127"/>
                <a:cs typeface="Times New Roman" pitchFamily="18" charset="0"/>
              </a:rPr>
              <a:t>tả</a:t>
            </a:r>
            <a:r>
              <a:rPr lang="en-US" sz="2800" b="1" dirty="0" smtClean="0">
                <a:solidFill>
                  <a:schemeClr val="accent2"/>
                </a:solidFill>
                <a:latin typeface="HP001 4H" panose="020B0603050302020204" pitchFamily="34" charset="-127"/>
                <a:ea typeface="HP001 4H" panose="020B0603050302020204" pitchFamily="34" charset="-127"/>
                <a:cs typeface="Times New Roman" pitchFamily="18" charset="0"/>
              </a:rPr>
              <a:t> (</a:t>
            </a:r>
            <a:r>
              <a:rPr lang="en-US" sz="2800" b="1" dirty="0" err="1" smtClean="0">
                <a:solidFill>
                  <a:schemeClr val="accent2"/>
                </a:solidFill>
                <a:latin typeface="HP001 4H" panose="020B0603050302020204" pitchFamily="34" charset="-127"/>
                <a:ea typeface="HP001 4H" panose="020B0603050302020204" pitchFamily="34" charset="-127"/>
                <a:cs typeface="Times New Roman" pitchFamily="18" charset="0"/>
              </a:rPr>
              <a:t>Nghe</a:t>
            </a:r>
            <a:r>
              <a:rPr lang="en-US" sz="2800" b="1" dirty="0" smtClean="0">
                <a:solidFill>
                  <a:schemeClr val="accent2"/>
                </a:solidFill>
                <a:latin typeface="HP001 4H" panose="020B0603050302020204" pitchFamily="34" charset="-127"/>
                <a:ea typeface="HP001 4H" panose="020B0603050302020204" pitchFamily="34" charset="-127"/>
                <a:cs typeface="Times New Roman" pitchFamily="18" charset="0"/>
              </a:rPr>
              <a:t> - </a:t>
            </a:r>
            <a:r>
              <a:rPr lang="en-US" sz="2800" b="1" dirty="0" err="1" smtClean="0">
                <a:solidFill>
                  <a:schemeClr val="accent2"/>
                </a:solidFill>
                <a:latin typeface="HP001 4H" panose="020B0603050302020204" pitchFamily="34" charset="-127"/>
                <a:ea typeface="HP001 4H" panose="020B0603050302020204" pitchFamily="34" charset="-127"/>
                <a:cs typeface="Times New Roman" pitchFamily="18" charset="0"/>
              </a:rPr>
              <a:t>viết</a:t>
            </a:r>
            <a:r>
              <a:rPr lang="en-US" sz="2800" b="1" dirty="0" smtClean="0">
                <a:solidFill>
                  <a:schemeClr val="accent2"/>
                </a:solidFill>
                <a:latin typeface="HP001 4H" panose="020B0603050302020204" pitchFamily="34" charset="-127"/>
                <a:ea typeface="HP001 4H" panose="020B0603050302020204" pitchFamily="34" charset="-127"/>
                <a:cs typeface="Times New Roman" pitchFamily="18" charset="0"/>
              </a:rPr>
              <a:t>)</a:t>
            </a:r>
            <a:endParaRPr lang="en-US" sz="2800" b="1" dirty="0">
              <a:solidFill>
                <a:schemeClr val="accent2"/>
              </a:solidFill>
              <a:latin typeface="HP001 4H" panose="020B0603050302020204" pitchFamily="34" charset="-127"/>
              <a:ea typeface="HP001 4H" panose="020B0603050302020204" pitchFamily="34" charset="-127"/>
              <a:cs typeface="Times New Roman" pitchFamily="18" charset="0"/>
            </a:endParaRPr>
          </a:p>
        </p:txBody>
      </p:sp>
      <p:sp>
        <p:nvSpPr>
          <p:cNvPr id="10" name="Rectangle 9"/>
          <p:cNvSpPr/>
          <p:nvPr/>
        </p:nvSpPr>
        <p:spPr>
          <a:xfrm>
            <a:off x="2857500" y="1676400"/>
            <a:ext cx="4038600" cy="83820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dirty="0" err="1" smtClean="0">
                <a:solidFill>
                  <a:schemeClr val="accent2"/>
                </a:solidFill>
                <a:latin typeface="HP001 4H" panose="020B0603050302020204" pitchFamily="34" charset="-127"/>
                <a:ea typeface="HP001 4H" panose="020B0603050302020204" pitchFamily="34" charset="-127"/>
                <a:cs typeface="Times New Roman" pitchFamily="18" charset="0"/>
              </a:rPr>
              <a:t>Rừng</a:t>
            </a:r>
            <a:r>
              <a:rPr lang="en-US" sz="2800" b="1" dirty="0" smtClean="0">
                <a:solidFill>
                  <a:schemeClr val="accent2"/>
                </a:solidFill>
                <a:latin typeface="HP001 4H" panose="020B0603050302020204" pitchFamily="34" charset="-127"/>
                <a:ea typeface="HP001 4H" panose="020B0603050302020204" pitchFamily="34" charset="-127"/>
                <a:cs typeface="Times New Roman" pitchFamily="18" charset="0"/>
              </a:rPr>
              <a:t> </a:t>
            </a:r>
            <a:r>
              <a:rPr lang="en-US" sz="2800" b="1" dirty="0" err="1" smtClean="0">
                <a:solidFill>
                  <a:schemeClr val="accent2"/>
                </a:solidFill>
                <a:latin typeface="HP001 4H" panose="020B0603050302020204" pitchFamily="34" charset="-127"/>
                <a:ea typeface="HP001 4H" panose="020B0603050302020204" pitchFamily="34" charset="-127"/>
                <a:cs typeface="Times New Roman" pitchFamily="18" charset="0"/>
              </a:rPr>
              <a:t>cây</a:t>
            </a:r>
            <a:r>
              <a:rPr lang="en-US" sz="2800" b="1" dirty="0" smtClean="0">
                <a:solidFill>
                  <a:schemeClr val="accent2"/>
                </a:solidFill>
                <a:latin typeface="HP001 4H" panose="020B0603050302020204" pitchFamily="34" charset="-127"/>
                <a:ea typeface="HP001 4H" panose="020B0603050302020204" pitchFamily="34" charset="-127"/>
                <a:cs typeface="Times New Roman" pitchFamily="18" charset="0"/>
              </a:rPr>
              <a:t> </a:t>
            </a:r>
            <a:r>
              <a:rPr lang="en-US" sz="2800" b="1" dirty="0" err="1" smtClean="0">
                <a:solidFill>
                  <a:schemeClr val="accent2"/>
                </a:solidFill>
                <a:latin typeface="HP001 4H" panose="020B0603050302020204" pitchFamily="34" charset="-127"/>
                <a:ea typeface="HP001 4H" panose="020B0603050302020204" pitchFamily="34" charset="-127"/>
                <a:cs typeface="Times New Roman" pitchFamily="18" charset="0"/>
              </a:rPr>
              <a:t>trong</a:t>
            </a:r>
            <a:r>
              <a:rPr lang="en-US" sz="2800" b="1" dirty="0" smtClean="0">
                <a:solidFill>
                  <a:schemeClr val="accent2"/>
                </a:solidFill>
                <a:latin typeface="HP001 4H" panose="020B0603050302020204" pitchFamily="34" charset="-127"/>
                <a:ea typeface="HP001 4H" panose="020B0603050302020204" pitchFamily="34" charset="-127"/>
                <a:cs typeface="Times New Roman" pitchFamily="18" charset="0"/>
              </a:rPr>
              <a:t> </a:t>
            </a:r>
            <a:r>
              <a:rPr lang="en-US" sz="2800" b="1" dirty="0" err="1" smtClean="0">
                <a:solidFill>
                  <a:schemeClr val="accent2"/>
                </a:solidFill>
                <a:latin typeface="HP001 4H" panose="020B0603050302020204" pitchFamily="34" charset="-127"/>
                <a:ea typeface="HP001 4H" panose="020B0603050302020204" pitchFamily="34" charset="-127"/>
                <a:cs typeface="Times New Roman" pitchFamily="18" charset="0"/>
              </a:rPr>
              <a:t>nắng</a:t>
            </a:r>
            <a:endParaRPr lang="en-US" sz="2800" b="1" dirty="0">
              <a:solidFill>
                <a:schemeClr val="accent2"/>
              </a:solidFill>
              <a:latin typeface="HP001 4H" panose="020B0603050302020204" pitchFamily="34" charset="-127"/>
              <a:ea typeface="HP001 4H" panose="020B0603050302020204" pitchFamily="34" charset="-127"/>
              <a:cs typeface="Times New Roman" pitchFamily="18" charset="0"/>
            </a:endParaRPr>
          </a:p>
        </p:txBody>
      </p:sp>
    </p:spTree>
    <p:extLst>
      <p:ext uri="{BB962C8B-B14F-4D97-AF65-F5344CB8AC3E}">
        <p14:creationId xmlns:p14="http://schemas.microsoft.com/office/powerpoint/2010/main" val="137992569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amond(in)">
                                      <p:cBhvr>
                                        <p:cTn id="7" dur="2000"/>
                                        <p:tgtEl>
                                          <p:spTgt spid="9"/>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diamond(in)">
                                      <p:cBhvr>
                                        <p:cTn id="10" dur="20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Effect transition="in" filter="barn(inVertical)">
                                      <p:cBhvr>
                                        <p:cTn id="15" dur="500"/>
                                        <p:tgtEl>
                                          <p:spTgt spid="2">
                                            <p:txEl>
                                              <p:pRg st="4" end="4"/>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2">
                                            <p:txEl>
                                              <p:pRg st="5" end="5"/>
                                            </p:txEl>
                                          </p:spTgt>
                                        </p:tgtEl>
                                        <p:attrNameLst>
                                          <p:attrName>style.visibility</p:attrName>
                                        </p:attrNameLst>
                                      </p:cBhvr>
                                      <p:to>
                                        <p:strVal val="visible"/>
                                      </p:to>
                                    </p:set>
                                    <p:animEffect transition="in" filter="barn(inVertical)">
                                      <p:cBhvr>
                                        <p:cTn id="18"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9000"/>
          </a:stretch>
        </a:blipFill>
        <a:effectLst/>
      </p:bgPr>
    </p:bg>
    <p:spTree>
      <p:nvGrpSpPr>
        <p:cNvPr id="1" name=""/>
        <p:cNvGrpSpPr/>
        <p:nvPr/>
      </p:nvGrpSpPr>
      <p:grpSpPr>
        <a:xfrm>
          <a:off x="0" y="0"/>
          <a:ext cx="0" cy="0"/>
          <a:chOff x="0" y="0"/>
          <a:chExt cx="0" cy="0"/>
        </a:xfrm>
      </p:grpSpPr>
      <p:sp>
        <p:nvSpPr>
          <p:cNvPr id="4" name="Rectangle 3"/>
          <p:cNvSpPr/>
          <p:nvPr/>
        </p:nvSpPr>
        <p:spPr>
          <a:xfrm>
            <a:off x="4419600" y="2971800"/>
            <a:ext cx="4263091" cy="830997"/>
          </a:xfrm>
          <a:prstGeom prst="rect">
            <a:avLst/>
          </a:prstGeom>
        </p:spPr>
        <p:txBody>
          <a:bodyPr wrap="none">
            <a:spAutoFit/>
          </a:bodyPr>
          <a:lstStyle/>
          <a:p>
            <a:pPr algn="ctr"/>
            <a:r>
              <a:rPr lang="en-US" sz="4800" b="1" dirty="0">
                <a:solidFill>
                  <a:schemeClr val="accent4">
                    <a:lumMod val="75000"/>
                  </a:schemeClr>
                </a:solidFill>
                <a:latin typeface="Cambria" panose="02040503050406030204" pitchFamily="18" charset="0"/>
                <a:ea typeface="Cambria" panose="02040503050406030204" pitchFamily="18" charset="0"/>
              </a:rPr>
              <a:t>ÔN TẬP TIẾT 2</a:t>
            </a:r>
            <a:endParaRPr lang="en-US" sz="4800" b="1" dirty="0">
              <a:solidFill>
                <a:schemeClr val="accent4">
                  <a:lumMod val="75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44794788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4" name="TextBox 3"/>
          <p:cNvSpPr txBox="1"/>
          <p:nvPr/>
        </p:nvSpPr>
        <p:spPr>
          <a:xfrm>
            <a:off x="3276600" y="1295400"/>
            <a:ext cx="2819400" cy="769441"/>
          </a:xfrm>
          <a:prstGeom prst="rect">
            <a:avLst/>
          </a:prstGeom>
          <a:noFill/>
        </p:spPr>
        <p:txBody>
          <a:bodyPr wrap="square" rtlCol="0">
            <a:spAutoFit/>
          </a:bodyPr>
          <a:lstStyle/>
          <a:p>
            <a:r>
              <a:rPr lang="en-US" sz="4400" dirty="0" smtClean="0">
                <a:solidFill>
                  <a:schemeClr val="accent2"/>
                </a:solidFill>
                <a:latin typeface="Cambria" panose="02040503050406030204" pitchFamily="18" charset="0"/>
                <a:ea typeface="Cambria" panose="02040503050406030204" pitchFamily="18" charset="0"/>
              </a:rPr>
              <a:t>MỤC TIÊU </a:t>
            </a:r>
            <a:endParaRPr lang="en-US" sz="4400" dirty="0">
              <a:solidFill>
                <a:schemeClr val="accent2"/>
              </a:solidFill>
              <a:latin typeface="Cambria" panose="02040503050406030204" pitchFamily="18" charset="0"/>
              <a:ea typeface="Cambria" panose="02040503050406030204" pitchFamily="18" charset="0"/>
            </a:endParaRPr>
          </a:p>
        </p:txBody>
      </p:sp>
      <p:sp>
        <p:nvSpPr>
          <p:cNvPr id="5" name="Rectangle 4"/>
          <p:cNvSpPr/>
          <p:nvPr/>
        </p:nvSpPr>
        <p:spPr>
          <a:xfrm>
            <a:off x="228600" y="2514600"/>
            <a:ext cx="8610600" cy="1569660"/>
          </a:xfrm>
          <a:prstGeom prst="rect">
            <a:avLst/>
          </a:prstGeom>
        </p:spPr>
        <p:txBody>
          <a:bodyPr wrap="square">
            <a:spAutoFit/>
          </a:bodyPr>
          <a:lstStyle/>
          <a:p>
            <a:pPr algn="just"/>
            <a:r>
              <a:rPr lang="vi-VN" sz="2400" dirty="0" smtClean="0">
                <a:solidFill>
                  <a:schemeClr val="accent4">
                    <a:lumMod val="75000"/>
                  </a:schemeClr>
                </a:solidFill>
                <a:latin typeface="Cambria" panose="02040503050406030204" pitchFamily="18" charset="0"/>
                <a:ea typeface="Cambria" panose="02040503050406030204" pitchFamily="18" charset="0"/>
              </a:rPr>
              <a:t>-</a:t>
            </a:r>
            <a:r>
              <a:rPr lang="en-US" sz="2400" dirty="0" smtClean="0">
                <a:solidFill>
                  <a:schemeClr val="accent4">
                    <a:lumMod val="75000"/>
                  </a:schemeClr>
                </a:solidFill>
                <a:latin typeface="Cambria" panose="02040503050406030204" pitchFamily="18" charset="0"/>
                <a:ea typeface="Cambria" panose="02040503050406030204"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rPr>
              <a:t>Rèn</a:t>
            </a:r>
            <a:r>
              <a:rPr lang="vi-VN" sz="2400" dirty="0" smtClean="0">
                <a:solidFill>
                  <a:schemeClr val="accent4">
                    <a:lumMod val="75000"/>
                  </a:schemeClr>
                </a:solidFill>
                <a:latin typeface="Cambria" panose="02040503050406030204" pitchFamily="18" charset="0"/>
                <a:ea typeface="Cambria" panose="02040503050406030204" pitchFamily="18" charset="0"/>
              </a:rPr>
              <a:t> </a:t>
            </a:r>
            <a:r>
              <a:rPr lang="en-US" sz="2400" dirty="0" smtClean="0">
                <a:solidFill>
                  <a:schemeClr val="accent4">
                    <a:lumMod val="75000"/>
                  </a:schemeClr>
                </a:solidFill>
                <a:latin typeface="Cambria" panose="02040503050406030204" pitchFamily="18" charset="0"/>
                <a:ea typeface="Cambria" panose="02040503050406030204" pitchFamily="18" charset="0"/>
              </a:rPr>
              <a:t>k</a:t>
            </a:r>
            <a:r>
              <a:rPr lang="vi-VN" sz="2400" dirty="0" smtClean="0">
                <a:solidFill>
                  <a:schemeClr val="accent4">
                    <a:lumMod val="75000"/>
                  </a:schemeClr>
                </a:solidFill>
                <a:latin typeface="Cambria" panose="02040503050406030204" pitchFamily="18" charset="0"/>
                <a:ea typeface="Cambria" panose="02040503050406030204" pitchFamily="18" charset="0"/>
              </a:rPr>
              <a:t>ỹ </a:t>
            </a:r>
            <a:r>
              <a:rPr lang="vi-VN" sz="2400" dirty="0">
                <a:solidFill>
                  <a:schemeClr val="accent4">
                    <a:lumMod val="75000"/>
                  </a:schemeClr>
                </a:solidFill>
                <a:latin typeface="Cambria" panose="02040503050406030204" pitchFamily="18" charset="0"/>
                <a:ea typeface="Cambria" panose="02040503050406030204" pitchFamily="18" charset="0"/>
              </a:rPr>
              <a:t>năng đọc thành tiếng: đọc thông thạo các bài tập </a:t>
            </a:r>
            <a:r>
              <a:rPr lang="vi-VN" sz="2400" dirty="0" smtClean="0">
                <a:solidFill>
                  <a:schemeClr val="accent4">
                    <a:lumMod val="75000"/>
                  </a:schemeClr>
                </a:solidFill>
                <a:latin typeface="Cambria" panose="02040503050406030204" pitchFamily="18" charset="0"/>
                <a:ea typeface="Cambria" panose="02040503050406030204" pitchFamily="18" charset="0"/>
              </a:rPr>
              <a:t>đọc. </a:t>
            </a:r>
            <a:r>
              <a:rPr lang="vi-VN" sz="2400" dirty="0">
                <a:solidFill>
                  <a:schemeClr val="accent4">
                    <a:lumMod val="75000"/>
                  </a:schemeClr>
                </a:solidFill>
                <a:latin typeface="Cambria" panose="02040503050406030204" pitchFamily="18" charset="0"/>
                <a:ea typeface="Cambria" panose="02040503050406030204" pitchFamily="18" charset="0"/>
              </a:rPr>
              <a:t>(phát âm rõ, tốc độ đọc tối thiểu 70 </a:t>
            </a:r>
            <a:r>
              <a:rPr lang="vi-VN" sz="2400" dirty="0" smtClean="0">
                <a:solidFill>
                  <a:schemeClr val="accent4">
                    <a:lumMod val="75000"/>
                  </a:schemeClr>
                </a:solidFill>
                <a:latin typeface="Cambria" panose="02040503050406030204" pitchFamily="18" charset="0"/>
                <a:ea typeface="Cambria" panose="02040503050406030204" pitchFamily="18" charset="0"/>
              </a:rPr>
              <a:t>chữ/phút,</a:t>
            </a:r>
            <a:r>
              <a:rPr lang="en-US" sz="2400" dirty="0" smtClean="0">
                <a:solidFill>
                  <a:schemeClr val="accent4">
                    <a:lumMod val="75000"/>
                  </a:schemeClr>
                </a:solidFill>
                <a:latin typeface="Cambria" panose="02040503050406030204" pitchFamily="18" charset="0"/>
                <a:ea typeface="Cambria" panose="02040503050406030204" pitchFamily="18" charset="0"/>
              </a:rPr>
              <a:t> </a:t>
            </a:r>
            <a:r>
              <a:rPr lang="vi-VN" sz="2400" dirty="0" smtClean="0">
                <a:solidFill>
                  <a:schemeClr val="accent4">
                    <a:lumMod val="75000"/>
                  </a:schemeClr>
                </a:solidFill>
                <a:latin typeface="Cambria" panose="02040503050406030204" pitchFamily="18" charset="0"/>
                <a:ea typeface="Cambria" panose="02040503050406030204" pitchFamily="18" charset="0"/>
              </a:rPr>
              <a:t>biết </a:t>
            </a:r>
            <a:r>
              <a:rPr lang="vi-VN" sz="2400" dirty="0">
                <a:solidFill>
                  <a:schemeClr val="accent4">
                    <a:lumMod val="75000"/>
                  </a:schemeClr>
                </a:solidFill>
                <a:latin typeface="Cambria" panose="02040503050406030204" pitchFamily="18" charset="0"/>
                <a:ea typeface="Cambria" panose="02040503050406030204" pitchFamily="18" charset="0"/>
              </a:rPr>
              <a:t>ngừng nghỉ sau các dấu câu, các cụm từ).</a:t>
            </a:r>
          </a:p>
          <a:p>
            <a:pPr algn="just"/>
            <a:r>
              <a:rPr lang="en-US" sz="2400" dirty="0" smtClean="0">
                <a:solidFill>
                  <a:schemeClr val="accent4">
                    <a:lumMod val="75000"/>
                  </a:schemeClr>
                </a:solidFill>
                <a:latin typeface="Cambria" panose="02040503050406030204" pitchFamily="18" charset="0"/>
                <a:ea typeface="Cambria" panose="02040503050406030204"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rPr>
              <a:t>Ôn</a:t>
            </a:r>
            <a:r>
              <a:rPr lang="en-US" sz="2400" dirty="0" smtClean="0">
                <a:solidFill>
                  <a:schemeClr val="accent4">
                    <a:lumMod val="75000"/>
                  </a:schemeClr>
                </a:solidFill>
                <a:latin typeface="Cambria" panose="02040503050406030204" pitchFamily="18" charset="0"/>
                <a:ea typeface="Cambria" panose="02040503050406030204" pitchFamily="18" charset="0"/>
              </a:rPr>
              <a:t> LTVC: </a:t>
            </a:r>
            <a:r>
              <a:rPr lang="en-US" sz="2400" dirty="0" err="1" smtClean="0">
                <a:solidFill>
                  <a:schemeClr val="accent4">
                    <a:lumMod val="75000"/>
                  </a:schemeClr>
                </a:solidFill>
                <a:latin typeface="Cambria" panose="02040503050406030204" pitchFamily="18" charset="0"/>
                <a:ea typeface="Cambria" panose="02040503050406030204" pitchFamily="18" charset="0"/>
              </a:rPr>
              <a:t>hình</a:t>
            </a:r>
            <a:r>
              <a:rPr lang="en-US" sz="2400" dirty="0" smtClean="0">
                <a:solidFill>
                  <a:schemeClr val="accent4">
                    <a:lumMod val="75000"/>
                  </a:schemeClr>
                </a:solidFill>
                <a:latin typeface="Cambria" panose="02040503050406030204" pitchFamily="18" charset="0"/>
                <a:ea typeface="Cambria" panose="02040503050406030204"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rPr>
              <a:t>ảnh</a:t>
            </a:r>
            <a:r>
              <a:rPr lang="en-US" sz="2400" dirty="0" smtClean="0">
                <a:solidFill>
                  <a:schemeClr val="accent4">
                    <a:lumMod val="75000"/>
                  </a:schemeClr>
                </a:solidFill>
                <a:latin typeface="Cambria" panose="02040503050406030204" pitchFamily="18" charset="0"/>
                <a:ea typeface="Cambria" panose="02040503050406030204" pitchFamily="18" charset="0"/>
              </a:rPr>
              <a:t> so </a:t>
            </a:r>
            <a:r>
              <a:rPr lang="en-US" sz="2400" dirty="0" err="1" smtClean="0">
                <a:solidFill>
                  <a:schemeClr val="accent4">
                    <a:lumMod val="75000"/>
                  </a:schemeClr>
                </a:solidFill>
                <a:latin typeface="Cambria" panose="02040503050406030204" pitchFamily="18" charset="0"/>
                <a:ea typeface="Cambria" panose="02040503050406030204" pitchFamily="18" charset="0"/>
              </a:rPr>
              <a:t>sánh</a:t>
            </a:r>
            <a:r>
              <a:rPr lang="en-US" sz="2400" dirty="0" smtClean="0">
                <a:solidFill>
                  <a:schemeClr val="accent4">
                    <a:lumMod val="75000"/>
                  </a:schemeClr>
                </a:solidFill>
                <a:latin typeface="Cambria" panose="02040503050406030204" pitchFamily="18" charset="0"/>
                <a:ea typeface="Cambria" panose="02040503050406030204" pitchFamily="18" charset="0"/>
              </a:rPr>
              <a:t> ; </a:t>
            </a:r>
            <a:r>
              <a:rPr lang="en-US" sz="2400" dirty="0" err="1" smtClean="0">
                <a:solidFill>
                  <a:schemeClr val="accent4">
                    <a:lumMod val="75000"/>
                  </a:schemeClr>
                </a:solidFill>
                <a:latin typeface="Cambria" panose="02040503050406030204" pitchFamily="18" charset="0"/>
                <a:ea typeface="Cambria" panose="02040503050406030204" pitchFamily="18" charset="0"/>
              </a:rPr>
              <a:t>mở</a:t>
            </a:r>
            <a:r>
              <a:rPr lang="en-US" sz="2400" dirty="0" smtClean="0">
                <a:solidFill>
                  <a:schemeClr val="accent4">
                    <a:lumMod val="75000"/>
                  </a:schemeClr>
                </a:solidFill>
                <a:latin typeface="Cambria" panose="02040503050406030204" pitchFamily="18" charset="0"/>
                <a:ea typeface="Cambria" panose="02040503050406030204"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rPr>
              <a:t>rộng</a:t>
            </a:r>
            <a:r>
              <a:rPr lang="en-US" sz="2400" dirty="0" smtClean="0">
                <a:solidFill>
                  <a:schemeClr val="accent4">
                    <a:lumMod val="75000"/>
                  </a:schemeClr>
                </a:solidFill>
                <a:latin typeface="Cambria" panose="02040503050406030204" pitchFamily="18" charset="0"/>
                <a:ea typeface="Cambria" panose="02040503050406030204"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rPr>
              <a:t>vốn</a:t>
            </a:r>
            <a:r>
              <a:rPr lang="en-US" sz="2400" dirty="0" smtClean="0">
                <a:solidFill>
                  <a:schemeClr val="accent4">
                    <a:lumMod val="75000"/>
                  </a:schemeClr>
                </a:solidFill>
                <a:latin typeface="Cambria" panose="02040503050406030204" pitchFamily="18" charset="0"/>
                <a:ea typeface="Cambria" panose="02040503050406030204" pitchFamily="18" charset="0"/>
              </a:rPr>
              <a:t> </a:t>
            </a:r>
            <a:r>
              <a:rPr lang="en-US" sz="2400" dirty="0" err="1" smtClean="0">
                <a:solidFill>
                  <a:schemeClr val="accent4">
                    <a:lumMod val="75000"/>
                  </a:schemeClr>
                </a:solidFill>
                <a:latin typeface="Cambria" panose="02040503050406030204" pitchFamily="18" charset="0"/>
                <a:ea typeface="Cambria" panose="02040503050406030204" pitchFamily="18" charset="0"/>
              </a:rPr>
              <a:t>từ</a:t>
            </a:r>
            <a:r>
              <a:rPr lang="en-US" sz="2400" dirty="0" smtClean="0">
                <a:solidFill>
                  <a:schemeClr val="accent4">
                    <a:lumMod val="75000"/>
                  </a:schemeClr>
                </a:solidFill>
                <a:latin typeface="Cambria" panose="02040503050406030204" pitchFamily="18" charset="0"/>
                <a:ea typeface="Cambria" panose="02040503050406030204" pitchFamily="18" charset="0"/>
              </a:rPr>
              <a:t>.</a:t>
            </a:r>
          </a:p>
        </p:txBody>
      </p:sp>
    </p:spTree>
    <p:extLst>
      <p:ext uri="{BB962C8B-B14F-4D97-AF65-F5344CB8AC3E}">
        <p14:creationId xmlns:p14="http://schemas.microsoft.com/office/powerpoint/2010/main" val="153348908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TotalTime>
  <Words>550</Words>
  <Application>Microsoft Office PowerPoint</Application>
  <PresentationFormat>On-screen Show (4:3)</PresentationFormat>
  <Paragraphs>55</Paragraphs>
  <Slides>13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HP001 4H</vt:lpstr>
      <vt:lpstr>Arial</vt:lpstr>
      <vt:lpstr>Calibri</vt:lpstr>
      <vt:lpstr>Cambria</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 E430c</dc:creator>
  <cp:lastModifiedBy>ASUS</cp:lastModifiedBy>
  <cp:revision>14</cp:revision>
  <dcterms:created xsi:type="dcterms:W3CDTF">2017-12-24T11:24:12Z</dcterms:created>
  <dcterms:modified xsi:type="dcterms:W3CDTF">2022-01-03T10:16:00Z</dcterms:modified>
</cp:coreProperties>
</file>