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1" r:id="rId6"/>
    <p:sldId id="260" r:id="rId7"/>
    <p:sldId id="266" r:id="rId8"/>
    <p:sldId id="262" r:id="rId9"/>
    <p:sldId id="263" r:id="rId10"/>
    <p:sldId id="282" r:id="rId11"/>
    <p:sldId id="264" r:id="rId12"/>
    <p:sldId id="285" r:id="rId13"/>
  </p:sldIdLst>
  <p:sldSz cx="12192000" cy="6858000"/>
  <p:notesSz cx="6858000" cy="9144000"/>
  <p:embeddedFontLst>
    <p:embeddedFont>
      <p:font typeface="字魂110号-武林江湖体" panose="020B0604020202020204" charset="-122"/>
      <p:regular r:id="rId14"/>
    </p:embeddedFont>
    <p:embeddedFont>
      <p:font typeface="字魂46号-喵喵体" panose="020B0604020202020204" charset="-122"/>
      <p:regular r:id="rId15"/>
    </p:embeddedFont>
    <p:embeddedFont>
      <p:font typeface=".VnTime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C5E"/>
    <a:srgbClr val="F0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>
        <p:scale>
          <a:sx n="60" d="100"/>
          <a:sy n="60" d="100"/>
        </p:scale>
        <p:origin x="1530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5cf0516366c93">
            <a:hlinkClick r:id="" action="ppaction://media"/>
            <a:extLst>
              <a:ext uri="{FF2B5EF4-FFF2-40B4-BE49-F238E27FC236}">
                <a16:creationId xmlns:a16="http://schemas.microsoft.com/office/drawing/2014/main" id="{756EBFCB-7720-4070-A6AB-C94D4F97E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0365" y="-1039588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0AF2B80-D45B-47DF-B57A-071AE53CC193}"/>
              </a:ext>
            </a:extLst>
          </p:cNvPr>
          <p:cNvSpPr txBox="1"/>
          <p:nvPr/>
        </p:nvSpPr>
        <p:spPr>
          <a:xfrm>
            <a:off x="2082018" y="2436188"/>
            <a:ext cx="7540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 ( NGHE – VIẾT)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 BẠN </a:t>
            </a:r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091966E6-667B-4E50-8816-6EFECA09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5" y="3974268"/>
            <a:ext cx="4307449" cy="194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0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4D6D25B-0D96-43F4-9699-9C7EFF535A6C}"/>
              </a:ext>
            </a:extLst>
          </p:cNvPr>
          <p:cNvSpPr txBox="1"/>
          <p:nvPr/>
        </p:nvSpPr>
        <p:spPr>
          <a:xfrm>
            <a:off x="2082018" y="2436188"/>
            <a:ext cx="7540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TẬP</a:t>
            </a:r>
            <a:endParaRPr lang="en-US" sz="48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20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78">
        <p:random/>
      </p:transition>
    </mc:Choice>
    <mc:Fallback xmlns="">
      <p:transition spd="slow" advTm="2778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7">
            <a:extLst>
              <a:ext uri="{FF2B5EF4-FFF2-40B4-BE49-F238E27FC236}">
                <a16:creationId xmlns:a16="http://schemas.microsoft.com/office/drawing/2014/main" id="{D0DBC80C-0869-43E9-943D-ECD5CAB8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498" y="173907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:( 2a)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zh-CN" sz="280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endParaRPr lang="en-US" altLang="vi-VN" sz="2800" b="0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781466E1-8803-4846-96A1-9AE395ED3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498" y="2555045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(Châu, trâu):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em đi chăn        ,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chấu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Chật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trật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họp</a:t>
            </a:r>
            <a:r>
              <a:rPr lang="vi-VN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chội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nhưng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(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Chầu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Trầu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hẫu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ăn </a:t>
            </a:r>
            <a:r>
              <a:rPr lang="vi-VN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vi-VN" altLang="en-US" sz="28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A88C4C93-870B-4564-AABC-477CC95A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139" y="2555045"/>
            <a:ext cx="1209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A523607E-29FC-47B2-B2DB-FCBDD57AD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931" y="2555045"/>
            <a:ext cx="1347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8A003108-F7D9-40AF-B2FC-C23C30EE2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298" y="3385277"/>
            <a:ext cx="911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chật</a:t>
            </a:r>
            <a:endParaRPr lang="en-US" alt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7C9575C3-71F1-4E45-9B2F-758A04F4E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248" y="3818640"/>
            <a:ext cx="914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trật</a:t>
            </a:r>
            <a:endParaRPr lang="en-US" altLang="vi-VN" sz="28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7">
            <a:extLst>
              <a:ext uri="{FF2B5EF4-FFF2-40B4-BE49-F238E27FC236}">
                <a16:creationId xmlns:a16="http://schemas.microsoft.com/office/drawing/2014/main" id="{36FCAC92-3435-4925-87F4-09EB7F30B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910" y="4245043"/>
            <a:ext cx="9906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chầu</a:t>
            </a:r>
            <a:endParaRPr lang="en-US" altLang="vi-VN" sz="28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id="{4A1AF68E-96A1-4855-B79D-E3245446B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060" y="4232979"/>
            <a:ext cx="1474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trầu</a:t>
            </a:r>
            <a:endParaRPr lang="en-US" altLang="vi-VN" sz="2800" b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0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57">
        <p:random/>
      </p:transition>
    </mc:Choice>
    <mc:Fallback xmlns="">
      <p:transition spd="slow" advTm="36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CDAEEA-5C7B-43D7-8F13-73A268DBD03D}"/>
              </a:ext>
            </a:extLst>
          </p:cNvPr>
          <p:cNvSpPr txBox="1"/>
          <p:nvPr/>
        </p:nvSpPr>
        <p:spPr>
          <a:xfrm>
            <a:off x="1465335" y="2358387"/>
            <a:ext cx="9261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E3B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10号-武林江湖体" panose="00000500000000000000" pitchFamily="2" charset="-122"/>
                <a:ea typeface="字魂110号-武林江湖体" panose="00000500000000000000" pitchFamily="2" charset="-122"/>
              </a:rPr>
              <a:t>CHÀO TẠM BIỆT</a:t>
            </a:r>
            <a:endParaRPr lang="zh-CN" altLang="en-US" sz="8000" dirty="0">
              <a:solidFill>
                <a:srgbClr val="E3BC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10号-武林江湖体" panose="00000500000000000000" pitchFamily="2" charset="-122"/>
              <a:ea typeface="字魂110号-武林江湖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56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-226107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80CBD1-B706-4818-9078-87AAC83FD1CF}"/>
              </a:ext>
            </a:extLst>
          </p:cNvPr>
          <p:cNvSpPr txBox="1"/>
          <p:nvPr/>
        </p:nvSpPr>
        <p:spPr>
          <a:xfrm>
            <a:off x="2374398" y="-407726"/>
            <a:ext cx="6966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latin typeface="字魂46号-喵喵体" panose="00000500000000000000" pitchFamily="2" charset="-122"/>
                <a:ea typeface="字魂46号-喵喵体" panose="00000500000000000000" pitchFamily="2" charset="-122"/>
              </a:rPr>
              <a:t>MUC TIEU</a:t>
            </a:r>
            <a:endParaRPr lang="zh-CN" altLang="en-US" sz="8800" dirty="0">
              <a:latin typeface="字魂46号-喵喵体" panose="00000500000000000000" pitchFamily="2" charset="-122"/>
              <a:ea typeface="字魂46号-喵喵体" panose="00000500000000000000" pitchFamily="2" charset="-122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31B649B-29E1-4A28-A5E6-7C96A4EEA61C}"/>
              </a:ext>
            </a:extLst>
          </p:cNvPr>
          <p:cNvSpPr/>
          <p:nvPr/>
        </p:nvSpPr>
        <p:spPr>
          <a:xfrm>
            <a:off x="1687537" y="2129498"/>
            <a:ext cx="8816926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- Nghe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pc="-1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6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60">
        <p:random/>
      </p:transition>
    </mc:Choice>
    <mc:Fallback xmlns="">
      <p:transition spd="slow" advTm="226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45DB68D-FB7E-4142-85BA-A69139E7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6FD8EC7-0F9A-40FD-9BB3-C890F9DA1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012" y="1002225"/>
            <a:ext cx="4057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(Nghe – </a:t>
            </a:r>
            <a:r>
              <a:rPr lang="en-US" alt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62AAA47-5BAE-4609-8A03-77462CF5A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50" y="1465434"/>
            <a:ext cx="2262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7A22B2D3-BFD5-4486-A3FA-6B2417722872}"/>
              </a:ext>
            </a:extLst>
          </p:cNvPr>
          <p:cNvSpPr/>
          <p:nvPr/>
        </p:nvSpPr>
        <p:spPr>
          <a:xfrm>
            <a:off x="1725637" y="2973559"/>
            <a:ext cx="8816926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ạ.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ngần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.</a:t>
            </a:r>
            <a:endParaRPr lang="en-US" spc="-1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46331C-58F0-4F20-BF13-F4BC0953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37" y="1960146"/>
            <a:ext cx="86868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lo,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15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spc="-15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1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78">
        <p:random/>
      </p:transition>
    </mc:Choice>
    <mc:Fallback xmlns="">
      <p:transition spd="slow" advTm="2778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E7EF7-097E-49B3-B10F-C1D76FF2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1" b="14656"/>
          <a:stretch/>
        </p:blipFill>
        <p:spPr>
          <a:xfrm>
            <a:off x="-469473" y="2161445"/>
            <a:ext cx="3859787" cy="2535109"/>
          </a:xfrm>
          <a:prstGeom prst="rect">
            <a:avLst/>
          </a:prstGeom>
        </p:spPr>
      </p:pic>
      <p:sp>
        <p:nvSpPr>
          <p:cNvPr id="32" name="AutoShape 11">
            <a:extLst>
              <a:ext uri="{FF2B5EF4-FFF2-40B4-BE49-F238E27FC236}">
                <a16:creationId xmlns:a16="http://schemas.microsoft.com/office/drawing/2014/main" id="{D5B5B915-AC2A-4891-811A-4F62A8C5E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31" y="497108"/>
            <a:ext cx="7162800" cy="6858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hiểu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dung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đọan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BFEAEE4E-04B8-40AB-B65E-58B99C89C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554" y="1305862"/>
            <a:ext cx="86868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7F89C8FD-E50C-4901-A142-DE0921C97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515" y="2606102"/>
            <a:ext cx="8763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CC99"/>
              </a:buClr>
              <a:buFont typeface="Wingdings" pitchFamily="2" charset="2"/>
              <a:buNone/>
              <a:defRPr/>
            </a:pP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&gt;</a:t>
            </a:r>
            <a:r>
              <a:rPr lang="en-US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ngần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5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90">
        <p:random/>
      </p:transition>
    </mc:Choice>
    <mc:Fallback xmlns="">
      <p:transition spd="slow" advTm="589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D100EF4-28B0-4870-9203-090B3D281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9" y="1785258"/>
            <a:ext cx="2217717" cy="18070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4D8246-F017-498C-B3FA-EE2E88BD5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34" y="3457888"/>
            <a:ext cx="4172866" cy="3400112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1A03C37F-A262-45E2-B050-86E41FF8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701920"/>
            <a:ext cx="5943600" cy="6858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Hướng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trình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3600" u="sng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7428F437-74D2-4707-B1AC-83BD2F65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1606795"/>
            <a:ext cx="4230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Đọan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95C66878-9F24-4A20-8402-BDE01E2F1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048" y="1625845"/>
            <a:ext cx="4151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Đọan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8B52666-4E67-4C7C-A201-4B6693788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360" y="2403720"/>
            <a:ext cx="6697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đọan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06DB441-46C4-4D42-BFE8-86283978D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360" y="3064120"/>
            <a:ext cx="865514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đọan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;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923083B8-BF23-40BB-B1B4-0EECAA895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058" y="6793230"/>
            <a:ext cx="6629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sau</a:t>
            </a:r>
            <a:r>
              <a:rPr lang="en-US" altLang="en-US" sz="3200" i="1">
                <a:solidFill>
                  <a:srgbClr val="FF0000"/>
                </a:solidFill>
                <a:cs typeface="Times New Roman" panose="02020603050405020304" pitchFamily="18" charset="0"/>
              </a:rPr>
              <a:t> dÊu hai chÊm, xuèng h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i="1">
                <a:solidFill>
                  <a:srgbClr val="FF0000"/>
                </a:solidFill>
                <a:cs typeface="Times New Roman" panose="02020603050405020304" pitchFamily="18" charset="0"/>
              </a:rPr>
              <a:t>ng, 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 vào một ô</a:t>
            </a:r>
            <a:r>
              <a:rPr lang="en-US" altLang="en-US" sz="3200" i="1">
                <a:solidFill>
                  <a:srgbClr val="FF0000"/>
                </a:solidFill>
                <a:cs typeface="Times New Roman" panose="02020603050405020304" pitchFamily="18" charset="0"/>
              </a:rPr>
              <a:t> , g¹ch ®Çu </a:t>
            </a: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</a:t>
            </a:r>
            <a:r>
              <a:rPr lang="en-US" altLang="en-US" sz="3200" i="1">
                <a:solidFill>
                  <a:srgbClr val="FF0000"/>
                </a:solidFill>
                <a:cs typeface="Times New Roman" panose="02020603050405020304" pitchFamily="18" charset="0"/>
              </a:rPr>
              <a:t>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9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93">
        <p:random/>
      </p:transition>
    </mc:Choice>
    <mc:Fallback xmlns="">
      <p:transition spd="slow" advTm="32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2">
            <a:extLst>
              <a:ext uri="{FF2B5EF4-FFF2-40B4-BE49-F238E27FC236}">
                <a16:creationId xmlns:a16="http://schemas.microsoft.com/office/drawing/2014/main" id="{FC1B7F9C-8026-44B5-9DC6-9380F9D1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00100"/>
            <a:ext cx="7010400" cy="1639788"/>
          </a:xfrm>
          <a:prstGeom prst="cloudCallout">
            <a:avLst>
              <a:gd name="adj1" fmla="val -55912"/>
              <a:gd name="adj2" fmla="val -17185"/>
            </a:avLst>
          </a:prstGeom>
          <a:noFill/>
          <a:ln w="38100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" rIns="9144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CC99"/>
              </a:buClr>
              <a:buFont typeface="Wingdings" panose="05000000000000000000" pitchFamily="2" charset="2"/>
              <a:buNone/>
            </a:pPr>
            <a:r>
              <a:rPr lang="en-US" altLang="en-US" sz="320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nói của nhân vật </a:t>
            </a:r>
            <a:r>
              <a:rPr lang="en-US" alt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85E57AC6-C4A1-42B5-9693-C9620F8E1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25" y="2994953"/>
            <a:ext cx="99235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dấu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chấm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xuống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dòng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lùi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1 ô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gạch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ngang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đầu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dòng</a:t>
            </a:r>
            <a:endParaRPr lang="en-US" altLang="en-US" sz="32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3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28">
        <p:random/>
      </p:transition>
    </mc:Choice>
    <mc:Fallback xmlns="">
      <p:transition spd="slow" advTm="10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1818E9-143F-4D45-8704-5CF2198EC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80" y="598715"/>
            <a:ext cx="6096012" cy="6096012"/>
          </a:xfrm>
          <a:prstGeom prst="rect">
            <a:avLst/>
          </a:prstGeom>
        </p:spPr>
      </p:pic>
      <p:sp>
        <p:nvSpPr>
          <p:cNvPr id="8" name="思想气泡: 云 7">
            <a:extLst>
              <a:ext uri="{FF2B5EF4-FFF2-40B4-BE49-F238E27FC236}">
                <a16:creationId xmlns:a16="http://schemas.microsoft.com/office/drawing/2014/main" id="{53970043-2CCB-49EC-A769-4528EFAE4858}"/>
              </a:ext>
            </a:extLst>
          </p:cNvPr>
          <p:cNvSpPr/>
          <p:nvPr/>
        </p:nvSpPr>
        <p:spPr>
          <a:xfrm>
            <a:off x="5005137" y="1487008"/>
            <a:ext cx="6833937" cy="4788785"/>
          </a:xfrm>
          <a:prstGeom prst="cloudCallout">
            <a:avLst>
              <a:gd name="adj1" fmla="val -64319"/>
              <a:gd name="adj2" fmla="val -46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9BA0FA5-D53A-4C19-8506-CC9ABA122BA4}"/>
              </a:ext>
            </a:extLst>
          </p:cNvPr>
          <p:cNvSpPr txBox="1">
            <a:spLocks noChangeArrowheads="1"/>
          </p:cNvSpPr>
          <p:nvPr/>
        </p:nvSpPr>
        <p:spPr>
          <a:xfrm>
            <a:off x="4197857" y="1487008"/>
            <a:ext cx="54102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u="sng">
                <a:latin typeface="Cambria" panose="02040503050406030204" pitchFamily="18" charset="0"/>
                <a:ea typeface="Cambria" panose="02040503050406030204" pitchFamily="18" charset="0"/>
              </a:rPr>
              <a:t>Hướng dẫn viết từ khó : </a:t>
            </a:r>
            <a:endParaRPr lang="en-US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FDC6D089-769E-4005-8EBE-EF60753F2137}"/>
              </a:ext>
            </a:extLst>
          </p:cNvPr>
          <p:cNvGrpSpPr>
            <a:grpSpLocks/>
          </p:cNvGrpSpPr>
          <p:nvPr/>
        </p:nvGrpSpPr>
        <p:grpSpPr bwMode="auto">
          <a:xfrm>
            <a:off x="5763132" y="2858608"/>
            <a:ext cx="5791200" cy="1425575"/>
            <a:chOff x="1104" y="1920"/>
            <a:chExt cx="3648" cy="1198"/>
          </a:xfrm>
        </p:grpSpPr>
        <p:sp>
          <p:nvSpPr>
            <p:cNvPr id="18" name="Text Box 26">
              <a:extLst>
                <a:ext uri="{FF2B5EF4-FFF2-40B4-BE49-F238E27FC236}">
                  <a16:creationId xmlns:a16="http://schemas.microsoft.com/office/drawing/2014/main" id="{0BDD784B-8F32-46D4-AFA6-E3C86C27A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592"/>
              <a:ext cx="1440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sẵn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A6D72DF0-D0B6-42E7-8043-5A3DF29B4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920"/>
              <a:ext cx="187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20" name="Text Box 28">
              <a:extLst>
                <a:ext uri="{FF2B5EF4-FFF2-40B4-BE49-F238E27FC236}">
                  <a16:creationId xmlns:a16="http://schemas.microsoft.com/office/drawing/2014/main" id="{F5A9E425-B14B-41DA-B7DC-CA8A00E01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920"/>
              <a:ext cx="1440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21" name="Text Box 29">
              <a:extLst>
                <a:ext uri="{FF2B5EF4-FFF2-40B4-BE49-F238E27FC236}">
                  <a16:creationId xmlns:a16="http://schemas.microsoft.com/office/drawing/2014/main" id="{0DB10193-25EE-4E50-B5B0-1512A54641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627"/>
              <a:ext cx="1440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ngần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ngại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44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16">
        <p:random/>
      </p:transition>
    </mc:Choice>
    <mc:Fallback xmlns="">
      <p:transition spd="slow" advTm="23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 descr="chu hoa0005">
            <a:extLst>
              <a:ext uri="{FF2B5EF4-FFF2-40B4-BE49-F238E27FC236}">
                <a16:creationId xmlns:a16="http://schemas.microsoft.com/office/drawing/2014/main" id="{0948E8D5-8678-465C-93CF-8A403FBD76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32001" contrast="40000"/>
          </a:blip>
          <a:srcRect l="56860" t="39471" r="21571" b="43802"/>
          <a:stretch>
            <a:fillRect/>
          </a:stretch>
        </p:blipFill>
        <p:spPr>
          <a:xfrm>
            <a:off x="6637337" y="1240886"/>
            <a:ext cx="3332873" cy="3926097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1" name="Text Box 4">
            <a:extLst>
              <a:ext uri="{FF2B5EF4-FFF2-40B4-BE49-F238E27FC236}">
                <a16:creationId xmlns:a16="http://schemas.microsoft.com/office/drawing/2014/main" id="{BAA908B9-FF7A-4B51-8015-1B1A16797DF2}"/>
              </a:ext>
            </a:extLst>
          </p:cNvPr>
          <p:cNvSpPr txBox="1"/>
          <p:nvPr/>
        </p:nvSpPr>
        <p:spPr>
          <a:xfrm>
            <a:off x="1753119" y="1240886"/>
            <a:ext cx="4814735" cy="41088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u="sng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 Tư thế ngồi viết: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thẳng, không tì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ngực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hơi cúi.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cách vở khoảng 25 đến 30 cm.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phải cầm bút.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 trái tì nhẹ lên mép vở để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chân để song song thoải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eaLnBrk="0" hangingPunct="0"/>
            <a:endParaRPr lang="en-US" altLang="zh-CN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7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7">
        <p:random/>
      </p:transition>
    </mc:Choice>
    <mc:Fallback xmlns="">
      <p:transition spd="slow" advTm="5007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B4313B44-C1E2-464A-BC51-D1941D9F2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8837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98">
        <p:random/>
      </p:transition>
    </mc:Choice>
    <mc:Fallback xmlns="">
      <p:transition spd="slow" advTm="1998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5|0.4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6|0.7|0.7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4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454</Words>
  <Application>Microsoft Office PowerPoint</Application>
  <PresentationFormat>Màn hình rộng</PresentationFormat>
  <Paragraphs>46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1" baseType="lpstr">
      <vt:lpstr>字魂46号-喵喵体</vt:lpstr>
      <vt:lpstr>Wingdings</vt:lpstr>
      <vt:lpstr>Times New Roman</vt:lpstr>
      <vt:lpstr>Arial</vt:lpstr>
      <vt:lpstr>字魂110号-武林江湖体</vt:lpstr>
      <vt:lpstr>Cambria</vt:lpstr>
      <vt:lpstr>.VnTime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A41249 TRƯƠNG TUẤN HIỆP</cp:lastModifiedBy>
  <cp:revision>100</cp:revision>
  <dcterms:created xsi:type="dcterms:W3CDTF">2021-04-23T06:18:56Z</dcterms:created>
  <dcterms:modified xsi:type="dcterms:W3CDTF">2021-12-21T02:14:09Z</dcterms:modified>
</cp:coreProperties>
</file>