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80" r:id="rId3"/>
    <p:sldId id="257" r:id="rId4"/>
    <p:sldId id="258" r:id="rId5"/>
    <p:sldId id="259" r:id="rId6"/>
    <p:sldId id="381" r:id="rId7"/>
    <p:sldId id="382" r:id="rId8"/>
    <p:sldId id="260" r:id="rId9"/>
    <p:sldId id="330" r:id="rId10"/>
    <p:sldId id="331" r:id="rId11"/>
    <p:sldId id="350" r:id="rId12"/>
    <p:sldId id="354" r:id="rId13"/>
    <p:sldId id="356" r:id="rId14"/>
    <p:sldId id="374" r:id="rId15"/>
    <p:sldId id="329" r:id="rId16"/>
    <p:sldId id="343" r:id="rId17"/>
    <p:sldId id="344" r:id="rId18"/>
    <p:sldId id="345" r:id="rId19"/>
    <p:sldId id="383" r:id="rId20"/>
    <p:sldId id="357" r:id="rId21"/>
    <p:sldId id="366" r:id="rId22"/>
    <p:sldId id="375" r:id="rId23"/>
    <p:sldId id="359" r:id="rId24"/>
    <p:sldId id="361" r:id="rId25"/>
    <p:sldId id="367" r:id="rId26"/>
    <p:sldId id="376" r:id="rId27"/>
    <p:sldId id="369" r:id="rId28"/>
    <p:sldId id="370" r:id="rId29"/>
    <p:sldId id="371" r:id="rId30"/>
    <p:sldId id="372" r:id="rId31"/>
    <p:sldId id="377" r:id="rId32"/>
    <p:sldId id="362" r:id="rId33"/>
    <p:sldId id="378"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60021F-C30D-0C09-CC46-6018360B6544}"/>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403AB25C-2395-C3E9-9C46-D7CB27B7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963A-3951-1C52-E45B-0B395593C8BA}"/>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1626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3794A-10E8-D8AD-35D3-88698591865A}"/>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CDE05B1A-DAE6-045F-68AA-FE38C219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84047-02F8-EC80-4E59-03C94A6D376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17916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2929-CA1C-A01F-5EF6-5BF9A931621F}"/>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3C7ED844-C400-5A38-3A8B-DB543AFA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6FFDC-7EDA-6FBB-E425-6BA03592F31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4841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27557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27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87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6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86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3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82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A5894-D9B3-54D4-06E9-DE589CB26A92}"/>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C8A083FD-9389-797D-17B1-DDF3270D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7544C-907A-624C-5BF8-DAE58C03E581}"/>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22329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9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03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614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6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615DC7-636F-38DB-39D4-AE60BBA7157C}"/>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973A8384-4663-E7D6-D594-BE4C4541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3CA8B-6747-CB00-4733-16BC83E96CB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416785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D6AFD-E52E-802B-CDAB-ED4A7EC41099}"/>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6" name="Footer Placeholder 5">
            <a:extLst>
              <a:ext uri="{FF2B5EF4-FFF2-40B4-BE49-F238E27FC236}">
                <a16:creationId xmlns:a16="http://schemas.microsoft.com/office/drawing/2014/main" id="{4A8B8AA6-B601-4188-5C45-7FA2870DA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B920B-4C9E-BA9B-C45E-69EF9CFA11A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576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D3752-BC37-85FE-D4E7-63E15842B278}"/>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8" name="Footer Placeholder 7">
            <a:extLst>
              <a:ext uri="{FF2B5EF4-FFF2-40B4-BE49-F238E27FC236}">
                <a16:creationId xmlns:a16="http://schemas.microsoft.com/office/drawing/2014/main" id="{4905CD1E-9E94-CB14-7EE4-9F589D216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8B0EB-FE60-8458-05C4-DA47CC00DF3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4118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AA324-8491-FE16-B7A4-D682CC71E5A3}"/>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4" name="Footer Placeholder 3">
            <a:extLst>
              <a:ext uri="{FF2B5EF4-FFF2-40B4-BE49-F238E27FC236}">
                <a16:creationId xmlns:a16="http://schemas.microsoft.com/office/drawing/2014/main" id="{E21F071E-476B-35E0-A964-E349BFB7E2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E3DF9-78FE-6AF1-E344-0EF48B419039}"/>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62025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91237-3F17-D341-4274-AD00C1FA3CA5}"/>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3" name="Footer Placeholder 2">
            <a:extLst>
              <a:ext uri="{FF2B5EF4-FFF2-40B4-BE49-F238E27FC236}">
                <a16:creationId xmlns:a16="http://schemas.microsoft.com/office/drawing/2014/main" id="{26535EE2-3331-EF6D-E976-ECAF3E744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F5CD8E-007D-D02D-2729-1F38D5ADEE40}"/>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08201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912EC-BD5A-5335-7029-2B2843A3614B}"/>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6" name="Footer Placeholder 5">
            <a:extLst>
              <a:ext uri="{FF2B5EF4-FFF2-40B4-BE49-F238E27FC236}">
                <a16:creationId xmlns:a16="http://schemas.microsoft.com/office/drawing/2014/main" id="{CBA0597A-A4BA-4499-BB5E-C5DE4C74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EDF69-BA55-429E-6CBB-365455785F1F}"/>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661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2E569-F081-9ED0-10D0-82E7B351A253}"/>
              </a:ext>
            </a:extLst>
          </p:cNvPr>
          <p:cNvSpPr>
            <a:spLocks noGrp="1"/>
          </p:cNvSpPr>
          <p:nvPr>
            <p:ph type="dt" sz="half" idx="10"/>
          </p:nvPr>
        </p:nvSpPr>
        <p:spPr/>
        <p:txBody>
          <a:bodyPr/>
          <a:lstStyle/>
          <a:p>
            <a:fld id="{015890EB-4BB1-4D0E-8883-BB9B8B3E4584}" type="datetimeFigureOut">
              <a:rPr lang="en-US" smtClean="0"/>
              <a:t>10/18/2022</a:t>
            </a:fld>
            <a:endParaRPr lang="en-US"/>
          </a:p>
        </p:txBody>
      </p:sp>
      <p:sp>
        <p:nvSpPr>
          <p:cNvPr id="6" name="Footer Placeholder 5">
            <a:extLst>
              <a:ext uri="{FF2B5EF4-FFF2-40B4-BE49-F238E27FC236}">
                <a16:creationId xmlns:a16="http://schemas.microsoft.com/office/drawing/2014/main" id="{0FD52C75-1DD6-32D6-0B33-E083CFEE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166AE-6AF7-BF17-AEF0-CAC7FD0205CE}"/>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5371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890EB-4BB1-4D0E-8883-BB9B8B3E4584}" type="datetimeFigureOut">
              <a:rPr lang="en-US" smtClean="0"/>
              <a:t>10/18/2022</a:t>
            </a:fld>
            <a:endParaRPr lang="en-US"/>
          </a:p>
        </p:txBody>
      </p:sp>
      <p:sp>
        <p:nvSpPr>
          <p:cNvPr id="5" name="Footer Placeholder 4">
            <a:extLst>
              <a:ext uri="{FF2B5EF4-FFF2-40B4-BE49-F238E27FC236}">
                <a16:creationId xmlns:a16="http://schemas.microsoft.com/office/drawing/2014/main"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4DFE-C3E5-4D0A-BAC6-93FFE2A2FEAE}" type="slidenum">
              <a:rPr lang="en-US" smtClean="0"/>
              <a:t>‹#›</a:t>
            </a:fld>
            <a:endParaRPr lang="en-US"/>
          </a:p>
        </p:txBody>
      </p:sp>
    </p:spTree>
    <p:extLst>
      <p:ext uri="{BB962C8B-B14F-4D97-AF65-F5344CB8AC3E}">
        <p14:creationId xmlns:p14="http://schemas.microsoft.com/office/powerpoint/2010/main" val="326252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62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50.sv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49.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2402" y="985017"/>
            <a:ext cx="9567197" cy="48879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86802" y="3351201"/>
            <a:ext cx="2185593" cy="53904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6967" y="3184833"/>
            <a:ext cx="1955368" cy="597473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83602" y="-1169242"/>
            <a:ext cx="1624796" cy="1596362"/>
          </a:xfrm>
          <a:prstGeom prst="rect">
            <a:avLst/>
          </a:prstGeom>
        </p:spPr>
      </p:pic>
      <p:sp>
        <p:nvSpPr>
          <p:cNvPr id="6" name="矩形 26">
            <a:extLst>
              <a:ext uri="{FF2B5EF4-FFF2-40B4-BE49-F238E27FC236}">
                <a16:creationId xmlns:a16="http://schemas.microsoft.com/office/drawing/2014/main" id="{6BAA678F-5574-F71A-5A9C-74A3BAD85BF1}"/>
              </a:ext>
            </a:extLst>
          </p:cNvPr>
          <p:cNvSpPr/>
          <p:nvPr/>
        </p:nvSpPr>
        <p:spPr>
          <a:xfrm>
            <a:off x="1225778" y="1506390"/>
            <a:ext cx="9740444" cy="954107"/>
          </a:xfrm>
          <a:prstGeom prst="rect">
            <a:avLst/>
          </a:prstGeom>
          <a:noFill/>
          <a:ln w="9525">
            <a:noFill/>
            <a:miter lim="800000"/>
            <a:headEnd/>
            <a:tailEnd/>
          </a:ln>
          <a:effectLst/>
        </p:spPr>
        <p:txBody>
          <a:bodyPr wrap="square">
            <a:spAutoFit/>
          </a:bodyPr>
          <a:lstStyle/>
          <a:p>
            <a:pPr algn="ct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Thứ … ngày…tháng….năm 2022</a:t>
            </a:r>
          </a:p>
          <a:p>
            <a:pPr algn="ct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Tiếng Việt</a:t>
            </a:r>
            <a:endParaRPr lang="zh-CN" altLang="en-US" sz="2800" b="1" i="1" dirty="0">
              <a:solidFill>
                <a:schemeClr val="bg1"/>
              </a:solidFill>
              <a:latin typeface="Nunito Black" pitchFamily="2" charset="0"/>
              <a:cs typeface="Open Sans" panose="020B0606030504020204" pitchFamily="34" charset="0"/>
              <a:sym typeface="+mn-lt"/>
            </a:endParaRPr>
          </a:p>
        </p:txBody>
      </p:sp>
      <p:sp>
        <p:nvSpPr>
          <p:cNvPr id="7" name="矩形 26">
            <a:extLst>
              <a:ext uri="{FF2B5EF4-FFF2-40B4-BE49-F238E27FC236}">
                <a16:creationId xmlns:a16="http://schemas.microsoft.com/office/drawing/2014/main" id="{B4EECCCC-5343-77D0-3F91-9AFA51D5A1E8}"/>
              </a:ext>
            </a:extLst>
          </p:cNvPr>
          <p:cNvSpPr/>
          <p:nvPr/>
        </p:nvSpPr>
        <p:spPr>
          <a:xfrm>
            <a:off x="1225778" y="2549897"/>
            <a:ext cx="9740444" cy="707886"/>
          </a:xfrm>
          <a:prstGeom prst="rect">
            <a:avLst/>
          </a:prstGeom>
          <a:noFill/>
          <a:ln w="9525">
            <a:noFill/>
            <a:miter lim="800000"/>
            <a:headEnd/>
            <a:tailEnd/>
          </a:ln>
          <a:effectLst/>
        </p:spPr>
        <p:txBody>
          <a:bodyPr wrap="square">
            <a:spAutoFit/>
          </a:bodyPr>
          <a:lstStyle/>
          <a:p>
            <a:pPr algn="ctr"/>
            <a:r>
              <a:rPr lang="en-US" altLang="zh-CN" sz="4000" b="1" i="1">
                <a:solidFill>
                  <a:schemeClr val="bg1"/>
                </a:solidFill>
                <a:latin typeface="Nunito Black" pitchFamily="2" charset="0"/>
                <a:ea typeface="Open Sans" panose="020B0606030504020204" pitchFamily="34" charset="0"/>
                <a:cs typeface="Open Sans" panose="020B0606030504020204" pitchFamily="34" charset="0"/>
                <a:sym typeface="+mn-lt"/>
              </a:rPr>
              <a:t>Bài 13: Bàn tay cô giáo</a:t>
            </a:r>
            <a:endParaRPr lang="zh-CN" altLang="en-US" sz="4000" b="1" i="1" dirty="0">
              <a:solidFill>
                <a:schemeClr val="bg1"/>
              </a:solidFill>
              <a:latin typeface="Nunito Black" pitchFamily="2" charset="0"/>
              <a:cs typeface="Open Sans" panose="020B0606030504020204"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ED3B52-3A5F-AB20-7F65-EC8B1F8A5055}"/>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1D79AB46-40AB-EFE9-FFBC-2A477491E2C1}"/>
              </a:ext>
            </a:extLst>
          </p:cNvPr>
          <p:cNvSpPr txBox="1"/>
          <p:nvPr/>
        </p:nvSpPr>
        <p:spPr>
          <a:xfrm>
            <a:off x="1038873" y="147762"/>
            <a:ext cx="290901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câu </a:t>
            </a:r>
          </a:p>
        </p:txBody>
      </p:sp>
      <p:pic>
        <p:nvPicPr>
          <p:cNvPr id="10" name="Picture 6">
            <a:extLst>
              <a:ext uri="{FF2B5EF4-FFF2-40B4-BE49-F238E27FC236}">
                <a16:creationId xmlns:a16="http://schemas.microsoft.com/office/drawing/2014/main" id="{50984CCB-4F5E-3180-1E01-89E01FFCB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79821" y="777306"/>
            <a:ext cx="6578895" cy="4114800"/>
          </a:xfrm>
          <a:prstGeom prst="rect">
            <a:avLst/>
          </a:prstGeom>
        </p:spPr>
      </p:pic>
      <p:sp>
        <p:nvSpPr>
          <p:cNvPr id="6" name="TextBox 5">
            <a:extLst>
              <a:ext uri="{FF2B5EF4-FFF2-40B4-BE49-F238E27FC236}">
                <a16:creationId xmlns:a16="http://schemas.microsoft.com/office/drawing/2014/main" id="{F09D4795-BE78-C3EE-4DAF-F7D11F5C8FFB}"/>
              </a:ext>
            </a:extLst>
          </p:cNvPr>
          <p:cNvSpPr txBox="1"/>
          <p:nvPr/>
        </p:nvSpPr>
        <p:spPr>
          <a:xfrm>
            <a:off x="4159109" y="1781023"/>
            <a:ext cx="5681575"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0" i="0">
                <a:solidFill>
                  <a:srgbClr val="002060"/>
                </a:solidFill>
                <a:effectLst/>
                <a:latin typeface="Nunito Black" pitchFamily="2" charset="0"/>
                <a:cs typeface="Baloo 2 ExtraBold" pitchFamily="2" charset="0"/>
              </a:rPr>
              <a:t>Mặt nước </a:t>
            </a:r>
            <a:r>
              <a:rPr lang="en-US" sz="3200">
                <a:solidFill>
                  <a:srgbClr val="FF0000"/>
                </a:solidFill>
                <a:latin typeface="Nunito Black" pitchFamily="2" charset="0"/>
                <a:cs typeface="Baloo 2 ExtraBold" pitchFamily="2" charset="0"/>
              </a:rPr>
              <a:t>/</a:t>
            </a:r>
            <a:r>
              <a:rPr lang="en-US" sz="3200" b="0" i="0">
                <a:solidFill>
                  <a:srgbClr val="002060"/>
                </a:solidFill>
                <a:effectLst/>
                <a:latin typeface="Nunito Black" pitchFamily="2" charset="0"/>
                <a:cs typeface="Baloo 2 ExtraBold" pitchFamily="2" charset="0"/>
              </a:rPr>
              <a:t> dập dềnh</a:t>
            </a:r>
          </a:p>
          <a:p>
            <a:r>
              <a:rPr lang="en-US" sz="3200">
                <a:solidFill>
                  <a:srgbClr val="002060"/>
                </a:solidFill>
                <a:latin typeface="Nunito Black" pitchFamily="2" charset="0"/>
                <a:cs typeface="Baloo 2 ExtraBold" pitchFamily="2" charset="0"/>
              </a:rPr>
              <a:t>Quanh thuyền </a:t>
            </a:r>
            <a:r>
              <a:rPr lang="en-US" sz="3200">
                <a:solidFill>
                  <a:srgbClr val="FF0000"/>
                </a:solidFill>
                <a:latin typeface="Nunito Black" pitchFamily="2" charset="0"/>
                <a:cs typeface="Baloo 2 ExtraBold" pitchFamily="2" charset="0"/>
              </a:rPr>
              <a:t>/</a:t>
            </a:r>
            <a:r>
              <a:rPr lang="en-US" sz="3200">
                <a:solidFill>
                  <a:srgbClr val="002060"/>
                </a:solidFill>
                <a:latin typeface="Nunito Black" pitchFamily="2" charset="0"/>
                <a:cs typeface="Baloo 2 ExtraBold" pitchFamily="2" charset="0"/>
              </a:rPr>
              <a:t> sóng lượn</a:t>
            </a:r>
            <a:r>
              <a:rPr lang="vi-VN" sz="3200" b="0" i="0">
                <a:solidFill>
                  <a:srgbClr val="002060"/>
                </a:solidFill>
                <a:effectLst/>
                <a:latin typeface="Nunito Black" pitchFamily="2" charset="0"/>
                <a:cs typeface="Baloo 2 ExtraBold" pitchFamily="2" charset="0"/>
              </a:rPr>
              <a:t> </a:t>
            </a:r>
            <a:endParaRPr lang="en-US" sz="3200">
              <a:latin typeface="Nunito Black" pitchFamily="2" charset="0"/>
            </a:endParaRPr>
          </a:p>
        </p:txBody>
      </p:sp>
      <p:sp>
        <p:nvSpPr>
          <p:cNvPr id="7" name="TextBox 6">
            <a:extLst>
              <a:ext uri="{FF2B5EF4-FFF2-40B4-BE49-F238E27FC236}">
                <a16:creationId xmlns:a16="http://schemas.microsoft.com/office/drawing/2014/main" id="{5C678572-1440-C574-F06B-8660857F8A07}"/>
              </a:ext>
            </a:extLst>
          </p:cNvPr>
          <p:cNvSpPr txBox="1"/>
          <p:nvPr/>
        </p:nvSpPr>
        <p:spPr>
          <a:xfrm>
            <a:off x="4159110" y="2963756"/>
            <a:ext cx="5681575"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trắng</a:t>
            </a:r>
          </a:p>
        </p:txBody>
      </p:sp>
      <p:sp>
        <p:nvSpPr>
          <p:cNvPr id="8" name="TextBox 7">
            <a:extLst>
              <a:ext uri="{FF2B5EF4-FFF2-40B4-BE49-F238E27FC236}">
                <a16:creationId xmlns:a16="http://schemas.microsoft.com/office/drawing/2014/main" id="{56674590-1613-D7E7-2A73-94D66EB6BDF1}"/>
              </a:ext>
            </a:extLst>
          </p:cNvPr>
          <p:cNvSpPr txBox="1"/>
          <p:nvPr/>
        </p:nvSpPr>
        <p:spPr>
          <a:xfrm>
            <a:off x="4159110" y="3548531"/>
            <a:ext cx="5681576"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đỏ</a:t>
            </a:r>
            <a:endParaRPr lang="vi-VN" sz="3200" b="0" i="0">
              <a:solidFill>
                <a:srgbClr val="002060"/>
              </a:solidFill>
              <a:effectLst/>
              <a:latin typeface="Nunito Black" pitchFamily="2" charset="0"/>
              <a:cs typeface="Baloo 2 ExtraBold" pitchFamily="2" charset="0"/>
            </a:endParaRPr>
          </a:p>
        </p:txBody>
      </p:sp>
    </p:spTree>
    <p:extLst>
      <p:ext uri="{BB962C8B-B14F-4D97-AF65-F5344CB8AC3E}">
        <p14:creationId xmlns:p14="http://schemas.microsoft.com/office/powerpoint/2010/main" val="20597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11363888"/>
              </p:ext>
            </p:extLst>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000" b="0" baseline="0">
                          <a:solidFill>
                            <a:srgbClr val="002060"/>
                          </a:solidFill>
                          <a:effectLst/>
                          <a:latin typeface="Nunito Black" pitchFamily="2" charset="0"/>
                        </a:rPr>
                        <a:t>(Nguyễn Trọng Hoàn)</a:t>
                      </a:r>
                      <a:endParaRPr lang="vi-VN" sz="2000" b="0">
                        <a:solidFill>
                          <a:srgbClr val="00206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9" name="Flowchart: Connector 8"/>
          <p:cNvSpPr/>
          <p:nvPr/>
        </p:nvSpPr>
        <p:spPr>
          <a:xfrm>
            <a:off x="1979140" y="74159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a:t>
            </a:r>
          </a:p>
        </p:txBody>
      </p:sp>
      <p:sp>
        <p:nvSpPr>
          <p:cNvPr id="10" name="Flowchart: Connector 9"/>
          <p:cNvSpPr/>
          <p:nvPr/>
        </p:nvSpPr>
        <p:spPr>
          <a:xfrm>
            <a:off x="6935734" y="295779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4</a:t>
            </a:r>
          </a:p>
        </p:txBody>
      </p:sp>
      <p:sp>
        <p:nvSpPr>
          <p:cNvPr id="11" name="Flowchart: Connector 10"/>
          <p:cNvSpPr/>
          <p:nvPr/>
        </p:nvSpPr>
        <p:spPr>
          <a:xfrm>
            <a:off x="1998297" y="289124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3</a:t>
            </a:r>
          </a:p>
        </p:txBody>
      </p:sp>
      <p:sp>
        <p:nvSpPr>
          <p:cNvPr id="12" name="Flowchart: Connector 11"/>
          <p:cNvSpPr/>
          <p:nvPr/>
        </p:nvSpPr>
        <p:spPr>
          <a:xfrm>
            <a:off x="6935734" y="698928"/>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2</a:t>
            </a:r>
          </a:p>
        </p:txBody>
      </p:sp>
      <p:sp>
        <p:nvSpPr>
          <p:cNvPr id="13" name="Flowchart: Connector 12"/>
          <p:cNvSpPr/>
          <p:nvPr/>
        </p:nvSpPr>
        <p:spPr>
          <a:xfrm>
            <a:off x="10528812" y="503043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5</a:t>
            </a:r>
          </a:p>
        </p:txBody>
      </p:sp>
      <p:pic>
        <p:nvPicPr>
          <p:cNvPr id="14" name="Picture 3">
            <a:extLst>
              <a:ext uri="{FF2B5EF4-FFF2-40B4-BE49-F238E27FC236}">
                <a16:creationId xmlns:a16="http://schemas.microsoft.com/office/drawing/2014/main" id="{21677532-A6AE-65E2-8D4D-9172D8B85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256" y="1528320"/>
            <a:ext cx="1711237" cy="3667794"/>
          </a:xfrm>
          <a:prstGeom prst="rect">
            <a:avLst/>
          </a:prstGeom>
        </p:spPr>
      </p:pic>
      <p:sp>
        <p:nvSpPr>
          <p:cNvPr id="15" name="TextBox 14">
            <a:extLst>
              <a:ext uri="{FF2B5EF4-FFF2-40B4-BE49-F238E27FC236}">
                <a16:creationId xmlns:a16="http://schemas.microsoft.com/office/drawing/2014/main" id="{7B748260-9E7E-279C-CC95-FB4A0F6A77A4}"/>
              </a:ext>
            </a:extLst>
          </p:cNvPr>
          <p:cNvSpPr txBox="1"/>
          <p:nvPr/>
        </p:nvSpPr>
        <p:spPr>
          <a:xfrm>
            <a:off x="461584" y="1865492"/>
            <a:ext cx="1295400" cy="2246769"/>
          </a:xfrm>
          <a:prstGeom prst="rect">
            <a:avLst/>
          </a:prstGeom>
          <a:noFill/>
        </p:spPr>
        <p:txBody>
          <a:bodyPr wrap="square">
            <a:spAutoFit/>
          </a:bodyPr>
          <a:lstStyle/>
          <a:p>
            <a:pPr algn="ctr"/>
            <a:r>
              <a:rPr lang="en-US" sz="2800">
                <a:solidFill>
                  <a:srgbClr val="FF0000"/>
                </a:solidFill>
                <a:latin typeface="Nunito Black" pitchFamily="2" charset="0"/>
                <a:cs typeface="Baloo 2 SemiBold" pitchFamily="2" charset="0"/>
              </a:rPr>
              <a:t>Luyện đọc đoạn nối tiếp</a:t>
            </a:r>
          </a:p>
        </p:txBody>
      </p:sp>
    </p:spTree>
    <p:extLst>
      <p:ext uri="{BB962C8B-B14F-4D97-AF65-F5344CB8AC3E}">
        <p14:creationId xmlns:p14="http://schemas.microsoft.com/office/powerpoint/2010/main" val="6882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7567" y="3004457"/>
            <a:ext cx="7891401" cy="3853542"/>
          </a:xfrm>
          <a:prstGeom prst="rect">
            <a:avLst/>
          </a:prstGeom>
          <a:blipFill dpi="0" rotWithShape="1">
            <a:blip r:embed="rId3"/>
            <a:srcRect/>
            <a:tile tx="6350" ty="0" sx="100000" sy="99000" flip="none" algn="tl"/>
          </a:blipFill>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graphicFrame>
        <p:nvGraphicFramePr>
          <p:cNvPr id="2" name="Table 1"/>
          <p:cNvGraphicFramePr>
            <a:graphicFrameLocks noGrp="1"/>
          </p:cNvGraphicFramePr>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effectLst/>
                          <a:latin typeface="Nunito Black" pitchFamily="2" charset="0"/>
                        </a:rPr>
                        <a:t>(Nguyễn Trọng Hoàn)</a:t>
                      </a:r>
                      <a:endParaRPr lang="vi-VN" sz="2000" b="0">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560295" y="1097433"/>
            <a:ext cx="1707250" cy="1907024"/>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chemeClr val="accent6">
                    <a:lumMod val="50000"/>
                  </a:schemeClr>
                </a:solidFill>
                <a:latin typeface="Nunito Black" pitchFamily="2" charset="0"/>
                <a:cs typeface="Baloo 2 SemiBold" pitchFamily="2" charset="0"/>
              </a:rPr>
              <a:t>Đọc toàn bài</a:t>
            </a:r>
          </a:p>
        </p:txBody>
      </p:sp>
    </p:spTree>
    <p:extLst>
      <p:ext uri="{BB962C8B-B14F-4D97-AF65-F5344CB8AC3E}">
        <p14:creationId xmlns:p14="http://schemas.microsoft.com/office/powerpoint/2010/main" val="2335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862BC-1BBA-41AF-A871-6AFE8FF551E6}"/>
              </a:ext>
            </a:extLst>
          </p:cNvPr>
          <p:cNvSpPr txBox="1"/>
          <p:nvPr/>
        </p:nvSpPr>
        <p:spPr>
          <a:xfrm>
            <a:off x="3316459" y="2763775"/>
            <a:ext cx="6552000" cy="861774"/>
          </a:xfrm>
          <a:prstGeom prst="rect">
            <a:avLst/>
          </a:prstGeom>
          <a:noFill/>
        </p:spPr>
        <p:txBody>
          <a:bodyPr wrap="square" rtlCol="0">
            <a:spAutoFit/>
          </a:bodyPr>
          <a:lstStyle/>
          <a:p>
            <a:r>
              <a:rPr lang="en-US" sz="5000">
                <a:solidFill>
                  <a:srgbClr val="FF0000"/>
                </a:solidFill>
                <a:latin typeface="Sigmar One" panose="00000500000000000000" pitchFamily="2" charset="0"/>
              </a:rPr>
              <a:t>Trả lời câu hỏi</a:t>
            </a:r>
          </a:p>
        </p:txBody>
      </p:sp>
    </p:spTree>
    <p:extLst>
      <p:ext uri="{BB962C8B-B14F-4D97-AF65-F5344CB8AC3E}">
        <p14:creationId xmlns:p14="http://schemas.microsoft.com/office/powerpoint/2010/main" val="39635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05BCBFE8-D6B3-85BD-567D-2264F0A74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7721" y="1302423"/>
            <a:ext cx="7315200" cy="1501871"/>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44897" y="210557"/>
            <a:ext cx="10426302" cy="578882"/>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a:latin typeface="Nunito Black" pitchFamily="2" charset="0"/>
              </a:rPr>
              <a:t>Chọn lời giải thích phù hợp với mỗi từ dưới đây:</a:t>
            </a:r>
            <a:endParaRPr lang="vi-VN" sz="2800">
              <a:latin typeface="Nunito Black" pitchFamily="2" charset="0"/>
            </a:endParaRPr>
          </a:p>
        </p:txBody>
      </p:sp>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a. Mặt nước chuyển động</a:t>
            </a:r>
            <a:r>
              <a:rPr lang="en-US" sz="2800">
                <a:solidFill>
                  <a:schemeClr val="tx1">
                    <a:lumMod val="85000"/>
                    <a:lumOff val="15000"/>
                  </a:schemeClr>
                </a:solidFill>
                <a:latin typeface="Nunito Black" pitchFamily="2" charset="0"/>
              </a:rPr>
              <a:t> </a:t>
            </a:r>
            <a:r>
              <a:rPr lang="vi-VN" sz="2800">
                <a:solidFill>
                  <a:schemeClr val="tx1">
                    <a:lumMod val="85000"/>
                    <a:lumOff val="15000"/>
                  </a:schemeClr>
                </a:solidFill>
                <a:latin typeface="Nunito Black" pitchFamily="2" charset="0"/>
              </a:rPr>
              <a:t>lên xuống nhịp nhàng</a:t>
            </a:r>
            <a:endParaRPr lang="en-US" sz="2800">
              <a:solidFill>
                <a:schemeClr val="tx1">
                  <a:lumMod val="85000"/>
                  <a:lumOff val="15000"/>
                </a:schemeClr>
              </a:solidFill>
              <a:latin typeface="Nunito Black" pitchFamily="2" charset="0"/>
            </a:endParaRPr>
          </a:p>
        </p:txBody>
      </p:sp>
      <p:pic>
        <p:nvPicPr>
          <p:cNvPr id="7" name="Picture 6"/>
          <p:cNvPicPr>
            <a:picLocks noChangeAspect="1"/>
          </p:cNvPicPr>
          <p:nvPr/>
        </p:nvPicPr>
        <p:blipFill>
          <a:blip r:embed="rId4"/>
          <a:stretch>
            <a:fillRect/>
          </a:stretch>
        </p:blipFill>
        <p:spPr>
          <a:xfrm>
            <a:off x="742532" y="1302423"/>
            <a:ext cx="2590383" cy="1501871"/>
          </a:xfrm>
          <a:prstGeom prst="rect">
            <a:avLst/>
          </a:prstGeom>
        </p:spPr>
      </p:pic>
      <p:pic>
        <p:nvPicPr>
          <p:cNvPr id="8" name="Picture 7"/>
          <p:cNvPicPr>
            <a:picLocks noChangeAspect="1"/>
          </p:cNvPicPr>
          <p:nvPr/>
        </p:nvPicPr>
        <p:blipFill>
          <a:blip r:embed="rId5"/>
          <a:stretch>
            <a:fillRect/>
          </a:stretch>
        </p:blipFill>
        <p:spPr>
          <a:xfrm>
            <a:off x="337210" y="2903652"/>
            <a:ext cx="3002975" cy="1610292"/>
          </a:xfrm>
          <a:prstGeom prst="rect">
            <a:avLst/>
          </a:prstGeom>
        </p:spPr>
      </p:pic>
      <p:pic>
        <p:nvPicPr>
          <p:cNvPr id="9" name="Picture 8"/>
          <p:cNvPicPr>
            <a:picLocks noChangeAspect="1"/>
          </p:cNvPicPr>
          <p:nvPr/>
        </p:nvPicPr>
        <p:blipFill>
          <a:blip r:embed="rId6"/>
          <a:stretch>
            <a:fillRect/>
          </a:stretch>
        </p:blipFill>
        <p:spPr>
          <a:xfrm>
            <a:off x="742532" y="4768710"/>
            <a:ext cx="2818414" cy="1573733"/>
          </a:xfrm>
          <a:prstGeom prst="rect">
            <a:avLst/>
          </a:prstGeom>
        </p:spPr>
      </p:pic>
      <p:cxnSp>
        <p:nvCxnSpPr>
          <p:cNvPr id="14" name="Straight Arrow Connector 13"/>
          <p:cNvCxnSpPr>
            <a:cxnSpLocks/>
            <a:endCxn id="12" idx="1"/>
          </p:cNvCxnSpPr>
          <p:nvPr/>
        </p:nvCxnSpPr>
        <p:spPr>
          <a:xfrm>
            <a:off x="3120571" y="2089290"/>
            <a:ext cx="3106711" cy="361608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325671" y="2203922"/>
            <a:ext cx="1622050" cy="15018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9" idx="3"/>
            <a:endCxn id="23" idx="1"/>
          </p:cNvCxnSpPr>
          <p:nvPr/>
        </p:nvCxnSpPr>
        <p:spPr>
          <a:xfrm flipV="1">
            <a:off x="3560946" y="3897331"/>
            <a:ext cx="2056085" cy="165824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id="{1D6789F7-5EAF-9E23-EF5C-2FF32A8C8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7031" y="3146395"/>
            <a:ext cx="6691335" cy="1501871"/>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b. Tiếng sóng vỗ nhỏ, êm nhẹ, phát ra đều đều liên tiếp</a:t>
            </a:r>
          </a:p>
        </p:txBody>
      </p:sp>
      <p:pic>
        <p:nvPicPr>
          <p:cNvPr id="26" name="Picture 5">
            <a:extLst>
              <a:ext uri="{FF2B5EF4-FFF2-40B4-BE49-F238E27FC236}">
                <a16:creationId xmlns:a16="http://schemas.microsoft.com/office/drawing/2014/main" id="{1BEAF9EA-3D34-AFBC-665C-9F135261B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37792" y="4990367"/>
            <a:ext cx="4060951" cy="1501871"/>
          </a:xfrm>
          <a:prstGeom prst="rect">
            <a:avLst/>
          </a:prstGeom>
        </p:spPr>
      </p:pic>
      <p:sp>
        <p:nvSpPr>
          <p:cNvPr id="12" name="Rectangle 11"/>
          <p:cNvSpPr/>
          <p:nvPr/>
        </p:nvSpPr>
        <p:spPr>
          <a:xfrm>
            <a:off x="6227282" y="5443763"/>
            <a:ext cx="5747004"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c. Để lộ ra, bày ra</a:t>
            </a:r>
            <a:endParaRPr lang="en-US">
              <a:solidFill>
                <a:schemeClr val="tx1">
                  <a:lumMod val="85000"/>
                  <a:lumOff val="15000"/>
                </a:schemeClr>
              </a:solidFill>
              <a:latin typeface="Nunito Black" pitchFamily="2" charset="0"/>
            </a:endParaRPr>
          </a:p>
        </p:txBody>
      </p:sp>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21" r="70088" b="8305"/>
          <a:stretch/>
        </p:blipFill>
        <p:spPr>
          <a:xfrm>
            <a:off x="754743" y="1644713"/>
            <a:ext cx="2942046" cy="2825687"/>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178697" y="165166"/>
            <a:ext cx="9183017" cy="1055608"/>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Nunito Black" pitchFamily="2" charset="0"/>
                <a:ea typeface="Open Sans" panose="020B0606030504020204" pitchFamily="34" charset="0"/>
                <a:cs typeface="Open Sans" panose="020B0606030504020204" pitchFamily="34" charset="0"/>
              </a:rPr>
              <a:t>Câu 2</a:t>
            </a:r>
            <a:r>
              <a:rPr lang="en-US" sz="2800">
                <a:solidFill>
                  <a:srgbClr val="00B0F0"/>
                </a:solidFill>
                <a:latin typeface="Nunito Black" pitchFamily="2" charset="0"/>
                <a:ea typeface="Open Sans" panose="020B0606030504020204" pitchFamily="34" charset="0"/>
                <a:cs typeface="Open Sans" panose="020B0606030504020204" pitchFamily="34" charset="0"/>
              </a:rPr>
              <a:t> : </a:t>
            </a:r>
            <a:r>
              <a:rPr lang="en-US" sz="2800">
                <a:latin typeface="Nunito Black" pitchFamily="2" charset="0"/>
              </a:rPr>
              <a:t>Từ các tờ giấy, cô giáo đã làm ra những gì? </a:t>
            </a:r>
          </a:p>
          <a:p>
            <a:r>
              <a:rPr lang="en-US" sz="2800">
                <a:latin typeface="Nunito Black" pitchFamily="2" charset="0"/>
              </a:rPr>
              <a:t>(ghép từ ngữ ở cột A với từ ngữ phù hợp ở cột B)</a:t>
            </a:r>
            <a:endParaRPr lang="vi-VN" sz="2800">
              <a:latin typeface="Nunito Black" pitchFamily="2" charset="0"/>
              <a:ea typeface="Open Sans" panose="020B0606030504020204" pitchFamily="34" charset="0"/>
              <a:cs typeface="Open Sans" panose="020B0606030504020204" pitchFamily="34" charset="0"/>
            </a:endParaRPr>
          </a:p>
        </p:txBody>
      </p:sp>
      <p:cxnSp>
        <p:nvCxnSpPr>
          <p:cNvPr id="8" name="Straight Arrow Connector 7"/>
          <p:cNvCxnSpPr/>
          <p:nvPr/>
        </p:nvCxnSpPr>
        <p:spPr>
          <a:xfrm>
            <a:off x="3696789" y="2599509"/>
            <a:ext cx="2377440" cy="129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2612572"/>
            <a:ext cx="2377440" cy="770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44537" y="3304903"/>
            <a:ext cx="2403566" cy="757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361C0E-7985-050B-C831-76FFFEE6EFA0}"/>
              </a:ext>
            </a:extLst>
          </p:cNvPr>
          <p:cNvPicPr>
            <a:picLocks noChangeAspect="1"/>
          </p:cNvPicPr>
          <p:nvPr/>
        </p:nvPicPr>
        <p:blipFill rotWithShape="1">
          <a:blip r:embed="rId4"/>
          <a:srcRect l="51497" r="8619"/>
          <a:stretch/>
        </p:blipFill>
        <p:spPr>
          <a:xfrm>
            <a:off x="6087292" y="1647707"/>
            <a:ext cx="4252686" cy="2822693"/>
          </a:xfrm>
          <a:prstGeom prst="rect">
            <a:avLst/>
          </a:prstGeom>
        </p:spPr>
      </p:pic>
      <p:pic>
        <p:nvPicPr>
          <p:cNvPr id="11" name="Picture 6">
            <a:extLst>
              <a:ext uri="{FF2B5EF4-FFF2-40B4-BE49-F238E27FC236}">
                <a16:creationId xmlns:a16="http://schemas.microsoft.com/office/drawing/2014/main" id="{FBDD35CB-3B50-E3F1-C695-B39CB7811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63988" y="4424392"/>
            <a:ext cx="3328012" cy="2433608"/>
          </a:xfrm>
          <a:prstGeom prst="rect">
            <a:avLst/>
          </a:prstGeom>
        </p:spPr>
      </p:pic>
      <p:pic>
        <p:nvPicPr>
          <p:cNvPr id="5" name="Picture 4">
            <a:extLst>
              <a:ext uri="{FF2B5EF4-FFF2-40B4-BE49-F238E27FC236}">
                <a16:creationId xmlns:a16="http://schemas.microsoft.com/office/drawing/2014/main" id="{17B23ED2-3405-155E-88D6-C23FDE69E67B}"/>
              </a:ext>
            </a:extLst>
          </p:cNvPr>
          <p:cNvPicPr>
            <a:picLocks noChangeAspect="1"/>
          </p:cNvPicPr>
          <p:nvPr/>
        </p:nvPicPr>
        <p:blipFill>
          <a:blip r:embed="rId7"/>
          <a:stretch>
            <a:fillRect/>
          </a:stretch>
        </p:blipFill>
        <p:spPr>
          <a:xfrm>
            <a:off x="0" y="4894338"/>
            <a:ext cx="1949851" cy="2012461"/>
          </a:xfrm>
          <a:prstGeom prst="rect">
            <a:avLst/>
          </a:prstGeom>
        </p:spPr>
      </p:pic>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949" y="2945375"/>
            <a:ext cx="6096000" cy="1384995"/>
          </a:xfrm>
          <a:prstGeom prst="rect">
            <a:avLst/>
          </a:prstGeom>
        </p:spPr>
        <p:txBody>
          <a:bodyPr>
            <a:spAutoFit/>
          </a:bodyPr>
          <a:lstStyle/>
          <a:p>
            <a:pPr algn="just"/>
            <a:r>
              <a:rPr lang="en-US" sz="2800">
                <a:solidFill>
                  <a:srgbClr val="000000"/>
                </a:solidFill>
                <a:latin typeface="Nunito Black" pitchFamily="2" charset="0"/>
              </a:rPr>
              <a:t>a. Cô có phép màu</a:t>
            </a:r>
          </a:p>
          <a:p>
            <a:pPr algn="just"/>
            <a:r>
              <a:rPr lang="en-US" sz="2800">
                <a:solidFill>
                  <a:srgbClr val="000000"/>
                </a:solidFill>
                <a:latin typeface="Nunito Black" pitchFamily="2" charset="0"/>
              </a:rPr>
              <a:t>b. Cô rất khéo tay</a:t>
            </a:r>
          </a:p>
          <a:p>
            <a:pPr algn="just"/>
            <a:r>
              <a:rPr lang="en-US" sz="2800">
                <a:solidFill>
                  <a:srgbClr val="000000"/>
                </a:solidFill>
                <a:latin typeface="Nunito Black" pitchFamily="2" charset="0"/>
              </a:rPr>
              <a:t>c. Nêu ý kiến khác của em</a:t>
            </a:r>
          </a:p>
        </p:txBody>
      </p:sp>
      <p:pic>
        <p:nvPicPr>
          <p:cNvPr id="8" name="Picture 5">
            <a:extLst>
              <a:ext uri="{FF2B5EF4-FFF2-40B4-BE49-F238E27FC236}">
                <a16:creationId xmlns:a16="http://schemas.microsoft.com/office/drawing/2014/main" id="{CC59E1CB-EBF3-FDD6-7C4B-10F7BA5E5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015" y="2227048"/>
            <a:ext cx="5571308" cy="2821646"/>
          </a:xfrm>
          <a:prstGeom prst="rect">
            <a:avLst/>
          </a:prstGeom>
        </p:spPr>
      </p:pic>
      <p:sp>
        <p:nvSpPr>
          <p:cNvPr id="4" name="Flowchart: Connector 3"/>
          <p:cNvSpPr/>
          <p:nvPr/>
        </p:nvSpPr>
        <p:spPr>
          <a:xfrm>
            <a:off x="1417949" y="3396209"/>
            <a:ext cx="413658" cy="4833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891A6D3D-C08F-0499-5B1B-B826F81EF9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90" y="-34272"/>
            <a:ext cx="11912238" cy="1542996"/>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63444" y="254750"/>
            <a:ext cx="11654075" cy="10556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Câu </a:t>
            </a:r>
            <a:r>
              <a:rPr lang="en-US"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3</a:t>
            </a:r>
            <a:r>
              <a:rPr lang="en-US"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 : </a:t>
            </a:r>
            <a:r>
              <a:rPr lang="vi-VN" sz="2800">
                <a:solidFill>
                  <a:schemeClr val="tx1">
                    <a:lumMod val="85000"/>
                    <a:lumOff val="15000"/>
                  </a:schemeClr>
                </a:solidFill>
                <a:latin typeface="Nunito Black" pitchFamily="2" charset="0"/>
              </a:rPr>
              <a:t>Theo em, 2 dòng thơ "Biết bao điều lạ/Từ bàn tay cô" muốn nói điều gì? Chọn câu trả lời hoặc nên ý kiến khác của em.</a:t>
            </a:r>
            <a:endParaRPr lang="vi-VN"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395B9F1-23B1-12A2-F173-733ABFC453F7}"/>
              </a:ext>
            </a:extLst>
          </p:cNvPr>
          <p:cNvPicPr>
            <a:picLocks noChangeAspect="1"/>
          </p:cNvPicPr>
          <p:nvPr/>
        </p:nvPicPr>
        <p:blipFill>
          <a:blip r:embed="rId6"/>
          <a:stretch>
            <a:fillRect/>
          </a:stretch>
        </p:blipFill>
        <p:spPr>
          <a:xfrm>
            <a:off x="9037239" y="1618675"/>
            <a:ext cx="2904389" cy="5105371"/>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963A5B1-8E89-737C-738B-B865B6615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390" y="-34272"/>
            <a:ext cx="11912238" cy="1542996"/>
          </a:xfrm>
          <a:prstGeom prst="rect">
            <a:avLst/>
          </a:prstGeom>
        </p:spPr>
      </p:pic>
      <p:sp>
        <p:nvSpPr>
          <p:cNvPr id="11" name="TextBox 10">
            <a:extLst>
              <a:ext uri="{FF2B5EF4-FFF2-40B4-BE49-F238E27FC236}">
                <a16:creationId xmlns:a16="http://schemas.microsoft.com/office/drawing/2014/main" id="{6BDA9B89-A731-203F-1497-338B8F95796E}"/>
              </a:ext>
            </a:extLst>
          </p:cNvPr>
          <p:cNvSpPr txBox="1"/>
          <p:nvPr/>
        </p:nvSpPr>
        <p:spPr>
          <a:xfrm>
            <a:off x="604911" y="304603"/>
            <a:ext cx="10874325" cy="954107"/>
          </a:xfrm>
          <a:prstGeom prst="rect">
            <a:avLst/>
          </a:prstGeom>
          <a:noFill/>
        </p:spPr>
        <p:txBody>
          <a:bodyPr wrap="square">
            <a:spAutoFit/>
          </a:bodyPr>
          <a:lstStyle/>
          <a:p>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4 : </a:t>
            </a:r>
            <a:r>
              <a:rPr lang="vi-VN" sz="2800" b="1">
                <a:latin typeface="Nunito Black" pitchFamily="2" charset="0"/>
              </a:rPr>
              <a:t>Tìm những câu thơ nói về sự khéo léo của cô giáo khi hướng dẫn học sinh làm thủ công.</a:t>
            </a:r>
            <a:endParaRPr lang="vi-VN" sz="2800" b="1">
              <a:latin typeface="Nunito Black" pitchFamily="2" charset="0"/>
              <a:ea typeface="Open Sans" panose="020B0606030504020204" pitchFamily="34" charset="0"/>
              <a:cs typeface="Open Sans" panose="020B0606030504020204" pitchFamily="34" charset="0"/>
            </a:endParaRPr>
          </a:p>
        </p:txBody>
      </p:sp>
      <p:pic>
        <p:nvPicPr>
          <p:cNvPr id="14" name="Picture 3">
            <a:extLst>
              <a:ext uri="{FF2B5EF4-FFF2-40B4-BE49-F238E27FC236}">
                <a16:creationId xmlns:a16="http://schemas.microsoft.com/office/drawing/2014/main" id="{9AC3B118-D732-B9ED-ED36-15EE7EE901ED}"/>
              </a:ext>
            </a:extLst>
          </p:cNvPr>
          <p:cNvPicPr>
            <a:picLocks noChangeAspect="1"/>
          </p:cNvPicPr>
          <p:nvPr/>
        </p:nvPicPr>
        <p:blipFill>
          <a:blip r:embed="rId4"/>
          <a:srcRect/>
          <a:stretch>
            <a:fillRect/>
          </a:stretch>
        </p:blipFill>
        <p:spPr>
          <a:xfrm>
            <a:off x="711200" y="1437102"/>
            <a:ext cx="9985829" cy="5420897"/>
          </a:xfrm>
          <a:prstGeom prst="rect">
            <a:avLst/>
          </a:prstGeom>
        </p:spPr>
      </p:pic>
      <p:sp>
        <p:nvSpPr>
          <p:cNvPr id="5" name="TextBox 4">
            <a:extLst>
              <a:ext uri="{FF2B5EF4-FFF2-40B4-BE49-F238E27FC236}">
                <a16:creationId xmlns:a16="http://schemas.microsoft.com/office/drawing/2014/main" id="{999C7461-5DB4-74E9-B3D5-A6AD0882DE90}"/>
              </a:ext>
            </a:extLst>
          </p:cNvPr>
          <p:cNvSpPr txBox="1"/>
          <p:nvPr/>
        </p:nvSpPr>
        <p:spPr>
          <a:xfrm>
            <a:off x="3950497" y="2325703"/>
            <a:ext cx="3851524" cy="1055608"/>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gấp cong cong</a:t>
            </a:r>
          </a:p>
          <a:p>
            <a:r>
              <a:rPr lang="en-US" sz="2800">
                <a:solidFill>
                  <a:schemeClr val="bg1"/>
                </a:solidFill>
                <a:latin typeface="Nunito Black" pitchFamily="2" charset="0"/>
              </a:rPr>
              <a:t> Thoắt cái đã xong</a:t>
            </a:r>
          </a:p>
        </p:txBody>
      </p:sp>
      <p:sp>
        <p:nvSpPr>
          <p:cNvPr id="6" name="TextBox 5">
            <a:extLst>
              <a:ext uri="{FF2B5EF4-FFF2-40B4-BE49-F238E27FC236}">
                <a16:creationId xmlns:a16="http://schemas.microsoft.com/office/drawing/2014/main" id="{7B2A38E4-705C-7B90-47F4-A9EBBF2D6210}"/>
              </a:ext>
            </a:extLst>
          </p:cNvPr>
          <p:cNvSpPr txBox="1"/>
          <p:nvPr/>
        </p:nvSpPr>
        <p:spPr>
          <a:xfrm>
            <a:off x="3950497" y="3168587"/>
            <a:ext cx="3833403"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Mềm mại tay cô</a:t>
            </a:r>
            <a:endParaRPr lang="en-US" sz="4000">
              <a:solidFill>
                <a:schemeClr val="bg1"/>
              </a:solidFill>
              <a:latin typeface="Nunito Black" pitchFamily="2"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3950497" y="3590380"/>
            <a:ext cx="3851524"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cắt rất nhanh</a:t>
            </a:r>
            <a:endParaRPr lang="en-US" sz="4000">
              <a:solidFill>
                <a:schemeClr val="bg1"/>
              </a:solidFill>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64722" y="4626717"/>
            <a:ext cx="7637473" cy="2060823"/>
            <a:chOff x="0" y="180975"/>
            <a:chExt cx="15274946" cy="4121645"/>
          </a:xfrm>
        </p:grpSpPr>
        <p:sp>
          <p:nvSpPr>
            <p:cNvPr id="3" name="TextBox 3"/>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4" name="Picture 4"/>
            <p:cNvPicPr>
              <a:picLocks noChangeAspect="1"/>
            </p:cNvPicPr>
            <p:nvPr/>
          </p:nvPicPr>
          <p:blipFill>
            <a:blip r:embed="rId2"/>
            <a:srcRect/>
            <a:stretch>
              <a:fillRect/>
            </a:stretch>
          </p:blipFill>
          <p:spPr>
            <a:xfrm>
              <a:off x="5157066" y="2963200"/>
              <a:ext cx="4960814" cy="1339420"/>
            </a:xfrm>
            <a:prstGeom prst="rect">
              <a:avLst/>
            </a:prstGeom>
          </p:spPr>
        </p:pic>
      </p:grpSp>
      <p:pic>
        <p:nvPicPr>
          <p:cNvPr id="5" name="Picture 5"/>
          <p:cNvPicPr>
            <a:picLocks noChangeAspect="1"/>
          </p:cNvPicPr>
          <p:nvPr/>
        </p:nvPicPr>
        <p:blipFill>
          <a:blip r:embed="rId3"/>
          <a:srcRect/>
          <a:stretch>
            <a:fillRect/>
          </a:stretch>
        </p:blipFill>
        <p:spPr>
          <a:xfrm rot="-5784786">
            <a:off x="-553573" y="-893137"/>
            <a:ext cx="3727869" cy="3741902"/>
          </a:xfrm>
          <a:prstGeom prst="rect">
            <a:avLst/>
          </a:prstGeom>
        </p:spPr>
      </p:pic>
      <p:pic>
        <p:nvPicPr>
          <p:cNvPr id="6" name="Picture 6"/>
          <p:cNvPicPr>
            <a:picLocks noChangeAspect="1"/>
          </p:cNvPicPr>
          <p:nvPr/>
        </p:nvPicPr>
        <p:blipFill>
          <a:blip r:embed="rId3"/>
          <a:srcRect/>
          <a:stretch>
            <a:fillRect/>
          </a:stretch>
        </p:blipFill>
        <p:spPr>
          <a:xfrm rot="5400000">
            <a:off x="8795326" y="4301250"/>
            <a:ext cx="3727869" cy="37419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064" y="3944340"/>
            <a:ext cx="2814851" cy="27432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547" y="57743"/>
            <a:ext cx="1637714" cy="1572205"/>
          </a:xfrm>
          <a:prstGeom prst="rect">
            <a:avLst/>
          </a:prstGeom>
        </p:spPr>
      </p:pic>
      <p:pic>
        <p:nvPicPr>
          <p:cNvPr id="9" name="Picture 9"/>
          <p:cNvPicPr>
            <a:picLocks noChangeAspect="1"/>
          </p:cNvPicPr>
          <p:nvPr/>
        </p:nvPicPr>
        <p:blipFill>
          <a:blip r:embed="rId8"/>
          <a:srcRect/>
          <a:stretch>
            <a:fillRect/>
          </a:stretch>
        </p:blipFill>
        <p:spPr>
          <a:xfrm>
            <a:off x="-25692" y="1124885"/>
            <a:ext cx="2692000" cy="12988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61222" y="5040744"/>
            <a:ext cx="1582457" cy="1131457"/>
          </a:xfrm>
          <a:prstGeom prst="rect">
            <a:avLst/>
          </a:prstGeom>
        </p:spPr>
      </p:pic>
      <p:pic>
        <p:nvPicPr>
          <p:cNvPr id="11" name="Picture 4">
            <a:extLst>
              <a:ext uri="{FF2B5EF4-FFF2-40B4-BE49-F238E27FC236}">
                <a16:creationId xmlns:a16="http://schemas.microsoft.com/office/drawing/2014/main" id="{2ED64A31-CBCA-78C9-7C4F-E34D701A88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09348" y="57743"/>
            <a:ext cx="9334331" cy="1298890"/>
          </a:xfrm>
          <a:prstGeom prst="rect">
            <a:avLst/>
          </a:prstGeom>
        </p:spPr>
      </p:pic>
      <p:sp>
        <p:nvSpPr>
          <p:cNvPr id="12" name="TextBox 11">
            <a:extLst>
              <a:ext uri="{FF2B5EF4-FFF2-40B4-BE49-F238E27FC236}">
                <a16:creationId xmlns:a16="http://schemas.microsoft.com/office/drawing/2014/main" id="{826221FB-7D60-9E68-98F3-D7DA800B4D37}"/>
              </a:ext>
            </a:extLst>
          </p:cNvPr>
          <p:cNvSpPr txBox="1"/>
          <p:nvPr/>
        </p:nvSpPr>
        <p:spPr>
          <a:xfrm>
            <a:off x="3494997" y="208745"/>
            <a:ext cx="8363032" cy="954107"/>
          </a:xfrm>
          <a:prstGeom prst="rect">
            <a:avLst/>
          </a:prstGeom>
          <a:noFill/>
        </p:spPr>
        <p:txBody>
          <a:bodyPr wrap="square">
            <a:spAutoFit/>
          </a:bodyPr>
          <a:lstStyle/>
          <a:p>
            <a:pPr algn="ctr"/>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5</a:t>
            </a:r>
            <a:r>
              <a:rPr lang="en-US" sz="2800">
                <a:latin typeface="Nunito Black" pitchFamily="2" charset="0"/>
                <a:ea typeface="Open Sans" panose="020B0606030504020204" pitchFamily="34" charset="0"/>
                <a:cs typeface="Open Sans" panose="020B0606030504020204" pitchFamily="34" charset="0"/>
              </a:rPr>
              <a:t> </a:t>
            </a:r>
            <a:r>
              <a:rPr lang="en-US" sz="2800" b="1">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Dựa vào bài thơ, em hãy giới thiệu bức tranh mà cô giáo đã tạo ra.</a:t>
            </a:r>
            <a:endParaRPr lang="vi-VN" sz="2800" b="1">
              <a:latin typeface="Nunito Black" pitchFamily="2" charset="0"/>
              <a:ea typeface="Open Sans" panose="020B0606030504020204" pitchFamily="34" charset="0"/>
              <a:cs typeface="Open Sans" panose="020B0606030504020204" pitchFamily="34" charset="0"/>
            </a:endParaRPr>
          </a:p>
        </p:txBody>
      </p:sp>
      <p:grpSp>
        <p:nvGrpSpPr>
          <p:cNvPr id="13" name="Group 8">
            <a:extLst>
              <a:ext uri="{FF2B5EF4-FFF2-40B4-BE49-F238E27FC236}">
                <a16:creationId xmlns:a16="http://schemas.microsoft.com/office/drawing/2014/main" id="{B5B14A45-F543-FC90-E11E-F059A3A099D0}"/>
              </a:ext>
            </a:extLst>
          </p:cNvPr>
          <p:cNvGrpSpPr/>
          <p:nvPr/>
        </p:nvGrpSpPr>
        <p:grpSpPr>
          <a:xfrm>
            <a:off x="2389805" y="1325682"/>
            <a:ext cx="7949949" cy="4294927"/>
            <a:chOff x="30529" y="111036"/>
            <a:chExt cx="6820832" cy="1978041"/>
          </a:xfrm>
        </p:grpSpPr>
        <p:pic>
          <p:nvPicPr>
            <p:cNvPr id="14" name="Picture 9">
              <a:extLst>
                <a:ext uri="{FF2B5EF4-FFF2-40B4-BE49-F238E27FC236}">
                  <a16:creationId xmlns:a16="http://schemas.microsoft.com/office/drawing/2014/main" id="{D05764EB-39D8-7F13-E5D9-80AF86F344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2479">
              <a:off x="30529" y="111036"/>
              <a:ext cx="6820832" cy="1978041"/>
            </a:xfrm>
            <a:prstGeom prst="rect">
              <a:avLst/>
            </a:prstGeom>
          </p:spPr>
        </p:pic>
        <p:sp>
          <p:nvSpPr>
            <p:cNvPr id="15" name="TextBox 10">
              <a:extLst>
                <a:ext uri="{FF2B5EF4-FFF2-40B4-BE49-F238E27FC236}">
                  <a16:creationId xmlns:a16="http://schemas.microsoft.com/office/drawing/2014/main" id="{B1912054-7F2C-FE03-8D4F-724ABD100BB3}"/>
                </a:ext>
              </a:extLst>
            </p:cNvPr>
            <p:cNvSpPr txBox="1"/>
            <p:nvPr/>
          </p:nvSpPr>
          <p:spPr>
            <a:xfrm>
              <a:off x="1284577" y="670162"/>
              <a:ext cx="4312735" cy="678815"/>
            </a:xfrm>
            <a:prstGeom prst="rect">
              <a:avLst/>
            </a:prstGeom>
          </p:spPr>
          <p:txBody>
            <a:bodyPr lIns="0" tIns="0" rIns="0" bIns="0" rtlCol="0" anchor="t">
              <a:spAutoFit/>
            </a:bodyPr>
            <a:lstStyle/>
            <a:p>
              <a:pPr>
                <a:lnSpc>
                  <a:spcPts val="4160"/>
                </a:lnSpc>
              </a:pPr>
              <a:endParaRPr lang="en-US" sz="3200">
                <a:solidFill>
                  <a:srgbClr val="FFFEFE"/>
                </a:solidFill>
                <a:latin typeface="ไอติม Bold"/>
              </a:endParaRPr>
            </a:p>
          </p:txBody>
        </p:sp>
      </p:grpSp>
      <p:sp>
        <p:nvSpPr>
          <p:cNvPr id="17" name="TextBox 16">
            <a:extLst>
              <a:ext uri="{FF2B5EF4-FFF2-40B4-BE49-F238E27FC236}">
                <a16:creationId xmlns:a16="http://schemas.microsoft.com/office/drawing/2014/main" id="{0353487E-617D-6D85-6858-894ED0F00FDD}"/>
              </a:ext>
            </a:extLst>
          </p:cNvPr>
          <p:cNvSpPr txBox="1"/>
          <p:nvPr/>
        </p:nvSpPr>
        <p:spPr>
          <a:xfrm>
            <a:off x="3127782" y="2101458"/>
            <a:ext cx="6646984" cy="3108543"/>
          </a:xfrm>
          <a:prstGeom prst="rect">
            <a:avLst/>
          </a:prstGeom>
          <a:noFill/>
        </p:spPr>
        <p:txBody>
          <a:bodyPr wrap="square">
            <a:spAutoFit/>
          </a:bodyPr>
          <a:lstStyle/>
          <a:p>
            <a:pPr algn="just"/>
            <a:r>
              <a:rPr lang="en-US" sz="2800">
                <a:solidFill>
                  <a:schemeClr val="bg1"/>
                </a:solidFill>
                <a:latin typeface="Nunito Black" pitchFamily="2" charset="0"/>
              </a:rPr>
              <a:t>	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endParaRPr lang="en-US" sz="28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15123240"/>
              </p:ext>
            </p:extLst>
          </p:nvPr>
        </p:nvGraphicFramePr>
        <p:xfrm>
          <a:off x="2342320" y="1100471"/>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602923" y="454140"/>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984838" y="106681"/>
            <a:ext cx="2714965"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lại</a:t>
            </a:r>
          </a:p>
        </p:txBody>
      </p:sp>
      <p:pic>
        <p:nvPicPr>
          <p:cNvPr id="9" name="Picture 5">
            <a:extLst>
              <a:ext uri="{FF2B5EF4-FFF2-40B4-BE49-F238E27FC236}">
                <a16:creationId xmlns:a16="http://schemas.microsoft.com/office/drawing/2014/main" id="{6956740A-F6E3-2375-38C2-0BCF3E905BF5}"/>
              </a:ext>
            </a:extLst>
          </p:cNvPr>
          <p:cNvPicPr>
            <a:picLocks noChangeAspect="1"/>
          </p:cNvPicPr>
          <p:nvPr/>
        </p:nvPicPr>
        <p:blipFill>
          <a:blip r:embed="rId3"/>
          <a:srcRect/>
          <a:stretch>
            <a:fillRect/>
          </a:stretch>
        </p:blipFill>
        <p:spPr>
          <a:xfrm>
            <a:off x="0" y="5170652"/>
            <a:ext cx="3360420" cy="1793624"/>
          </a:xfrm>
          <a:prstGeom prst="rect">
            <a:avLst/>
          </a:prstGeom>
        </p:spPr>
      </p:pic>
      <p:grpSp>
        <p:nvGrpSpPr>
          <p:cNvPr id="11" name="Group 2">
            <a:extLst>
              <a:ext uri="{FF2B5EF4-FFF2-40B4-BE49-F238E27FC236}">
                <a16:creationId xmlns:a16="http://schemas.microsoft.com/office/drawing/2014/main" id="{99BB44F3-CD0F-9266-6645-73B09F172CDC}"/>
              </a:ext>
            </a:extLst>
          </p:cNvPr>
          <p:cNvGrpSpPr/>
          <p:nvPr/>
        </p:nvGrpSpPr>
        <p:grpSpPr>
          <a:xfrm>
            <a:off x="2164722" y="4626717"/>
            <a:ext cx="7637473" cy="2060823"/>
            <a:chOff x="0" y="180975"/>
            <a:chExt cx="15274946" cy="4121645"/>
          </a:xfrm>
        </p:grpSpPr>
        <p:sp>
          <p:nvSpPr>
            <p:cNvPr id="12" name="TextBox 3">
              <a:extLst>
                <a:ext uri="{FF2B5EF4-FFF2-40B4-BE49-F238E27FC236}">
                  <a16:creationId xmlns:a16="http://schemas.microsoft.com/office/drawing/2014/main" id="{86BFCD3E-EC75-4216-A64F-A27CA16345A6}"/>
                </a:ext>
              </a:extLst>
            </p:cNvPr>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13" name="Picture 4">
              <a:extLst>
                <a:ext uri="{FF2B5EF4-FFF2-40B4-BE49-F238E27FC236}">
                  <a16:creationId xmlns:a16="http://schemas.microsoft.com/office/drawing/2014/main" id="{C3918F31-B540-D6DF-A7C0-185672ADFBD0}"/>
                </a:ext>
              </a:extLst>
            </p:cNvPr>
            <p:cNvPicPr>
              <a:picLocks noChangeAspect="1"/>
            </p:cNvPicPr>
            <p:nvPr/>
          </p:nvPicPr>
          <p:blipFill>
            <a:blip r:embed="rId4"/>
            <a:srcRect/>
            <a:stretch>
              <a:fillRect/>
            </a:stretch>
          </p:blipFill>
          <p:spPr>
            <a:xfrm>
              <a:off x="5157066" y="2963200"/>
              <a:ext cx="4960814" cy="1339420"/>
            </a:xfrm>
            <a:prstGeom prst="rect">
              <a:avLst/>
            </a:prstGeom>
          </p:spPr>
        </p:pic>
      </p:grpSp>
      <p:pic>
        <p:nvPicPr>
          <p:cNvPr id="14" name="Picture 2">
            <a:extLst>
              <a:ext uri="{FF2B5EF4-FFF2-40B4-BE49-F238E27FC236}">
                <a16:creationId xmlns:a16="http://schemas.microsoft.com/office/drawing/2014/main" id="{33596D05-E4B5-CE59-B5F7-668CBD23C98C}"/>
              </a:ext>
            </a:extLst>
          </p:cNvPr>
          <p:cNvPicPr>
            <a:picLocks noChangeAspect="1"/>
          </p:cNvPicPr>
          <p:nvPr/>
        </p:nvPicPr>
        <p:blipFill>
          <a:blip r:embed="rId4"/>
          <a:srcRect/>
          <a:stretch>
            <a:fillRect/>
          </a:stretch>
        </p:blipFill>
        <p:spPr>
          <a:xfrm rot="497591">
            <a:off x="8255834" y="236541"/>
            <a:ext cx="4005663" cy="1081529"/>
          </a:xfrm>
          <a:prstGeom prst="rect">
            <a:avLst/>
          </a:prstGeom>
        </p:spPr>
      </p:pic>
    </p:spTree>
    <p:extLst>
      <p:ext uri="{BB962C8B-B14F-4D97-AF65-F5344CB8AC3E}">
        <p14:creationId xmlns:p14="http://schemas.microsoft.com/office/powerpoint/2010/main" val="3579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id="{514FA628-403E-167F-CA79-71D7D74F8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34909A-732A-F6B4-148D-AD26D7818B55}"/>
              </a:ext>
            </a:extLst>
          </p:cNvPr>
          <p:cNvSpPr txBox="1"/>
          <p:nvPr/>
        </p:nvSpPr>
        <p:spPr>
          <a:xfrm>
            <a:off x="3369014" y="2172669"/>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rgbClr val="FF0000"/>
                </a:solidFill>
                <a:latin typeface="Sigmar One" panose="00000500000000000000" pitchFamily="2" charset="0"/>
                <a:ea typeface="+mj-ea"/>
                <a:cs typeface="+mj-cs"/>
              </a:rPr>
              <a:t>Tiết 1+</a:t>
            </a:r>
            <a:r>
              <a:rPr lang="en-US" sz="6600" b="1">
                <a:solidFill>
                  <a:srgbClr val="FF0000"/>
                </a:solidFill>
                <a:latin typeface="Sigmar One" panose="00000500000000000000" pitchFamily="2" charset="0"/>
                <a:ea typeface="+mj-ea"/>
                <a:cs typeface="+mj-cs"/>
              </a:rPr>
              <a:t>2</a:t>
            </a:r>
          </a:p>
        </p:txBody>
      </p:sp>
    </p:spTree>
    <p:extLst>
      <p:ext uri="{BB962C8B-B14F-4D97-AF65-F5344CB8AC3E}">
        <p14:creationId xmlns:p14="http://schemas.microsoft.com/office/powerpoint/2010/main" val="82144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491" r="203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blipFill dpi="0" rotWithShape="1">
            <a:blip r:embed="rId3"/>
            <a:srcRect/>
            <a:tile tx="6350" ty="0" sx="100000" sy="99000" flip="none" algn="tl"/>
          </a:blipFill>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1" name="Rectangle 20">
            <a:extLst>
              <a:ext uri="{FF2B5EF4-FFF2-40B4-BE49-F238E27FC236}">
                <a16:creationId xmlns:a16="http://schemas.microsoft.com/office/drawing/2014/main" id="{C04B8856-E63A-5726-B954-73A401F82A65}"/>
              </a:ext>
            </a:extLst>
          </p:cNvPr>
          <p:cNvSpPr/>
          <p:nvPr/>
        </p:nvSpPr>
        <p:spPr>
          <a:xfrm>
            <a:off x="272415" y="1749146"/>
            <a:ext cx="3523025" cy="3108543"/>
          </a:xfrm>
          <a:prstGeom prst="rect">
            <a:avLst/>
          </a:prstGeom>
          <a:effectLst>
            <a:reflection blurRad="6350" stA="50000" endA="300" endPos="90000" dir="5400000" sy="-100000" algn="bl" rotWithShape="0"/>
          </a:effectLst>
        </p:spPr>
        <p:txBody>
          <a:bodyPr wrap="square">
            <a:spAutoFit/>
          </a:bodyPr>
          <a:lstStyle/>
          <a:p>
            <a:pPr algn="ctr"/>
            <a:r>
              <a:rPr lang="en-US" sz="2800" b="1">
                <a:solidFill>
                  <a:srgbClr val="FFC000"/>
                </a:solidFill>
                <a:latin typeface="Nunito Black" pitchFamily="2" charset="0"/>
              </a:rPr>
              <a:t>Nội dung: </a:t>
            </a:r>
            <a:r>
              <a:rPr lang="vi-VN" sz="2800">
                <a:solidFill>
                  <a:schemeClr val="bg1"/>
                </a:solidFill>
                <a:latin typeface="Nunito Black" pitchFamily="2" charset="0"/>
              </a:rPr>
              <a:t>Bài thơ ca ngợi bàn tay kì diệu của cô giáo. Cô đã tạo ra biết bao nhiêu điều lạ từ đôi bàn tay khéo léo của mình.</a:t>
            </a:r>
            <a:endParaRPr lang="en-US" sz="2800">
              <a:solidFill>
                <a:schemeClr val="bg1"/>
              </a:solidFill>
              <a:latin typeface="Nunito Black" pitchFamily="2" charset="0"/>
            </a:endParaRPr>
          </a:p>
        </p:txBody>
      </p:sp>
    </p:spTree>
    <p:extLst>
      <p:ext uri="{BB962C8B-B14F-4D97-AF65-F5344CB8AC3E}">
        <p14:creationId xmlns:p14="http://schemas.microsoft.com/office/powerpoint/2010/main" val="42033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D07352-190E-90B0-58F1-9788600A3D17}"/>
              </a:ext>
            </a:extLst>
          </p:cNvPr>
          <p:cNvSpPr txBox="1"/>
          <p:nvPr/>
        </p:nvSpPr>
        <p:spPr>
          <a:xfrm>
            <a:off x="3526972" y="2662534"/>
            <a:ext cx="5863771" cy="1107996"/>
          </a:xfrm>
          <a:prstGeom prst="rect">
            <a:avLst/>
          </a:prstGeom>
          <a:noFill/>
        </p:spPr>
        <p:txBody>
          <a:bodyPr wrap="square" rtlCol="0">
            <a:spAutoFit/>
          </a:bodyPr>
          <a:lstStyle/>
          <a:p>
            <a:r>
              <a:rPr lang="en-US" sz="6600">
                <a:solidFill>
                  <a:srgbClr val="FF0000"/>
                </a:solidFill>
                <a:latin typeface="Sigmar One" panose="00000500000000000000" pitchFamily="2" charset="0"/>
              </a:rPr>
              <a:t>Nói - nghe</a:t>
            </a:r>
          </a:p>
        </p:txBody>
      </p:sp>
    </p:spTree>
    <p:extLst>
      <p:ext uri="{BB962C8B-B14F-4D97-AF65-F5344CB8AC3E}">
        <p14:creationId xmlns:p14="http://schemas.microsoft.com/office/powerpoint/2010/main" val="4497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F806BF8-1F4B-AB43-BFE4-4A549FDD810E}"/>
              </a:ext>
            </a:extLst>
          </p:cNvPr>
          <p:cNvSpPr>
            <a:spLocks noChangeArrowheads="1"/>
          </p:cNvSpPr>
          <p:nvPr/>
        </p:nvSpPr>
        <p:spPr bwMode="auto">
          <a:xfrm>
            <a:off x="2442681" y="129770"/>
            <a:ext cx="8184393"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Nunito Black" pitchFamily="2" charset="0"/>
              </a:rPr>
              <a:t>Một giờ học thú vị</a:t>
            </a:r>
            <a:endParaRPr kumimoji="0" lang="en-US" altLang="en-US" sz="3200" b="0" i="0" u="none" strike="noStrike" cap="none" normalizeH="0" baseline="0">
              <a:ln>
                <a:noFill/>
              </a:ln>
              <a:solidFill>
                <a:srgbClr val="FF0000"/>
              </a:solidFill>
              <a:effectLst/>
              <a:latin typeface="Nunito Black" pitchFamily="2" charset="0"/>
            </a:endParaRPr>
          </a:p>
        </p:txBody>
      </p:sp>
      <p:sp>
        <p:nvSpPr>
          <p:cNvPr id="8" name="TextBox 7">
            <a:extLst>
              <a:ext uri="{FF2B5EF4-FFF2-40B4-BE49-F238E27FC236}">
                <a16:creationId xmlns:a16="http://schemas.microsoft.com/office/drawing/2014/main" id="{CC48F25C-C0F4-284C-5ED2-5D4DD0662E87}"/>
              </a:ext>
            </a:extLst>
          </p:cNvPr>
          <p:cNvSpPr txBox="1"/>
          <p:nvPr/>
        </p:nvSpPr>
        <p:spPr>
          <a:xfrm>
            <a:off x="366305" y="560963"/>
            <a:ext cx="10679067"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1. Kể về một giờ học em thấy thú vị.</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Gợi 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Đó là giờ học môn nào?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Trong giờ học, em được tham gia những hoạt động nào?</a:t>
            </a:r>
          </a:p>
        </p:txBody>
      </p:sp>
      <p:pic>
        <p:nvPicPr>
          <p:cNvPr id="12" name="Picture 15">
            <a:extLst>
              <a:ext uri="{FF2B5EF4-FFF2-40B4-BE49-F238E27FC236}">
                <a16:creationId xmlns:a16="http://schemas.microsoft.com/office/drawing/2014/main" id="{12EA7889-8820-50E6-6C97-D235D5DF3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479">
            <a:off x="415966" y="2909960"/>
            <a:ext cx="11733995" cy="3228155"/>
          </a:xfrm>
          <a:prstGeom prst="rect">
            <a:avLst/>
          </a:prstGeom>
        </p:spPr>
      </p:pic>
      <p:sp>
        <p:nvSpPr>
          <p:cNvPr id="11" name="TextBox 10">
            <a:extLst>
              <a:ext uri="{FF2B5EF4-FFF2-40B4-BE49-F238E27FC236}">
                <a16:creationId xmlns:a16="http://schemas.microsoft.com/office/drawing/2014/main" id="{457C2386-0B8C-9539-18EA-82973808D1C3}"/>
              </a:ext>
            </a:extLst>
          </p:cNvPr>
          <p:cNvSpPr txBox="1"/>
          <p:nvPr/>
        </p:nvSpPr>
        <p:spPr>
          <a:xfrm>
            <a:off x="1027442" y="3573215"/>
            <a:ext cx="10346070" cy="1815882"/>
          </a:xfrm>
          <a:prstGeom prst="rect">
            <a:avLst/>
          </a:prstGeom>
          <a:noFill/>
        </p:spPr>
        <p:txBody>
          <a:bodyPr wrap="square">
            <a:spAutoFit/>
          </a:bodyPr>
          <a:lstStyle/>
          <a:p>
            <a:pPr algn="just"/>
            <a:r>
              <a:rPr lang="en-US" sz="2800">
                <a:latin typeface="Nunito Black" pitchFamily="2" charset="0"/>
              </a:rPr>
              <a:t>	</a:t>
            </a:r>
            <a:r>
              <a:rPr lang="vi-VN" sz="2800">
                <a:latin typeface="Nunito Black" pitchFamily="2" charset="0"/>
              </a:rPr>
              <a:t>Sáng nay</a:t>
            </a:r>
            <a:r>
              <a:rPr lang="en-US" sz="2800">
                <a:latin typeface="Nunito Black" pitchFamily="2" charset="0"/>
              </a:rPr>
              <a:t>, </a:t>
            </a:r>
            <a:r>
              <a:rPr lang="vi-VN" sz="2800">
                <a:latin typeface="Nunito Black" pitchFamily="2" charset="0"/>
              </a:rPr>
              <a:t> em vừa có một giờ học rất thú vị, đó là giờ học môn Tiếng Việt. Cô giáo cho cả lớp chia thành các nhóm, phân vai và diễn lại câu</a:t>
            </a:r>
            <a:r>
              <a:rPr lang="en-US" sz="2800">
                <a:latin typeface="Nunito Black" pitchFamily="2" charset="0"/>
              </a:rPr>
              <a:t> </a:t>
            </a:r>
            <a:r>
              <a:rPr lang="vi-VN" sz="2800">
                <a:latin typeface="Nunito Black" pitchFamily="2" charset="0"/>
              </a:rPr>
              <a:t>chuyện thỏ và rùa. Em đã được</a:t>
            </a:r>
            <a:r>
              <a:rPr lang="en-US" sz="2800">
                <a:latin typeface="Nunito Black" pitchFamily="2" charset="0"/>
              </a:rPr>
              <a:t> </a:t>
            </a:r>
            <a:r>
              <a:rPr lang="vi-VN" sz="2800">
                <a:latin typeface="Nunito Black" pitchFamily="2" charset="0"/>
              </a:rPr>
              <a:t>tham gia đóng vai chú rùa trong câu chuyện đó.</a:t>
            </a:r>
            <a:endParaRPr lang="en-US" sz="2800">
              <a:latin typeface="Nunito Black" pitchFamily="2" charset="0"/>
            </a:endParaRPr>
          </a:p>
        </p:txBody>
      </p:sp>
    </p:spTree>
    <p:extLst>
      <p:ext uri="{BB962C8B-B14F-4D97-AF65-F5344CB8AC3E}">
        <p14:creationId xmlns:p14="http://schemas.microsoft.com/office/powerpoint/2010/main" val="94297826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74D1BC89-577E-9E2E-6242-3C98CE5CD5AB}"/>
              </a:ext>
            </a:extLst>
          </p:cNvPr>
          <p:cNvSpPr txBox="1"/>
          <p:nvPr/>
        </p:nvSpPr>
        <p:spPr>
          <a:xfrm>
            <a:off x="4541520" y="448721"/>
            <a:ext cx="7178040" cy="1225650"/>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600"/>
              </a:spcAft>
              <a:buClrTx/>
              <a:buSzTx/>
              <a:tabLst/>
            </a:pPr>
            <a:r>
              <a:rPr kumimoji="0" lang="en-US" altLang="en-US" sz="3800" b="0" i="0" u="none" strike="noStrike" kern="1200" cap="none" normalizeH="0" baseline="0">
                <a:ln>
                  <a:noFill/>
                </a:ln>
                <a:solidFill>
                  <a:srgbClr val="FFC000"/>
                </a:solidFill>
                <a:effectLst/>
                <a:latin typeface="Nunito Black" pitchFamily="2" charset="0"/>
                <a:ea typeface="+mj-ea"/>
                <a:cs typeface="+mj-cs"/>
              </a:rPr>
              <a:t>2. Em cảm nhận thế nào về giờ học đó?</a:t>
            </a:r>
          </a:p>
        </p:txBody>
      </p:sp>
      <p:pic>
        <p:nvPicPr>
          <p:cNvPr id="6" name="Picture 6">
            <a:extLst>
              <a:ext uri="{FF2B5EF4-FFF2-40B4-BE49-F238E27FC236}">
                <a16:creationId xmlns:a16="http://schemas.microsoft.com/office/drawing/2014/main" id="{F5E71432-6AF8-7D52-3BDA-D18904EA8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6" y="1354388"/>
            <a:ext cx="5666547" cy="4149223"/>
          </a:xfrm>
          <a:prstGeom prst="rect">
            <a:avLst/>
          </a:prstGeom>
        </p:spPr>
      </p:pic>
      <p:cxnSp>
        <p:nvCxnSpPr>
          <p:cNvPr id="27" name="Straight Connector 2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1838562-B5BF-909D-E80D-74F1AF865C29}"/>
              </a:ext>
            </a:extLst>
          </p:cNvPr>
          <p:cNvSpPr txBox="1"/>
          <p:nvPr/>
        </p:nvSpPr>
        <p:spPr>
          <a:xfrm>
            <a:off x="6527800" y="1909192"/>
            <a:ext cx="4713997" cy="3647710"/>
          </a:xfrm>
          <a:prstGeom prst="roundRect">
            <a:avLst/>
          </a:prstGeom>
          <a:scene3d>
            <a:camera prst="orthographicFront">
              <a:rot lat="0" lon="0" rev="0"/>
            </a:camera>
            <a:lightRig rig="soft" dir="t">
              <a:rot lat="0" lon="0" rev="0"/>
            </a:lightRig>
          </a:scene3d>
        </p:spPr>
        <p:txBody>
          <a:bodyPr vert="horz" lIns="91440" tIns="45720" rIns="91440" bIns="45720" rtlCol="0">
            <a:normAutofit fontScale="92500" lnSpcReduction="10000"/>
          </a:bodyPr>
          <a:lstStyle/>
          <a:p>
            <a:pPr algn="just">
              <a:lnSpc>
                <a:spcPct val="90000"/>
              </a:lnSpc>
              <a:spcAft>
                <a:spcPts val="600"/>
              </a:spcAft>
            </a:pPr>
            <a:r>
              <a:rPr lang="en-US" sz="2800">
                <a:solidFill>
                  <a:schemeClr val="bg1"/>
                </a:solidFill>
                <a:latin typeface="Nunito Black" pitchFamily="2" charset="0"/>
              </a:rPr>
              <a:t>	Giờ học ấy diễn ra vô cùng vui vẻ, thú vị. Em cảm thấy rất thích thú với những giờ học như vậy. Em mong cô giáo sẽ cho chúng em tham gia nhiều hoạt động vui như thế để dễ dàng học và ghi nhớ các câu chuyện.</a:t>
            </a: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4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75BEB2-DD79-A8F3-CE64-9ECC2ECDD691}"/>
              </a:ext>
            </a:extLst>
          </p:cNvPr>
          <p:cNvSpPr txBox="1"/>
          <p:nvPr/>
        </p:nvSpPr>
        <p:spPr>
          <a:xfrm>
            <a:off x="1602924" y="2012436"/>
            <a:ext cx="3555692" cy="204271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Tiết 3</a:t>
            </a: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4103945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EF5252-6B92-0F6F-0AE9-B6F4DDCD5C9C}"/>
              </a:ext>
            </a:extLst>
          </p:cNvPr>
          <p:cNvSpPr txBox="1"/>
          <p:nvPr/>
        </p:nvSpPr>
        <p:spPr>
          <a:xfrm>
            <a:off x="5584217" y="88987"/>
            <a:ext cx="6332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cs typeface="+mn-cs"/>
              </a:rPr>
              <a:t>Viết </a:t>
            </a:r>
          </a:p>
        </p:txBody>
      </p:sp>
      <p:graphicFrame>
        <p:nvGraphicFramePr>
          <p:cNvPr id="5" name="Table 4">
            <a:extLst>
              <a:ext uri="{FF2B5EF4-FFF2-40B4-BE49-F238E27FC236}">
                <a16:creationId xmlns:a16="http://schemas.microsoft.com/office/drawing/2014/main" id="{B83DB25E-6D92-28F8-F53D-9F1B904B92E3}"/>
              </a:ext>
            </a:extLst>
          </p:cNvPr>
          <p:cNvGraphicFramePr>
            <a:graphicFrameLocks noGrp="1"/>
          </p:cNvGraphicFramePr>
          <p:nvPr>
            <p:extLst>
              <p:ext uri="{D42A27DB-BD31-4B8C-83A1-F6EECF244321}">
                <p14:modId xmlns:p14="http://schemas.microsoft.com/office/powerpoint/2010/main" val="3110854939"/>
              </p:ext>
            </p:extLst>
          </p:nvPr>
        </p:nvGraphicFramePr>
        <p:xfrm>
          <a:off x="2909580" y="1995660"/>
          <a:ext cx="7697459" cy="4556760"/>
        </p:xfrm>
        <a:graphic>
          <a:graphicData uri="http://schemas.openxmlformats.org/drawingml/2006/table">
            <a:tbl>
              <a:tblPr/>
              <a:tblGrid>
                <a:gridCol w="7697459">
                  <a:extLst>
                    <a:ext uri="{9D8B030D-6E8A-4147-A177-3AD203B41FA5}">
                      <a16:colId xmlns:a16="http://schemas.microsoft.com/office/drawing/2014/main" val="2772057543"/>
                    </a:ext>
                  </a:extLst>
                </a:gridCol>
              </a:tblGrid>
              <a:tr h="3625100">
                <a:tc>
                  <a:txBody>
                    <a:bodyPr/>
                    <a:lstStyle/>
                    <a:p>
                      <a:pPr algn="ctr"/>
                      <a:r>
                        <a:rPr lang="vi-VN" sz="2800" b="0" i="0" kern="1200">
                          <a:solidFill>
                            <a:schemeClr val="tx1"/>
                          </a:solidFill>
                          <a:effectLst/>
                          <a:latin typeface="Nunito "/>
                          <a:ea typeface="+mn-ea"/>
                          <a:cs typeface="+mn-cs"/>
                        </a:rPr>
                        <a:t>Em nghe thầy đọc bao ngày</a:t>
                      </a:r>
                    </a:p>
                    <a:p>
                      <a:pPr algn="ctr"/>
                      <a:r>
                        <a:rPr lang="vi-VN" sz="2800" b="0" i="0" kern="1200">
                          <a:solidFill>
                            <a:schemeClr val="tx1"/>
                          </a:solidFill>
                          <a:effectLst/>
                          <a:latin typeface="Nunito "/>
                          <a:ea typeface="+mn-ea"/>
                          <a:cs typeface="+mn-cs"/>
                        </a:rPr>
                        <a:t>Tiếng thơ đỏ nắng, xanh cây quanh nhà</a:t>
                      </a:r>
                    </a:p>
                    <a:p>
                      <a:pPr algn="ctr"/>
                      <a:r>
                        <a:rPr lang="vi-VN" sz="2800" b="0" i="0" kern="1200">
                          <a:solidFill>
                            <a:schemeClr val="tx1"/>
                          </a:solidFill>
                          <a:effectLst/>
                          <a:latin typeface="Nunito "/>
                          <a:ea typeface="+mn-ea"/>
                          <a:cs typeface="+mn-cs"/>
                        </a:rPr>
                        <a:t>M</a:t>
                      </a:r>
                      <a:r>
                        <a:rPr lang="en-US" sz="2800" b="0" i="0" kern="1200">
                          <a:solidFill>
                            <a:schemeClr val="tx1"/>
                          </a:solidFill>
                          <a:effectLst/>
                          <a:latin typeface="Nunito "/>
                          <a:ea typeface="+mn-ea"/>
                          <a:cs typeface="+mn-cs"/>
                        </a:rPr>
                        <a:t>á</a:t>
                      </a:r>
                      <a:r>
                        <a:rPr lang="vi-VN" sz="2800" b="0" i="0" kern="1200">
                          <a:solidFill>
                            <a:schemeClr val="tx1"/>
                          </a:solidFill>
                          <a:effectLst/>
                          <a:latin typeface="Nunito "/>
                          <a:ea typeface="+mn-ea"/>
                          <a:cs typeface="+mn-cs"/>
                        </a:rPr>
                        <a:t>i chèo nghiêng mặt sông xa</a:t>
                      </a:r>
                    </a:p>
                    <a:p>
                      <a:pPr algn="ctr"/>
                      <a:r>
                        <a:rPr lang="vi-VN" sz="2800" b="0" i="0" kern="1200">
                          <a:solidFill>
                            <a:schemeClr val="tx1"/>
                          </a:solidFill>
                          <a:effectLst/>
                          <a:latin typeface="Nunito "/>
                          <a:ea typeface="+mn-ea"/>
                          <a:cs typeface="+mn-cs"/>
                        </a:rPr>
                        <a:t>Bâng khuâng nghe vọng tiếng bà năm xưa</a:t>
                      </a:r>
                    </a:p>
                    <a:p>
                      <a:pPr algn="ctr"/>
                      <a:r>
                        <a:rPr lang="vi-VN" sz="2800" b="0" i="0" kern="1200">
                          <a:solidFill>
                            <a:schemeClr val="tx1"/>
                          </a:solidFill>
                          <a:effectLst/>
                          <a:latin typeface="Nunito "/>
                          <a:ea typeface="+mn-ea"/>
                          <a:cs typeface="+mn-cs"/>
                        </a:rPr>
                        <a:t>Nghe trăng thở động tàu dừa</a:t>
                      </a:r>
                    </a:p>
                    <a:p>
                      <a:pPr algn="ctr"/>
                      <a:r>
                        <a:rPr lang="vi-VN" sz="2800" b="0" i="0" kern="1200">
                          <a:solidFill>
                            <a:schemeClr val="tx1"/>
                          </a:solidFill>
                          <a:effectLst/>
                          <a:latin typeface="Nunito "/>
                          <a:ea typeface="+mn-ea"/>
                          <a:cs typeface="+mn-cs"/>
                        </a:rPr>
                        <a:t>Rào rào nghe chuyển cơn mưa giữa trời…</a:t>
                      </a:r>
                    </a:p>
                    <a:p>
                      <a:pPr algn="ctr"/>
                      <a:r>
                        <a:rPr lang="vi-VN" sz="2800" b="0" i="0" kern="1200">
                          <a:solidFill>
                            <a:schemeClr val="tx1"/>
                          </a:solidFill>
                          <a:effectLst/>
                          <a:latin typeface="Nunito "/>
                          <a:ea typeface="+mn-ea"/>
                          <a:cs typeface="+mn-cs"/>
                        </a:rPr>
                        <a:t>Thêm yêu tiếng hát nụ cười</a:t>
                      </a:r>
                    </a:p>
                    <a:p>
                      <a:pPr algn="ctr"/>
                      <a:r>
                        <a:rPr lang="vi-VN" sz="2800" b="0" i="0" kern="1200">
                          <a:solidFill>
                            <a:schemeClr val="tx1"/>
                          </a:solidFill>
                          <a:effectLst/>
                          <a:latin typeface="Nunito "/>
                          <a:ea typeface="+mn-ea"/>
                          <a:cs typeface="+mn-cs"/>
                        </a:rPr>
                        <a:t>Nghe thơ em thấy đất trời đẹp ra.</a:t>
                      </a:r>
                    </a:p>
                    <a:p>
                      <a:pPr algn="ctr"/>
                      <a:r>
                        <a:rPr lang="en-US" sz="2800" b="0" i="0" kern="1200">
                          <a:solidFill>
                            <a:schemeClr val="tx1"/>
                          </a:solidFill>
                          <a:effectLst/>
                          <a:latin typeface="Nunito "/>
                          <a:ea typeface="+mn-ea"/>
                          <a:cs typeface="+mn-cs"/>
                        </a:rPr>
                        <a:t>                                    </a:t>
                      </a:r>
                      <a:r>
                        <a:rPr lang="vi-VN" sz="2800" b="0" i="0" kern="1200">
                          <a:solidFill>
                            <a:schemeClr val="tx1"/>
                          </a:solidFill>
                          <a:effectLst/>
                          <a:latin typeface="Nunito "/>
                          <a:ea typeface="+mn-ea"/>
                          <a:cs typeface="+mn-cs"/>
                        </a:rPr>
                        <a:t>(Trần Đăng Khoa)</a:t>
                      </a:r>
                      <a:endParaRPr lang="vi-VN"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val="196278310"/>
                  </a:ext>
                </a:extLst>
              </a:tr>
              <a:tr h="571034">
                <a:tc>
                  <a:txBody>
                    <a:bodyPr/>
                    <a:lstStyle/>
                    <a:p>
                      <a:pPr algn="ctr" fontAlgn="t">
                        <a:lnSpc>
                          <a:spcPct val="150000"/>
                        </a:lnSpc>
                      </a:pPr>
                      <a:endParaRPr lang="en-US"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val="4095491175"/>
                  </a:ext>
                </a:extLst>
              </a:tr>
            </a:tbl>
          </a:graphicData>
        </a:graphic>
      </p:graphicFrame>
      <p:sp>
        <p:nvSpPr>
          <p:cNvPr id="6" name="TextBox 5">
            <a:extLst>
              <a:ext uri="{FF2B5EF4-FFF2-40B4-BE49-F238E27FC236}">
                <a16:creationId xmlns:a16="http://schemas.microsoft.com/office/drawing/2014/main" id="{97460D74-B50C-6EB4-ED24-D5A56D5EDBA9}"/>
              </a:ext>
            </a:extLst>
          </p:cNvPr>
          <p:cNvSpPr txBox="1"/>
          <p:nvPr/>
        </p:nvSpPr>
        <p:spPr>
          <a:xfrm>
            <a:off x="4235884" y="1334551"/>
            <a:ext cx="5053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Nunito" pitchFamily="2" charset="0"/>
              </a:rPr>
              <a:t>Nghe thầy</a:t>
            </a:r>
            <a:r>
              <a:rPr kumimoji="0" lang="en-US" sz="4000" b="1" i="0" u="none" strike="noStrike" kern="1200" cap="none" spc="0" normalizeH="0" noProof="0">
                <a:ln>
                  <a:noFill/>
                </a:ln>
                <a:solidFill>
                  <a:srgbClr val="FF0000"/>
                </a:solidFill>
                <a:effectLst/>
                <a:uLnTx/>
                <a:uFillTx/>
                <a:latin typeface="Nunito" pitchFamily="2" charset="0"/>
              </a:rPr>
              <a:t> đọc thơ</a:t>
            </a:r>
            <a:endParaRPr kumimoji="0" lang="en-US" sz="4000" b="1" i="0" u="none" strike="noStrike" kern="1200" cap="none" spc="0" normalizeH="0" baseline="0" noProof="0">
              <a:ln>
                <a:noFill/>
              </a:ln>
              <a:solidFill>
                <a:srgbClr val="FF0000"/>
              </a:solidFill>
              <a:effectLst/>
              <a:uLnTx/>
              <a:uFillTx/>
              <a:latin typeface="Nunito" pitchFamily="2" charset="0"/>
            </a:endParaRPr>
          </a:p>
        </p:txBody>
      </p:sp>
      <p:sp>
        <p:nvSpPr>
          <p:cNvPr id="7" name="Rectangle: Rounded Corners 6">
            <a:extLst>
              <a:ext uri="{FF2B5EF4-FFF2-40B4-BE49-F238E27FC236}">
                <a16:creationId xmlns:a16="http://schemas.microsoft.com/office/drawing/2014/main" id="{16DEB987-E30B-81F5-837A-D9136048C3A4}"/>
              </a:ext>
            </a:extLst>
          </p:cNvPr>
          <p:cNvSpPr/>
          <p:nvPr/>
        </p:nvSpPr>
        <p:spPr>
          <a:xfrm>
            <a:off x="708813" y="689152"/>
            <a:ext cx="3667243"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TextBox 7">
            <a:extLst>
              <a:ext uri="{FF2B5EF4-FFF2-40B4-BE49-F238E27FC236}">
                <a16:creationId xmlns:a16="http://schemas.microsoft.com/office/drawing/2014/main" id="{6BCAD962-79AA-8B37-4F39-E759B28BAB42}"/>
              </a:ext>
            </a:extLst>
          </p:cNvPr>
          <p:cNvSpPr txBox="1"/>
          <p:nvPr/>
        </p:nvSpPr>
        <p:spPr>
          <a:xfrm>
            <a:off x="854833" y="796553"/>
            <a:ext cx="4011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spTree>
    <p:extLst>
      <p:ext uri="{BB962C8B-B14F-4D97-AF65-F5344CB8AC3E}">
        <p14:creationId xmlns:p14="http://schemas.microsoft.com/office/powerpoint/2010/main" val="21511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 r="1" b="11469"/>
          <a:stretch/>
        </p:blipFill>
        <p:spPr bwMode="auto">
          <a:xfrm>
            <a:off x="7850990" y="-600973"/>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E8E6806-0FCF-0218-CB8B-65DAB865CAF9}"/>
              </a:ext>
            </a:extLst>
          </p:cNvPr>
          <p:cNvSpPr/>
          <p:nvPr/>
        </p:nvSpPr>
        <p:spPr>
          <a:xfrm>
            <a:off x="816389" y="352697"/>
            <a:ext cx="4683073" cy="107871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1163218" y="507333"/>
            <a:ext cx="4688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8404" y="2906628"/>
            <a:ext cx="8250136" cy="3487208"/>
          </a:xfrm>
          <a:prstGeom prst="wedgeRoundRectCallout">
            <a:avLst>
              <a:gd name="adj1" fmla="val -52420"/>
              <a:gd name="adj2" fmla="val -71197"/>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555384" y="3136916"/>
            <a:ext cx="8104522" cy="27853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indent="-285750">
              <a:buFont typeface="Wingdings" panose="05000000000000000000" pitchFamily="2" charset="2"/>
              <a:buChar char="Ø"/>
              <a:defRPr/>
            </a:pPr>
            <a:r>
              <a:rPr lang="vi-VN" sz="2500" b="1">
                <a:solidFill>
                  <a:srgbClr val="00B0F0"/>
                </a:solidFill>
                <a:latin typeface="Nunito "/>
              </a:rPr>
              <a:t>Đây là thể thơ lục bát, với câu có 6 tiếng thì lùi vào </a:t>
            </a:r>
            <a:r>
              <a:rPr lang="en-US" sz="2500" b="1">
                <a:solidFill>
                  <a:srgbClr val="00B0F0"/>
                </a:solidFill>
                <a:latin typeface="Nunito "/>
              </a:rPr>
              <a:t>1</a:t>
            </a:r>
            <a:r>
              <a:rPr lang="vi-VN" sz="2500" b="1">
                <a:solidFill>
                  <a:srgbClr val="00B0F0"/>
                </a:solidFill>
                <a:latin typeface="Nunito "/>
              </a:rPr>
              <a:t> ô, câu có 8 tiếng thì </a:t>
            </a:r>
            <a:r>
              <a:rPr lang="en-US" sz="2500" b="1">
                <a:solidFill>
                  <a:srgbClr val="00B0F0"/>
                </a:solidFill>
                <a:latin typeface="Nunito "/>
              </a:rPr>
              <a:t>viết sát lề.</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335874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217524" y="64291"/>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21869"/>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a:blipFill>
            <a:blip r:embed="rId5"/>
            <a:tile tx="6350" ty="0" sx="100000" sy="99000" flip="none" algn="tl"/>
          </a:blipFill>
        </p:spPr>
      </p:pic>
    </p:spTree>
    <p:extLst>
      <p:ext uri="{BB962C8B-B14F-4D97-AF65-F5344CB8AC3E}">
        <p14:creationId xmlns:p14="http://schemas.microsoft.com/office/powerpoint/2010/main" val="357624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50780" y="1282"/>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08806"/>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p:spPr>
      </p:pic>
      <p:sp>
        <p:nvSpPr>
          <p:cNvPr id="4" name="TextBox 3"/>
          <p:cNvSpPr txBox="1"/>
          <p:nvPr/>
        </p:nvSpPr>
        <p:spPr>
          <a:xfrm>
            <a:off x="3656946" y="2782390"/>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8" name="TextBox 7"/>
          <p:cNvSpPr txBox="1"/>
          <p:nvPr/>
        </p:nvSpPr>
        <p:spPr>
          <a:xfrm>
            <a:off x="4179787" y="2782389"/>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9" name="TextBox 8"/>
          <p:cNvSpPr txBox="1"/>
          <p:nvPr/>
        </p:nvSpPr>
        <p:spPr>
          <a:xfrm>
            <a:off x="9029105" y="3506338"/>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0" name="TextBox 9"/>
          <p:cNvSpPr txBox="1"/>
          <p:nvPr/>
        </p:nvSpPr>
        <p:spPr>
          <a:xfrm>
            <a:off x="7926630" y="4064987"/>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1" name="TextBox 10"/>
          <p:cNvSpPr txBox="1"/>
          <p:nvPr/>
        </p:nvSpPr>
        <p:spPr>
          <a:xfrm>
            <a:off x="7519198" y="4791631"/>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2" name="TextBox 11"/>
          <p:cNvSpPr txBox="1"/>
          <p:nvPr/>
        </p:nvSpPr>
        <p:spPr>
          <a:xfrm>
            <a:off x="8142005" y="5295306"/>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3" name="TextBox 12"/>
          <p:cNvSpPr txBox="1"/>
          <p:nvPr/>
        </p:nvSpPr>
        <p:spPr>
          <a:xfrm>
            <a:off x="7504120" y="3525340"/>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4" name="TextBox 13"/>
          <p:cNvSpPr txBox="1"/>
          <p:nvPr/>
        </p:nvSpPr>
        <p:spPr>
          <a:xfrm>
            <a:off x="3624143" y="3495332"/>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5" name="TextBox 14"/>
          <p:cNvSpPr txBox="1"/>
          <p:nvPr/>
        </p:nvSpPr>
        <p:spPr>
          <a:xfrm>
            <a:off x="3637026" y="4776936"/>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Tree>
    <p:extLst>
      <p:ext uri="{BB962C8B-B14F-4D97-AF65-F5344CB8AC3E}">
        <p14:creationId xmlns:p14="http://schemas.microsoft.com/office/powerpoint/2010/main" val="73344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0" y="0"/>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6" name="Picture 5"/>
          <p:cNvPicPr>
            <a:picLocks noChangeAspect="1"/>
          </p:cNvPicPr>
          <p:nvPr/>
        </p:nvPicPr>
        <p:blipFill>
          <a:blip r:embed="rId3"/>
          <a:stretch>
            <a:fillRect/>
          </a:stretch>
        </p:blipFill>
        <p:spPr>
          <a:xfrm>
            <a:off x="182880" y="1207912"/>
            <a:ext cx="11782697" cy="3017521"/>
          </a:xfrm>
          <a:prstGeom prst="rect">
            <a:avLst/>
          </a:prstGeom>
        </p:spPr>
        <p:style>
          <a:lnRef idx="1">
            <a:schemeClr val="accent3"/>
          </a:lnRef>
          <a:fillRef idx="2">
            <a:schemeClr val="accent3"/>
          </a:fillRef>
          <a:effectRef idx="1">
            <a:schemeClr val="accent3"/>
          </a:effectRef>
          <a:fontRef idx="minor">
            <a:schemeClr val="dk1"/>
          </a:fontRef>
        </p:style>
      </p:pic>
      <p:sp>
        <p:nvSpPr>
          <p:cNvPr id="10" name="Rounded Rectangle 9"/>
          <p:cNvSpPr/>
          <p:nvPr/>
        </p:nvSpPr>
        <p:spPr>
          <a:xfrm>
            <a:off x="1842248" y="4225433"/>
            <a:ext cx="10349752" cy="2246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noFill/>
            </a:endParaRPr>
          </a:p>
        </p:txBody>
      </p:sp>
      <p:sp>
        <p:nvSpPr>
          <p:cNvPr id="11" name="Rectangle 10"/>
          <p:cNvSpPr/>
          <p:nvPr/>
        </p:nvSpPr>
        <p:spPr>
          <a:xfrm>
            <a:off x="1963271" y="4311355"/>
            <a:ext cx="10002306" cy="2246769"/>
          </a:xfrm>
          <a:prstGeom prst="rect">
            <a:avLst/>
          </a:prstGeom>
        </p:spPr>
        <p:txBody>
          <a:bodyPr wrap="square">
            <a:spAutoFit/>
          </a:bodyPr>
          <a:lstStyle/>
          <a:p>
            <a:pPr algn="just"/>
            <a:r>
              <a:rPr lang="en-US" sz="2800">
                <a:latin typeface="Nunito" pitchFamily="2" charset="0"/>
              </a:rPr>
              <a:t>     </a:t>
            </a:r>
            <a:r>
              <a:rPr lang="vi-VN" sz="2800">
                <a:latin typeface="Nunito" pitchFamily="2" charset="0"/>
              </a:rPr>
              <a:t>Đêm đã về khuya, cảnh vật </a:t>
            </a:r>
            <a:r>
              <a:rPr lang="vi-VN" sz="2800" b="1">
                <a:solidFill>
                  <a:srgbClr val="C00000"/>
                </a:solidFill>
                <a:latin typeface="Nunito" pitchFamily="2" charset="0"/>
              </a:rPr>
              <a:t>vắng</a:t>
            </a:r>
            <a:r>
              <a:rPr lang="vi-VN" sz="2800">
                <a:latin typeface="Nunito" pitchFamily="2" charset="0"/>
              </a:rPr>
              <a:t> vẻ, yên tĩnh.</a:t>
            </a:r>
            <a:r>
              <a:rPr lang="en-US" sz="2800">
                <a:latin typeface="Nunito" pitchFamily="2" charset="0"/>
              </a:rPr>
              <a:t> </a:t>
            </a:r>
            <a:r>
              <a:rPr lang="vi-VN" sz="2800">
                <a:latin typeface="Nunito" pitchFamily="2" charset="0"/>
              </a:rPr>
              <a:t>Mặt</a:t>
            </a:r>
            <a:r>
              <a:rPr lang="en-US" sz="2800">
                <a:latin typeface="Nunito" pitchFamily="2" charset="0"/>
              </a:rPr>
              <a:t> </a:t>
            </a:r>
            <a:r>
              <a:rPr lang="vi-VN" sz="2800" b="1">
                <a:solidFill>
                  <a:srgbClr val="C00000"/>
                </a:solidFill>
                <a:latin typeface="Nunito" pitchFamily="2" charset="0"/>
              </a:rPr>
              <a:t>trăng</a:t>
            </a:r>
            <a:r>
              <a:rPr lang="vi-VN" sz="2800">
                <a:latin typeface="Nunito" pitchFamily="2" charset="0"/>
              </a:rPr>
              <a:t> đã lên cao, tròn vành vạnh.</a:t>
            </a:r>
            <a:r>
              <a:rPr lang="en-US" sz="2800">
                <a:latin typeface="Nunito" pitchFamily="2" charset="0"/>
              </a:rPr>
              <a:t> </a:t>
            </a:r>
            <a:r>
              <a:rPr lang="vi-VN" sz="2800">
                <a:latin typeface="Nunito" pitchFamily="2" charset="0"/>
              </a:rPr>
              <a:t>Ánh</a:t>
            </a:r>
            <a:r>
              <a:rPr lang="vi-VN" sz="2800">
                <a:solidFill>
                  <a:srgbClr val="C00000"/>
                </a:solidFill>
                <a:latin typeface="Nunito" pitchFamily="2" charset="0"/>
              </a:rPr>
              <a:t> </a:t>
            </a:r>
            <a:r>
              <a:rPr lang="vi-VN" sz="2800" b="1">
                <a:solidFill>
                  <a:srgbClr val="C00000"/>
                </a:solidFill>
                <a:latin typeface="Nunito" pitchFamily="2" charset="0"/>
              </a:rPr>
              <a:t>trăng</a:t>
            </a:r>
            <a:r>
              <a:rPr lang="vi-VN" sz="2800">
                <a:latin typeface="Nunito" pitchFamily="2" charset="0"/>
              </a:rPr>
              <a:t> sáng </a:t>
            </a:r>
            <a:r>
              <a:rPr lang="vi-VN" sz="2800" b="1">
                <a:solidFill>
                  <a:srgbClr val="C00000"/>
                </a:solidFill>
                <a:latin typeface="Nunito" pitchFamily="2" charset="0"/>
              </a:rPr>
              <a:t>vằng</a:t>
            </a:r>
            <a:r>
              <a:rPr lang="vi-VN" sz="2800" b="1">
                <a:latin typeface="Nunito" pitchFamily="2" charset="0"/>
              </a:rPr>
              <a:t> </a:t>
            </a:r>
            <a:r>
              <a:rPr lang="vi-VN" sz="2800">
                <a:latin typeface="Nunito" pitchFamily="2" charset="0"/>
              </a:rPr>
              <a:t>vặc, chiếu xuống mặt hồ. Những gợn sóng lăn </a:t>
            </a:r>
            <a:r>
              <a:rPr lang="vi-VN" sz="2800" b="1">
                <a:solidFill>
                  <a:srgbClr val="C00000"/>
                </a:solidFill>
                <a:latin typeface="Nunito" pitchFamily="2" charset="0"/>
              </a:rPr>
              <a:t>tăn</a:t>
            </a:r>
            <a:r>
              <a:rPr lang="vi-VN" sz="2800">
                <a:latin typeface="Nunito" pitchFamily="2" charset="0"/>
              </a:rPr>
              <a:t> phản chiếu ánh sáng lóng lánh như ánh bạc.</a:t>
            </a:r>
          </a:p>
          <a:p>
            <a:pPr algn="r"/>
            <a:r>
              <a:rPr lang="vi-VN" sz="2800">
                <a:latin typeface="Nunito" pitchFamily="2" charset="0"/>
              </a:rPr>
              <a:t>(Theo Bảo Khuê)</a:t>
            </a:r>
          </a:p>
        </p:txBody>
      </p:sp>
    </p:spTree>
    <p:extLst>
      <p:ext uri="{BB962C8B-B14F-4D97-AF65-F5344CB8AC3E}">
        <p14:creationId xmlns:p14="http://schemas.microsoft.com/office/powerpoint/2010/main" val="239530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4C7B8-7FA9-6F33-6B69-4BCF74C17164}"/>
              </a:ext>
            </a:extLst>
          </p:cNvPr>
          <p:cNvSpPr txBox="1"/>
          <p:nvPr/>
        </p:nvSpPr>
        <p:spPr>
          <a:xfrm>
            <a:off x="4898629" y="2512145"/>
            <a:ext cx="3258517" cy="1446550"/>
          </a:xfrm>
          <a:prstGeom prst="rect">
            <a:avLst/>
          </a:prstGeom>
          <a:noFill/>
        </p:spPr>
        <p:txBody>
          <a:bodyPr wrap="square" rtlCol="0">
            <a:spAutoFit/>
          </a:bodyPr>
          <a:lstStyle/>
          <a:p>
            <a:r>
              <a:rPr lang="en-US" sz="8800" b="1">
                <a:solidFill>
                  <a:srgbClr val="FF0000"/>
                </a:solidFill>
                <a:latin typeface="Sigmar One" panose="00000500000000000000" pitchFamily="2" charset="0"/>
              </a:rPr>
              <a:t>Đọc</a:t>
            </a:r>
          </a:p>
        </p:txBody>
      </p:sp>
    </p:spTree>
    <p:extLst>
      <p:ext uri="{BB962C8B-B14F-4D97-AF65-F5344CB8AC3E}">
        <p14:creationId xmlns:p14="http://schemas.microsoft.com/office/powerpoint/2010/main" val="280305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3A9DF9-AA5D-434F-9087-499C472B4A8D}"/>
              </a:ext>
            </a:extLst>
          </p:cNvPr>
          <p:cNvPicPr>
            <a:picLocks noChangeAspect="1"/>
          </p:cNvPicPr>
          <p:nvPr/>
        </p:nvPicPr>
        <p:blipFill>
          <a:blip r:embed="rId3"/>
          <a:stretch>
            <a:fillRect/>
          </a:stretch>
        </p:blipFill>
        <p:spPr>
          <a:xfrm>
            <a:off x="2608786" y="2541955"/>
            <a:ext cx="6974428" cy="1774090"/>
          </a:xfrm>
          <a:prstGeom prst="rect">
            <a:avLst/>
          </a:prstGeom>
        </p:spPr>
      </p:pic>
    </p:spTree>
    <p:extLst>
      <p:ext uri="{BB962C8B-B14F-4D97-AF65-F5344CB8AC3E}">
        <p14:creationId xmlns:p14="http://schemas.microsoft.com/office/powerpoint/2010/main" val="68286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1112-4B48-3A98-EFD3-5DFD40AACF9E}"/>
              </a:ext>
            </a:extLst>
          </p:cNvPr>
          <p:cNvSpPr>
            <a:spLocks noGrp="1"/>
          </p:cNvSpPr>
          <p:nvPr>
            <p:ph type="title"/>
          </p:nvPr>
        </p:nvSpPr>
        <p:spPr>
          <a:xfrm>
            <a:off x="263575" y="-137028"/>
            <a:ext cx="14043656" cy="1342754"/>
          </a:xfrm>
        </p:spPr>
        <p:txBody>
          <a:bodyPr>
            <a:noAutofit/>
          </a:bodyPr>
          <a:lstStyle/>
          <a:p>
            <a:br>
              <a:rPr lang="en-US" altLang="en-US" sz="3200">
                <a:solidFill>
                  <a:srgbClr val="FF0000"/>
                </a:solidFill>
                <a:latin typeface="Nunito Black" pitchFamily="2" charset="0"/>
              </a:rPr>
            </a:br>
            <a:br>
              <a:rPr lang="en-US" altLang="en-US" sz="3200">
                <a:solidFill>
                  <a:srgbClr val="FF0000"/>
                </a:solidFill>
                <a:latin typeface="Nunito Black" pitchFamily="2" charset="0"/>
              </a:rPr>
            </a:br>
            <a:br>
              <a:rPr lang="en-US" altLang="en-US" sz="3200">
                <a:solidFill>
                  <a:srgbClr val="FF0000"/>
                </a:solidFill>
                <a:latin typeface="Nunito Black" pitchFamily="2" charset="0"/>
              </a:rPr>
            </a:br>
            <a:r>
              <a:rPr lang="vi-VN" sz="3200" b="1">
                <a:solidFill>
                  <a:srgbClr val="FF0000"/>
                </a:solidFill>
                <a:latin typeface="Nunito Black" pitchFamily="2" charset="0"/>
              </a:rPr>
              <a:t>Kể với người thân về một giờ học em thấy vui vẻ, thú vị.</a:t>
            </a:r>
            <a:br>
              <a:rPr lang="vi-VN" sz="3200">
                <a:solidFill>
                  <a:srgbClr val="FF0000"/>
                </a:solidFill>
                <a:latin typeface="Nunito Black" pitchFamily="2" charset="0"/>
              </a:rPr>
            </a:br>
            <a:br>
              <a:rPr lang="vi-VN" sz="3200" i="0">
                <a:solidFill>
                  <a:srgbClr val="FF0000"/>
                </a:solidFill>
                <a:effectLst/>
                <a:latin typeface="Nunito Black" pitchFamily="2" charset="0"/>
              </a:rPr>
            </a:br>
            <a:br>
              <a:rPr lang="vi-VN" sz="3200" i="0">
                <a:solidFill>
                  <a:srgbClr val="FF0000"/>
                </a:solidFill>
                <a:effectLst/>
                <a:latin typeface="Nunito Black" pitchFamily="2" charset="0"/>
              </a:rPr>
            </a:br>
            <a:endParaRPr lang="en-US" altLang="en-US" sz="3200">
              <a:solidFill>
                <a:srgbClr val="FF0000"/>
              </a:solidFill>
              <a:latin typeface="Nunito Black" pitchFamily="2" charset="0"/>
            </a:endParaRPr>
          </a:p>
        </p:txBody>
      </p:sp>
      <p:pic>
        <p:nvPicPr>
          <p:cNvPr id="6" name="Picture 3">
            <a:extLst>
              <a:ext uri="{FF2B5EF4-FFF2-40B4-BE49-F238E27FC236}">
                <a16:creationId xmlns:a16="http://schemas.microsoft.com/office/drawing/2014/main" id="{AA7906A6-76A8-034F-F4ED-4A58111DF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79955"/>
            <a:ext cx="7430994" cy="4735158"/>
          </a:xfrm>
          <a:prstGeom prst="rect">
            <a:avLst/>
          </a:prstGeom>
        </p:spPr>
      </p:pic>
      <p:sp>
        <p:nvSpPr>
          <p:cNvPr id="3" name="Content Placeholder 2">
            <a:extLst>
              <a:ext uri="{FF2B5EF4-FFF2-40B4-BE49-F238E27FC236}">
                <a16:creationId xmlns:a16="http://schemas.microsoft.com/office/drawing/2014/main" id="{FBD2F6BB-2387-4C5F-95E5-3E22A543B16D}"/>
              </a:ext>
            </a:extLst>
          </p:cNvPr>
          <p:cNvSpPr>
            <a:spLocks noGrp="1"/>
          </p:cNvSpPr>
          <p:nvPr>
            <p:ph idx="1"/>
          </p:nvPr>
        </p:nvSpPr>
        <p:spPr>
          <a:xfrm>
            <a:off x="316972" y="1342887"/>
            <a:ext cx="7114022" cy="4036834"/>
          </a:xfrm>
        </p:spPr>
        <p:txBody>
          <a:bodyPr anchor="ctr">
            <a:noAutofit/>
          </a:bodyPr>
          <a:lstStyle/>
          <a:p>
            <a:pPr marL="0" indent="0">
              <a:buNone/>
            </a:pPr>
            <a:r>
              <a:rPr lang="en-US" sz="2800" b="1">
                <a:latin typeface="Nunito Black" pitchFamily="2" charset="0"/>
                <a:ea typeface="Open Sans" panose="020B0606030504020204" pitchFamily="34" charset="0"/>
                <a:cs typeface="Open Sans" panose="020B0606030504020204" pitchFamily="34" charset="0"/>
              </a:rPr>
              <a:t>Gợi ý: </a:t>
            </a:r>
          </a:p>
          <a:p>
            <a:pPr marL="0" indent="0">
              <a:buNone/>
            </a:pPr>
            <a:r>
              <a:rPr lang="vi-VN" sz="2800">
                <a:latin typeface="Nunito Black" pitchFamily="2" charset="0"/>
              </a:rPr>
              <a:t>- Giờ học mà em muốn kể là giờ học môn gì?</a:t>
            </a:r>
          </a:p>
          <a:p>
            <a:pPr marL="0" indent="0">
              <a:buNone/>
            </a:pPr>
            <a:r>
              <a:rPr lang="vi-VN" sz="2800">
                <a:latin typeface="Nunito Black" pitchFamily="2" charset="0"/>
              </a:rPr>
              <a:t>- Trong giờ học đó đã có hoạt động gì?</a:t>
            </a:r>
          </a:p>
          <a:p>
            <a:pPr marL="0" indent="0">
              <a:buNone/>
            </a:pPr>
            <a:r>
              <a:rPr lang="vi-VN" sz="2800">
                <a:latin typeface="Nunito Black" pitchFamily="2" charset="0"/>
              </a:rPr>
              <a:t>- Em tham gia hoạt động đó như thế nào?</a:t>
            </a:r>
          </a:p>
          <a:p>
            <a:pPr marL="0" indent="0">
              <a:buNone/>
            </a:pPr>
            <a:r>
              <a:rPr lang="vi-VN" sz="2800">
                <a:latin typeface="Nunito Black" pitchFamily="2" charset="0"/>
              </a:rPr>
              <a:t>- Cảm nhận của em sau khi tham gia hoạt động đó là gì?</a:t>
            </a:r>
            <a:br>
              <a:rPr lang="vi-VN" sz="2800">
                <a:latin typeface="Nunito Black" pitchFamily="2" charset="0"/>
              </a:rPr>
            </a:br>
            <a:br>
              <a:rPr lang="vi-VN" sz="2800">
                <a:latin typeface="Nunito Black" pitchFamily="2" charset="0"/>
              </a:rPr>
            </a:br>
            <a:br>
              <a:rPr lang="vi-VN" sz="2800" b="1" i="0">
                <a:effectLst/>
                <a:latin typeface="Nunito Black" pitchFamily="2" charset="0"/>
                <a:ea typeface="Open Sans" panose="020B0606030504020204" pitchFamily="34" charset="0"/>
                <a:cs typeface="Open Sans" panose="020B0606030504020204" pitchFamily="34" charset="0"/>
              </a:rPr>
            </a:br>
            <a:endParaRPr lang="en-US" sz="2800" b="1">
              <a:latin typeface="Nunito Black" pitchFamily="2" charset="0"/>
              <a:ea typeface="Open Sans" panose="020B0606030504020204" pitchFamily="34" charset="0"/>
              <a:cs typeface="Open Sans" panose="020B0606030504020204" pitchFamily="34" charset="0"/>
            </a:endParaRPr>
          </a:p>
        </p:txBody>
      </p:sp>
      <p:pic>
        <p:nvPicPr>
          <p:cNvPr id="7" name="Picture 4">
            <a:extLst>
              <a:ext uri="{FF2B5EF4-FFF2-40B4-BE49-F238E27FC236}">
                <a16:creationId xmlns:a16="http://schemas.microsoft.com/office/drawing/2014/main" id="{7ACC7435-B4A7-FCCE-FFF2-B0E205223B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99621" y="2610537"/>
            <a:ext cx="4796930" cy="4247463"/>
          </a:xfrm>
          <a:prstGeom prst="rect">
            <a:avLst/>
          </a:prstGeom>
        </p:spPr>
      </p:pic>
    </p:spTree>
    <p:extLst>
      <p:ext uri="{BB962C8B-B14F-4D97-AF65-F5344CB8AC3E}">
        <p14:creationId xmlns:p14="http://schemas.microsoft.com/office/powerpoint/2010/main" val="71567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9BCA98-2B8F-FA67-E804-B06E6B98E858}"/>
              </a:ext>
            </a:extLst>
          </p:cNvPr>
          <p:cNvSpPr txBox="1"/>
          <p:nvPr/>
        </p:nvSpPr>
        <p:spPr>
          <a:xfrm>
            <a:off x="3507699" y="2716063"/>
            <a:ext cx="4916773" cy="1425873"/>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Củng cố</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        Dặn dò</a:t>
            </a:r>
          </a:p>
        </p:txBody>
      </p:sp>
    </p:spTree>
    <p:extLst>
      <p:ext uri="{BB962C8B-B14F-4D97-AF65-F5344CB8AC3E}">
        <p14:creationId xmlns:p14="http://schemas.microsoft.com/office/powerpoint/2010/main" val="191914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矩形 26">
            <a:extLst>
              <a:ext uri="{FF2B5EF4-FFF2-40B4-BE49-F238E27FC236}">
                <a16:creationId xmlns:a16="http://schemas.microsoft.com/office/drawing/2014/main" id="{A1B238DF-8EB8-49A5-6FE8-1AF1950ABA28}"/>
              </a:ext>
            </a:extLst>
          </p:cNvPr>
          <p:cNvSpPr/>
          <p:nvPr/>
        </p:nvSpPr>
        <p:spPr>
          <a:xfrm>
            <a:off x="2346342" y="2782669"/>
            <a:ext cx="6887599"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4000">
                <a:solidFill>
                  <a:srgbClr val="FF0000"/>
                </a:solidFill>
                <a:latin typeface="Sigmar One" panose="00000500000000000000" pitchFamily="2" charset="0"/>
                <a:sym typeface="+mn-lt"/>
              </a:rPr>
              <a:t>Hẹn gặp lại các em!</a:t>
            </a:r>
            <a:endParaRPr lang="zh-CN" altLang="en-US" sz="4000" dirty="0">
              <a:solidFill>
                <a:srgbClr val="FF0000"/>
              </a:solidFill>
              <a:latin typeface="Sigmar One" panose="00000500000000000000" pitchFamily="2" charset="0"/>
              <a:sym typeface="+mn-lt"/>
            </a:endParaRPr>
          </a:p>
        </p:txBody>
      </p:sp>
    </p:spTree>
    <p:extLst>
      <p:ext uri="{BB962C8B-B14F-4D97-AF65-F5344CB8AC3E}">
        <p14:creationId xmlns:p14="http://schemas.microsoft.com/office/powerpoint/2010/main" val="1504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89A98-EA9D-2B43-6494-8A3E82C42B73}"/>
              </a:ext>
            </a:extLst>
          </p:cNvPr>
          <p:cNvSpPr txBox="1"/>
          <p:nvPr/>
        </p:nvSpPr>
        <p:spPr>
          <a:xfrm>
            <a:off x="2820000" y="2676689"/>
            <a:ext cx="6552000" cy="1107996"/>
          </a:xfrm>
          <a:prstGeom prst="rect">
            <a:avLst/>
          </a:prstGeom>
          <a:noFill/>
        </p:spPr>
        <p:txBody>
          <a:bodyPr wrap="square" rtlCol="0">
            <a:spAutoFit/>
          </a:bodyPr>
          <a:lstStyle/>
          <a:p>
            <a:pPr algn="ctr"/>
            <a:r>
              <a:rPr lang="en-US" sz="6600" b="1">
                <a:solidFill>
                  <a:srgbClr val="FF0000"/>
                </a:solidFill>
                <a:latin typeface="Sigmar One" panose="00000500000000000000" pitchFamily="2" charset="0"/>
              </a:rPr>
              <a:t>Khởi động</a:t>
            </a:r>
          </a:p>
        </p:txBody>
      </p:sp>
    </p:spTree>
    <p:extLst>
      <p:ext uri="{BB962C8B-B14F-4D97-AF65-F5344CB8AC3E}">
        <p14:creationId xmlns:p14="http://schemas.microsoft.com/office/powerpoint/2010/main" val="29984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0509B-C71F-3B54-5442-8BAB03929595}"/>
              </a:ext>
            </a:extLst>
          </p:cNvPr>
          <p:cNvPicPr>
            <a:picLocks noChangeAspect="1"/>
          </p:cNvPicPr>
          <p:nvPr/>
        </p:nvPicPr>
        <p:blipFill>
          <a:blip r:embed="rId2"/>
          <a:stretch>
            <a:fillRect/>
          </a:stretch>
        </p:blipFill>
        <p:spPr>
          <a:xfrm>
            <a:off x="5293387" y="1070830"/>
            <a:ext cx="6515100" cy="3590925"/>
          </a:xfrm>
          <a:prstGeom prst="rect">
            <a:avLst/>
          </a:prstGeom>
        </p:spPr>
      </p:pic>
      <p:pic>
        <p:nvPicPr>
          <p:cNvPr id="7" name="Picture 2">
            <a:extLst>
              <a:ext uri="{FF2B5EF4-FFF2-40B4-BE49-F238E27FC236}">
                <a16:creationId xmlns:a16="http://schemas.microsoft.com/office/drawing/2014/main" id="{55F488A4-7C37-9016-FF1B-302C21ACA5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797" y="5499970"/>
            <a:ext cx="1769603" cy="1229070"/>
          </a:xfrm>
          <a:prstGeom prst="rect">
            <a:avLst/>
          </a:prstGeom>
        </p:spPr>
      </p:pic>
      <p:pic>
        <p:nvPicPr>
          <p:cNvPr id="8" name="Picture 4">
            <a:extLst>
              <a:ext uri="{FF2B5EF4-FFF2-40B4-BE49-F238E27FC236}">
                <a16:creationId xmlns:a16="http://schemas.microsoft.com/office/drawing/2014/main" id="{E71EC008-F504-D0AD-D92C-DF6F10279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3041" y="4968766"/>
            <a:ext cx="9897604" cy="1636808"/>
          </a:xfrm>
          <a:prstGeom prst="rect">
            <a:avLst/>
          </a:prstGeom>
        </p:spPr>
      </p:pic>
      <p:sp>
        <p:nvSpPr>
          <p:cNvPr id="5" name="Rectangle 4">
            <a:extLst>
              <a:ext uri="{FF2B5EF4-FFF2-40B4-BE49-F238E27FC236}">
                <a16:creationId xmlns:a16="http://schemas.microsoft.com/office/drawing/2014/main" id="{BE98DEF1-E81A-A0A1-EC2A-9014ED23DFAF}"/>
              </a:ext>
            </a:extLst>
          </p:cNvPr>
          <p:cNvSpPr/>
          <p:nvPr/>
        </p:nvSpPr>
        <p:spPr>
          <a:xfrm>
            <a:off x="2235200" y="5332983"/>
            <a:ext cx="9573287" cy="954107"/>
          </a:xfrm>
          <a:prstGeom prst="rect">
            <a:avLst/>
          </a:prstGeom>
          <a:noFill/>
          <a:ln>
            <a:noFill/>
          </a:ln>
        </p:spPr>
        <p:txBody>
          <a:bodyPr wrap="square">
            <a:spAutoFit/>
          </a:bodyPr>
          <a:lstStyle/>
          <a:p>
            <a:pPr algn="ctr"/>
            <a:r>
              <a:rPr lang="en-US" sz="2800">
                <a:latin typeface="Nunito Black" pitchFamily="2" charset="0"/>
              </a:rPr>
              <a:t>Gợi ý: Em nghĩ về những thầy cô giáo đã dạy mình và nêu ra những điều em nhớ nhất.</a:t>
            </a:r>
            <a:endParaRPr lang="en-US" sz="2800">
              <a:solidFill>
                <a:srgbClr val="FF0000"/>
              </a:solidFill>
              <a:latin typeface="Nunito Black" pitchFamily="2" charset="0"/>
            </a:endParaRPr>
          </a:p>
        </p:txBody>
      </p:sp>
      <p:pic>
        <p:nvPicPr>
          <p:cNvPr id="9" name="Picture 2">
            <a:extLst>
              <a:ext uri="{FF2B5EF4-FFF2-40B4-BE49-F238E27FC236}">
                <a16:creationId xmlns:a16="http://schemas.microsoft.com/office/drawing/2014/main" id="{CE9CDAD8-5159-AF51-C0C0-1DFC735F2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504" y="-130629"/>
            <a:ext cx="5800903" cy="3879353"/>
          </a:xfrm>
          <a:prstGeom prst="rect">
            <a:avLst/>
          </a:prstGeom>
        </p:spPr>
      </p:pic>
      <p:sp>
        <p:nvSpPr>
          <p:cNvPr id="11" name="TextBox 10">
            <a:extLst>
              <a:ext uri="{FF2B5EF4-FFF2-40B4-BE49-F238E27FC236}">
                <a16:creationId xmlns:a16="http://schemas.microsoft.com/office/drawing/2014/main" id="{ACF6BA09-A426-0022-9F9F-7A93577892CF}"/>
              </a:ext>
            </a:extLst>
          </p:cNvPr>
          <p:cNvSpPr txBox="1"/>
          <p:nvPr/>
        </p:nvSpPr>
        <p:spPr>
          <a:xfrm>
            <a:off x="833456" y="1242200"/>
            <a:ext cx="4144944" cy="1384995"/>
          </a:xfrm>
          <a:prstGeom prst="rect">
            <a:avLst/>
          </a:prstGeom>
          <a:noFill/>
        </p:spPr>
        <p:txBody>
          <a:bodyPr wrap="square">
            <a:spAutoFit/>
          </a:bodyPr>
          <a:lstStyle/>
          <a:p>
            <a:pPr algn="ctr"/>
            <a:r>
              <a:rPr lang="en-US" sz="2800">
                <a:latin typeface="Nunito Black" pitchFamily="2" charset="0"/>
              </a:rPr>
              <a:t>Nói với bạn những điều em nhớ nhất về thầy cô giáo cũ của mình.</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9688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C910B-2C37-9EEB-5D3A-B147749797F1}"/>
              </a:ext>
            </a:extLst>
          </p:cNvPr>
          <p:cNvPicPr>
            <a:picLocks noChangeAspect="1"/>
          </p:cNvPicPr>
          <p:nvPr/>
        </p:nvPicPr>
        <p:blipFill>
          <a:blip r:embed="rId3"/>
          <a:stretch>
            <a:fillRect/>
          </a:stretch>
        </p:blipFill>
        <p:spPr>
          <a:xfrm>
            <a:off x="130572" y="1364566"/>
            <a:ext cx="7106638" cy="3916963"/>
          </a:xfrm>
          <a:prstGeom prst="rect">
            <a:avLst/>
          </a:prstGeom>
        </p:spPr>
      </p:pic>
      <p:pic>
        <p:nvPicPr>
          <p:cNvPr id="11" name="Picture 4">
            <a:extLst>
              <a:ext uri="{FF2B5EF4-FFF2-40B4-BE49-F238E27FC236}">
                <a16:creationId xmlns:a16="http://schemas.microsoft.com/office/drawing/2014/main" id="{E26CEBD8-F00A-98CF-CC98-98FD3B348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4765" y="5281530"/>
            <a:ext cx="7534814" cy="1576470"/>
          </a:xfrm>
          <a:prstGeom prst="rect">
            <a:avLst/>
          </a:prstGeom>
        </p:spPr>
      </p:pic>
      <p:sp>
        <p:nvSpPr>
          <p:cNvPr id="8" name="TextBox 7">
            <a:extLst>
              <a:ext uri="{FF2B5EF4-FFF2-40B4-BE49-F238E27FC236}">
                <a16:creationId xmlns:a16="http://schemas.microsoft.com/office/drawing/2014/main" id="{0DA400CD-8E6E-F8E4-0BDA-7ED55B6AE9EA}"/>
              </a:ext>
            </a:extLst>
          </p:cNvPr>
          <p:cNvSpPr txBox="1"/>
          <p:nvPr/>
        </p:nvSpPr>
        <p:spPr>
          <a:xfrm>
            <a:off x="1028700" y="5654266"/>
            <a:ext cx="6328228" cy="830997"/>
          </a:xfrm>
          <a:prstGeom prst="rect">
            <a:avLst/>
          </a:prstGeom>
          <a:noFill/>
        </p:spPr>
        <p:txBody>
          <a:bodyPr wrap="square">
            <a:spAutoFit/>
          </a:bodyPr>
          <a:lstStyle/>
          <a:p>
            <a:pPr algn="ctr"/>
            <a:r>
              <a:rPr lang="en-US" sz="2400">
                <a:latin typeface="Nunito Black" pitchFamily="2" charset="0"/>
              </a:rPr>
              <a:t>Nói với bạn những điều em nhớ nhất về thầy cô giáo cũ của mình.</a:t>
            </a:r>
            <a:endParaRPr lang="en-US" sz="2400">
              <a:solidFill>
                <a:srgbClr val="FF0000"/>
              </a:solidFill>
              <a:latin typeface="Nunito Black" pitchFamily="2" charset="0"/>
            </a:endParaRPr>
          </a:p>
        </p:txBody>
      </p:sp>
      <p:pic>
        <p:nvPicPr>
          <p:cNvPr id="12" name="Picture 4">
            <a:extLst>
              <a:ext uri="{FF2B5EF4-FFF2-40B4-BE49-F238E27FC236}">
                <a16:creationId xmlns:a16="http://schemas.microsoft.com/office/drawing/2014/main" id="{D737DC16-4344-D22A-8DCC-09C58A80DA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77853" y="802738"/>
            <a:ext cx="5714147" cy="3439453"/>
          </a:xfrm>
          <a:prstGeom prst="rect">
            <a:avLst/>
          </a:prstGeom>
        </p:spPr>
      </p:pic>
      <p:sp>
        <p:nvSpPr>
          <p:cNvPr id="10" name="TextBox 9">
            <a:extLst>
              <a:ext uri="{FF2B5EF4-FFF2-40B4-BE49-F238E27FC236}">
                <a16:creationId xmlns:a16="http://schemas.microsoft.com/office/drawing/2014/main" id="{447AFA04-9A78-BA30-2119-C1E3B8A1D1B4}"/>
              </a:ext>
            </a:extLst>
          </p:cNvPr>
          <p:cNvSpPr txBox="1"/>
          <p:nvPr/>
        </p:nvSpPr>
        <p:spPr>
          <a:xfrm>
            <a:off x="7286128" y="1318175"/>
            <a:ext cx="4526000" cy="1938992"/>
          </a:xfrm>
          <a:prstGeom prst="rect">
            <a:avLst/>
          </a:prstGeom>
          <a:noFill/>
        </p:spPr>
        <p:txBody>
          <a:bodyPr wrap="square">
            <a:spAutoFit/>
          </a:bodyPr>
          <a:lstStyle/>
          <a:p>
            <a:pPr algn="just"/>
            <a:r>
              <a:rPr lang="en-US" sz="2400">
                <a:solidFill>
                  <a:srgbClr val="00B050"/>
                </a:solidFill>
                <a:latin typeface="Nunito Black" pitchFamily="2" charset="0"/>
              </a:rPr>
              <a:t>- Tớ rất quý cô Thảo – cô giáo dạy tớ năm lớp 1. Cô Thảo rất nhẹ nhàng với học sinh, cô luôn ân cần chỉ dạy chúng tớ.</a:t>
            </a:r>
          </a:p>
        </p:txBody>
      </p:sp>
    </p:spTree>
    <p:extLst>
      <p:ext uri="{BB962C8B-B14F-4D97-AF65-F5344CB8AC3E}">
        <p14:creationId xmlns:p14="http://schemas.microsoft.com/office/powerpoint/2010/main" val="3743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3C76EF-0F62-D408-8AAC-DE7AC3E3D12A}"/>
              </a:ext>
            </a:extLst>
          </p:cNvPr>
          <p:cNvSpPr txBox="1"/>
          <p:nvPr/>
        </p:nvSpPr>
        <p:spPr>
          <a:xfrm>
            <a:off x="2532682" y="2739101"/>
            <a:ext cx="6552000" cy="923330"/>
          </a:xfrm>
          <a:prstGeom prst="rect">
            <a:avLst/>
          </a:prstGeom>
          <a:noFill/>
        </p:spPr>
        <p:txBody>
          <a:bodyPr wrap="square" rtlCol="0">
            <a:spAutoFit/>
          </a:bodyPr>
          <a:lstStyle/>
          <a:p>
            <a:r>
              <a:rPr lang="en-US" sz="5400" b="1">
                <a:solidFill>
                  <a:srgbClr val="FF0000"/>
                </a:solidFill>
                <a:latin typeface="Sigmar One" panose="00000500000000000000"/>
              </a:rPr>
              <a:t>ĐỌC VĂN BẢN</a:t>
            </a:r>
          </a:p>
        </p:txBody>
      </p:sp>
    </p:spTree>
    <p:extLst>
      <p:ext uri="{BB962C8B-B14F-4D97-AF65-F5344CB8AC3E}">
        <p14:creationId xmlns:p14="http://schemas.microsoft.com/office/powerpoint/2010/main" val="15560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graphicFrame>
        <p:nvGraphicFramePr>
          <p:cNvPr id="8" name="Table 7">
            <a:extLst>
              <a:ext uri="{FF2B5EF4-FFF2-40B4-BE49-F238E27FC236}">
                <a16:creationId xmlns:a16="http://schemas.microsoft.com/office/drawing/2014/main" id="{E9EF2C52-B0F6-BE96-7B74-F0055E5D217C}"/>
              </a:ext>
            </a:extLst>
          </p:cNvPr>
          <p:cNvGraphicFramePr>
            <a:graphicFrameLocks noGrp="1"/>
          </p:cNvGraphicFramePr>
          <p:nvPr>
            <p:extLst>
              <p:ext uri="{D42A27DB-BD31-4B8C-83A1-F6EECF244321}">
                <p14:modId xmlns:p14="http://schemas.microsoft.com/office/powerpoint/2010/main" val="200871551"/>
              </p:ext>
            </p:extLst>
          </p:nvPr>
        </p:nvGraphicFramePr>
        <p:xfrm>
          <a:off x="1723654" y="777306"/>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700" b="0" baseline="0">
                          <a:solidFill>
                            <a:srgbClr val="FF0000"/>
                          </a:solidFill>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pic>
        <p:nvPicPr>
          <p:cNvPr id="9" name="Picture 7">
            <a:extLst>
              <a:ext uri="{FF2B5EF4-FFF2-40B4-BE49-F238E27FC236}">
                <a16:creationId xmlns:a16="http://schemas.microsoft.com/office/drawing/2014/main" id="{7AAB13A3-676C-6758-B1BF-7CF80B494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73755"/>
            <a:ext cx="2394857" cy="2984245"/>
          </a:xfrm>
          <a:prstGeom prst="rect">
            <a:avLst/>
          </a:prstGeom>
        </p:spPr>
      </p:pic>
    </p:spTree>
    <p:extLst>
      <p:ext uri="{BB962C8B-B14F-4D97-AF65-F5344CB8AC3E}">
        <p14:creationId xmlns:p14="http://schemas.microsoft.com/office/powerpoint/2010/main" val="17692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2"/>
          <a:srcRect l="5188" t="4509" r="28428"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E4F093-8EF5-FFBE-9B5C-4F6FEFDB5181}"/>
              </a:ext>
            </a:extLst>
          </p:cNvPr>
          <p:cNvSpPr txBox="1"/>
          <p:nvPr/>
        </p:nvSpPr>
        <p:spPr>
          <a:xfrm>
            <a:off x="1480833" y="286512"/>
            <a:ext cx="2859579" cy="688914"/>
          </a:xfrm>
          <a:prstGeom prst="round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2800">
                <a:latin typeface="Nunito Black" pitchFamily="2" charset="0"/>
                <a:ea typeface="+mj-ea"/>
                <a:cs typeface="+mj-cs"/>
              </a:rPr>
              <a:t>Luyện đọc từ khó</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2" name="TextBox 11">
            <a:extLst>
              <a:ext uri="{FF2B5EF4-FFF2-40B4-BE49-F238E27FC236}">
                <a16:creationId xmlns:a16="http://schemas.microsoft.com/office/drawing/2014/main" id="{C8D65F38-C0CD-3B7B-C55F-B763E70510F3}"/>
              </a:ext>
            </a:extLst>
          </p:cNvPr>
          <p:cNvSpPr txBox="1"/>
          <p:nvPr/>
        </p:nvSpPr>
        <p:spPr>
          <a:xfrm>
            <a:off x="1491788" y="1405137"/>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nắng tỏa</a:t>
            </a:r>
          </a:p>
        </p:txBody>
      </p:sp>
      <p:sp>
        <p:nvSpPr>
          <p:cNvPr id="13" name="TextBox 12">
            <a:extLst>
              <a:ext uri="{FF2B5EF4-FFF2-40B4-BE49-F238E27FC236}">
                <a16:creationId xmlns:a16="http://schemas.microsoft.com/office/drawing/2014/main" id="{CC828A6E-7DC9-D6FD-CDC5-6C5684CBAE74}"/>
              </a:ext>
            </a:extLst>
          </p:cNvPr>
          <p:cNvSpPr txBox="1"/>
          <p:nvPr/>
        </p:nvSpPr>
        <p:spPr>
          <a:xfrm>
            <a:off x="1491788" y="3192284"/>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vỗ</a:t>
            </a:r>
          </a:p>
        </p:txBody>
      </p:sp>
      <p:sp>
        <p:nvSpPr>
          <p:cNvPr id="14" name="TextBox 13">
            <a:extLst>
              <a:ext uri="{FF2B5EF4-FFF2-40B4-BE49-F238E27FC236}">
                <a16:creationId xmlns:a16="http://schemas.microsoft.com/office/drawing/2014/main" id="{D796A05C-4BD8-14DF-5C04-9FFA611CFCD2}"/>
              </a:ext>
            </a:extLst>
          </p:cNvPr>
          <p:cNvSpPr txBox="1"/>
          <p:nvPr/>
        </p:nvSpPr>
        <p:spPr>
          <a:xfrm>
            <a:off x="1491788" y="2295670"/>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lượn</a:t>
            </a:r>
          </a:p>
        </p:txBody>
      </p:sp>
    </p:spTree>
    <p:extLst>
      <p:ext uri="{BB962C8B-B14F-4D97-AF65-F5344CB8AC3E}">
        <p14:creationId xmlns:p14="http://schemas.microsoft.com/office/powerpoint/2010/main" val="3915200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1317</Words>
  <Application>Microsoft Office PowerPoint</Application>
  <PresentationFormat>Widescreen</PresentationFormat>
  <Paragraphs>182</Paragraphs>
  <Slides>33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微软雅黑</vt:lpstr>
      <vt:lpstr>Arial</vt:lpstr>
      <vt:lpstr>Calibri</vt:lpstr>
      <vt:lpstr>Calibri Light</vt:lpstr>
      <vt:lpstr>Nunito</vt:lpstr>
      <vt:lpstr>Nunito </vt:lpstr>
      <vt:lpstr>Nunito Black</vt:lpstr>
      <vt:lpstr>Open Sans</vt:lpstr>
      <vt:lpstr>Sigmar One</vt:lpstr>
      <vt:lpstr>Wingdings</vt:lpstr>
      <vt:lpstr>ไอติม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Kể với người thân về một giờ học em thấy vui vẻ, thú vị.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Windows 10</cp:lastModifiedBy>
  <cp:revision>7</cp:revision>
  <dcterms:created xsi:type="dcterms:W3CDTF">2022-07-23T09:44:17Z</dcterms:created>
  <dcterms:modified xsi:type="dcterms:W3CDTF">2022-10-18T02:57:04Z</dcterms:modified>
</cp:coreProperties>
</file>