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83" r:id="rId2"/>
    <p:sldId id="385" r:id="rId3"/>
    <p:sldId id="382" r:id="rId4"/>
    <p:sldId id="283" r:id="rId5"/>
    <p:sldId id="386" r:id="rId6"/>
    <p:sldId id="387" r:id="rId7"/>
    <p:sldId id="388" r:id="rId8"/>
    <p:sldId id="389" r:id="rId9"/>
    <p:sldId id="390" r:id="rId10"/>
    <p:sldId id="397" r:id="rId11"/>
    <p:sldId id="406" r:id="rId12"/>
    <p:sldId id="395" r:id="rId13"/>
    <p:sldId id="396" r:id="rId14"/>
    <p:sldId id="400" r:id="rId15"/>
    <p:sldId id="393" r:id="rId16"/>
    <p:sldId id="391" r:id="rId17"/>
    <p:sldId id="392" r:id="rId18"/>
    <p:sldId id="398" r:id="rId19"/>
    <p:sldId id="402" r:id="rId20"/>
    <p:sldId id="404" r:id="rId21"/>
    <p:sldId id="401" r:id="rId22"/>
    <p:sldId id="399" r:id="rId23"/>
    <p:sldId id="403" r:id="rId24"/>
    <p:sldId id="405" r:id="rId25"/>
    <p:sldId id="384" r:id="rId26"/>
  </p:sldIdLst>
  <p:sldSz cx="12192000" cy="6858000"/>
  <p:notesSz cx="6858000" cy="9144000"/>
  <p:embeddedFontLst>
    <p:embeddedFont>
      <p:font typeface="#9Slide03 Arima Madurai Black" panose="020B060402020202020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VNI-Times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FD0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4660"/>
  </p:normalViewPr>
  <p:slideViewPr>
    <p:cSldViewPr>
      <p:cViewPr varScale="1">
        <p:scale>
          <a:sx n="80" d="100"/>
          <a:sy n="80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2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F7160-14E8-405A-AE1D-4A8EC8DE17F2}" type="datetimeFigureOut">
              <a:rPr lang="en-SG" smtClean="0"/>
              <a:t>16/12/2021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ADF72-C7A3-4CB6-B416-9675CA6705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319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36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51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61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78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658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824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348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754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094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7650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5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546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528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6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693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36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ADF72-C7A3-4CB6-B416-9675CA670573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920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32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6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70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6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242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97c78d6248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97c78d6248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2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433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 hasCustomPrompt="1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4"/>
          <p:cNvSpPr/>
          <p:nvPr/>
        </p:nvSpPr>
        <p:spPr>
          <a:xfrm flipH="1">
            <a:off x="10969457" y="4640729"/>
            <a:ext cx="1769907" cy="23974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4"/>
          <p:cNvSpPr/>
          <p:nvPr/>
        </p:nvSpPr>
        <p:spPr>
          <a:xfrm rot="-5400000">
            <a:off x="10675011" y="5837215"/>
            <a:ext cx="1165432" cy="157886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4"/>
          <p:cNvSpPr/>
          <p:nvPr/>
        </p:nvSpPr>
        <p:spPr>
          <a:xfrm rot="10800000" flipH="1">
            <a:off x="-264400" y="-205037"/>
            <a:ext cx="1382619" cy="187293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2" name="Google Shape;392;p14"/>
          <p:cNvGrpSpPr/>
          <p:nvPr/>
        </p:nvGrpSpPr>
        <p:grpSpPr>
          <a:xfrm rot="5400000">
            <a:off x="1019371" y="-257735"/>
            <a:ext cx="1005843" cy="808155"/>
            <a:chOff x="4649450" y="3527425"/>
            <a:chExt cx="1224050" cy="983475"/>
          </a:xfrm>
        </p:grpSpPr>
        <p:sp>
          <p:nvSpPr>
            <p:cNvPr id="393" name="Google Shape;393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14"/>
          <p:cNvSpPr/>
          <p:nvPr/>
        </p:nvSpPr>
        <p:spPr>
          <a:xfrm rot="5400000">
            <a:off x="333148" y="-428800"/>
            <a:ext cx="1022888" cy="13856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4"/>
          <p:cNvSpPr/>
          <p:nvPr/>
        </p:nvSpPr>
        <p:spPr>
          <a:xfrm rot="5400000">
            <a:off x="1946308" y="-743750"/>
            <a:ext cx="1487891" cy="201554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" name="Google Shape;398;p14"/>
          <p:cNvGrpSpPr/>
          <p:nvPr/>
        </p:nvGrpSpPr>
        <p:grpSpPr>
          <a:xfrm flipH="1">
            <a:off x="9662373" y="6273162"/>
            <a:ext cx="1165459" cy="936399"/>
            <a:chOff x="4649450" y="3527425"/>
            <a:chExt cx="1224050" cy="983475"/>
          </a:xfrm>
        </p:grpSpPr>
        <p:sp>
          <p:nvSpPr>
            <p:cNvPr id="399" name="Google Shape;399;p14"/>
            <p:cNvSpPr/>
            <p:nvPr/>
          </p:nvSpPr>
          <p:spPr>
            <a:xfrm>
              <a:off x="4649450" y="4150450"/>
              <a:ext cx="456475" cy="1682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756075" y="3527425"/>
              <a:ext cx="11174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841875" y="3612075"/>
              <a:ext cx="811775" cy="7615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08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2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FA4CF4D-A9FE-4C5D-B567-7B468BC02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2"/>
          <a:stretch/>
        </p:blipFill>
        <p:spPr>
          <a:xfrm>
            <a:off x="-810092" y="-388156"/>
            <a:ext cx="6095980" cy="685799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568C700-2691-4B60-A3D6-566CFC06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9220" b="-6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ame 3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48D63-D942-4B0A-B555-CDF522A98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05696"/>
            <a:ext cx="4193626" cy="1345720"/>
          </a:xfrm>
          <a:noFill/>
        </p:spPr>
        <p:txBody>
          <a:bodyPr anchor="ctr">
            <a:normAutofit/>
          </a:bodyPr>
          <a:lstStyle/>
          <a:p>
            <a:r>
              <a:rPr lang="en-SG" sz="24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LUYỆN TỪ VÀ CÂU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780" y="2332924"/>
            <a:ext cx="8991620" cy="1752600"/>
          </a:xfrm>
        </p:spPr>
        <p:txBody>
          <a:bodyPr>
            <a:noAutofit/>
          </a:bodyPr>
          <a:lstStyle/>
          <a:p>
            <a:r>
              <a:rPr lang="en-US" sz="4000" b="1" dirty="0"/>
              <a:t>MỞ RỘNG VỐN TỪ: CÁC DÂN TỘC</a:t>
            </a:r>
          </a:p>
          <a:p>
            <a:r>
              <a:rPr lang="en-US" sz="4000" b="1" dirty="0"/>
              <a:t>LUYỆN ĐẶT CÂU CÓ HÌNH ẢNH SO SÁNH</a:t>
            </a:r>
          </a:p>
        </p:txBody>
      </p:sp>
    </p:spTree>
    <p:extLst>
      <p:ext uri="{BB962C8B-B14F-4D97-AF65-F5344CB8AC3E}">
        <p14:creationId xmlns:p14="http://schemas.microsoft.com/office/powerpoint/2010/main" val="113246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5000" y="188242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8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4975" y="197326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38800" y="92075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33528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4073525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5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Rectangle 152"/>
          <p:cNvSpPr>
            <a:spLocks noChangeArrowheads="1"/>
          </p:cNvSpPr>
          <p:nvPr/>
        </p:nvSpPr>
        <p:spPr bwMode="auto">
          <a:xfrm>
            <a:off x="3124200" y="549089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Các dân tộc thiểu số ở miền Trung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8" name="Picture 153" descr="dan toc Bru- Vân Kiều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57101"/>
            <a:ext cx="18288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4" descr="Cơ 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57101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5" descr="Khơ m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7101"/>
            <a:ext cx="1628775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6" descr="Ê đ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57101"/>
            <a:ext cx="1752600" cy="2133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7" descr="Giarai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3976501"/>
            <a:ext cx="1863725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8" descr="Ba 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76501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9" descr="Chă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6501"/>
            <a:ext cx="1676400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0" descr="Xê đă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976501"/>
            <a:ext cx="1703387" cy="1981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61" descr="Divot"/>
          <p:cNvSpPr>
            <a:spLocks noChangeArrowheads="1"/>
          </p:cNvSpPr>
          <p:nvPr/>
        </p:nvSpPr>
        <p:spPr bwMode="auto">
          <a:xfrm>
            <a:off x="2411413" y="33796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Vân Kiều</a:t>
            </a:r>
          </a:p>
        </p:txBody>
      </p:sp>
      <p:sp>
        <p:nvSpPr>
          <p:cNvPr id="17" name="AutoShape 162" descr="Divot"/>
          <p:cNvSpPr>
            <a:spLocks noChangeArrowheads="1"/>
          </p:cNvSpPr>
          <p:nvPr/>
        </p:nvSpPr>
        <p:spPr bwMode="auto">
          <a:xfrm>
            <a:off x="4572000" y="33669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Cơ-ho</a:t>
            </a:r>
          </a:p>
        </p:txBody>
      </p:sp>
      <p:sp>
        <p:nvSpPr>
          <p:cNvPr id="18" name="AutoShape 163" descr="Divot"/>
          <p:cNvSpPr>
            <a:spLocks noChangeArrowheads="1"/>
          </p:cNvSpPr>
          <p:nvPr/>
        </p:nvSpPr>
        <p:spPr bwMode="auto">
          <a:xfrm>
            <a:off x="6553200" y="33796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Khơ-mú</a:t>
            </a:r>
          </a:p>
        </p:txBody>
      </p:sp>
      <p:sp>
        <p:nvSpPr>
          <p:cNvPr id="19" name="AutoShape 164" descr="Divot"/>
          <p:cNvSpPr>
            <a:spLocks noChangeArrowheads="1"/>
          </p:cNvSpPr>
          <p:nvPr/>
        </p:nvSpPr>
        <p:spPr bwMode="auto">
          <a:xfrm>
            <a:off x="8534400" y="33669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Ê-đê</a:t>
            </a:r>
          </a:p>
        </p:txBody>
      </p:sp>
      <p:sp>
        <p:nvSpPr>
          <p:cNvPr id="20" name="AutoShape 165" descr="Divot"/>
          <p:cNvSpPr>
            <a:spLocks noChangeArrowheads="1"/>
          </p:cNvSpPr>
          <p:nvPr/>
        </p:nvSpPr>
        <p:spPr bwMode="auto">
          <a:xfrm>
            <a:off x="25146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Gia-rai</a:t>
            </a:r>
          </a:p>
        </p:txBody>
      </p:sp>
      <p:sp>
        <p:nvSpPr>
          <p:cNvPr id="21" name="AutoShape 166" descr="Divot"/>
          <p:cNvSpPr>
            <a:spLocks noChangeArrowheads="1"/>
          </p:cNvSpPr>
          <p:nvPr/>
        </p:nvSpPr>
        <p:spPr bwMode="auto">
          <a:xfrm>
            <a:off x="45720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Ba-na</a:t>
            </a:r>
          </a:p>
        </p:txBody>
      </p:sp>
      <p:sp>
        <p:nvSpPr>
          <p:cNvPr id="22" name="AutoShape 167" descr="Divot"/>
          <p:cNvSpPr>
            <a:spLocks noChangeArrowheads="1"/>
          </p:cNvSpPr>
          <p:nvPr/>
        </p:nvSpPr>
        <p:spPr bwMode="auto">
          <a:xfrm>
            <a:off x="6629400" y="59704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</a:p>
        </p:txBody>
      </p:sp>
      <p:sp>
        <p:nvSpPr>
          <p:cNvPr id="23" name="AutoShape 168" descr="Divot"/>
          <p:cNvSpPr>
            <a:spLocks noChangeArrowheads="1"/>
          </p:cNvSpPr>
          <p:nvPr/>
        </p:nvSpPr>
        <p:spPr bwMode="auto">
          <a:xfrm>
            <a:off x="8534400" y="5957701"/>
            <a:ext cx="806450" cy="2921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 b="1">
                <a:solidFill>
                  <a:srgbClr val="0000CC"/>
                </a:solidFill>
                <a:latin typeface="VNI-Times" pitchFamily="2" charset="0"/>
              </a:rPr>
              <a:t>ơ</a:t>
            </a:r>
            <a:r>
              <a:rPr lang="en-US" altLang="en-US" sz="2400">
                <a:solidFill>
                  <a:srgbClr val="0000CC"/>
                </a:solidFill>
                <a:latin typeface="VNI-Times" pitchFamily="2" charset="0"/>
              </a:rPr>
              <a:t>-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đăng</a:t>
            </a:r>
          </a:p>
        </p:txBody>
      </p:sp>
    </p:spTree>
    <p:extLst>
      <p:ext uri="{BB962C8B-B14F-4D97-AF65-F5344CB8AC3E}">
        <p14:creationId xmlns:p14="http://schemas.microsoft.com/office/powerpoint/2010/main" val="24475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81200" y="22908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5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9329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03575" y="1684792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67400" y="63227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306432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Trung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Vân Kiều, Ba-na, Ê-đê, Gia-rai, Xơ-đăng…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3600" y="4893129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Nam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Khơ-me, Hoa, Chăm, Xtiêng…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75075" y="5480504"/>
            <a:ext cx="21685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3785054"/>
            <a:ext cx="2209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2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6096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Các dân tộc thiểu số ở miền Nam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5" name="Picture 4" descr="Khơ 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3812"/>
            <a:ext cx="1846263" cy="243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 tiê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1212"/>
            <a:ext cx="1706563" cy="266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o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1293812"/>
            <a:ext cx="1554162" cy="2438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Divot"/>
          <p:cNvSpPr>
            <a:spLocks noChangeArrowheads="1"/>
          </p:cNvSpPr>
          <p:nvPr/>
        </p:nvSpPr>
        <p:spPr bwMode="auto">
          <a:xfrm>
            <a:off x="2347913" y="3808412"/>
            <a:ext cx="928687" cy="3016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Khơ-me</a:t>
            </a:r>
          </a:p>
        </p:txBody>
      </p:sp>
      <p:sp>
        <p:nvSpPr>
          <p:cNvPr id="9" name="AutoShape 8" descr="Divot"/>
          <p:cNvSpPr>
            <a:spLocks noChangeArrowheads="1"/>
          </p:cNvSpPr>
          <p:nvPr/>
        </p:nvSpPr>
        <p:spPr bwMode="auto">
          <a:xfrm>
            <a:off x="3730625" y="6030912"/>
            <a:ext cx="12954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Chơ-ro</a:t>
            </a:r>
          </a:p>
        </p:txBody>
      </p:sp>
      <p:sp>
        <p:nvSpPr>
          <p:cNvPr id="10" name="AutoShape 9" descr="Divot"/>
          <p:cNvSpPr>
            <a:spLocks noChangeArrowheads="1"/>
          </p:cNvSpPr>
          <p:nvPr/>
        </p:nvSpPr>
        <p:spPr bwMode="auto">
          <a:xfrm>
            <a:off x="8596313" y="3760787"/>
            <a:ext cx="852487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</a:p>
        </p:txBody>
      </p:sp>
      <p:pic>
        <p:nvPicPr>
          <p:cNvPr id="11" name="Picture 13" descr="xtien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363912"/>
            <a:ext cx="1676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a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262062"/>
            <a:ext cx="2438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6" descr="Divot"/>
          <p:cNvSpPr>
            <a:spLocks noChangeArrowheads="1"/>
          </p:cNvSpPr>
          <p:nvPr/>
        </p:nvSpPr>
        <p:spPr bwMode="auto">
          <a:xfrm>
            <a:off x="7086600" y="6062662"/>
            <a:ext cx="12954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Xtiêng</a:t>
            </a:r>
          </a:p>
        </p:txBody>
      </p:sp>
      <p:sp>
        <p:nvSpPr>
          <p:cNvPr id="14" name="AutoShape 17" descr="Divot"/>
          <p:cNvSpPr>
            <a:spLocks noChangeArrowheads="1"/>
          </p:cNvSpPr>
          <p:nvPr/>
        </p:nvSpPr>
        <p:spPr bwMode="auto">
          <a:xfrm>
            <a:off x="5105400" y="3506787"/>
            <a:ext cx="1828800" cy="377825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Châu Mạ</a:t>
            </a:r>
          </a:p>
        </p:txBody>
      </p:sp>
    </p:spTree>
    <p:extLst>
      <p:ext uri="{BB962C8B-B14F-4D97-AF65-F5344CB8AC3E}">
        <p14:creationId xmlns:p14="http://schemas.microsoft.com/office/powerpoint/2010/main" val="1253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480820" y="240801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E283-5A13-4C26-814F-3027C92471EB}"/>
              </a:ext>
            </a:extLst>
          </p:cNvPr>
          <p:cNvSpPr txBox="1"/>
          <p:nvPr/>
        </p:nvSpPr>
        <p:spPr>
          <a:xfrm>
            <a:off x="12311825" y="4735733"/>
            <a:ext cx="27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Lễ</a:t>
            </a:r>
            <a:endParaRPr lang="en-SG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F4983-9C09-46C5-BF0F-179992F403F0}"/>
              </a:ext>
            </a:extLst>
          </p:cNvPr>
          <p:cNvSpPr txBox="1"/>
          <p:nvPr/>
        </p:nvSpPr>
        <p:spPr>
          <a:xfrm>
            <a:off x="762000" y="1793657"/>
            <a:ext cx="10972800" cy="468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  <a:p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320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trung bên ………………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dữ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……………..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ở.</a:t>
            </a:r>
          </a:p>
          <a:p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Hũ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32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</a:p>
          <a:p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(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rông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i="1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SG" sz="3200" i="1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thang)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905000" y="237246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thang.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342900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rông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14400" y="4333121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sàn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494267" y="530917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Chăm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17" descr="ruong bac thang 2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8194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9" descr="ruong bac thang 1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0" y="2133600"/>
            <a:ext cx="3048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8" descr="ruong bac thang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06386"/>
            <a:ext cx="3124200" cy="3427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743409"/>
            <a:ext cx="8229600" cy="1143000"/>
          </a:xfrm>
        </p:spPr>
        <p:txBody>
          <a:bodyPr/>
          <a:lstStyle/>
          <a:p>
            <a:r>
              <a:rPr lang="en-US" altLang="en-US" sz="6000" dirty="0" err="1">
                <a:solidFill>
                  <a:srgbClr val="0070C0"/>
                </a:solidFill>
                <a:latin typeface="SVN-Lobster" panose="02040603050506020204" pitchFamily="18" charset="0"/>
              </a:rPr>
              <a:t>Ruộng</a:t>
            </a:r>
            <a:r>
              <a:rPr lang="en-US" altLang="en-US" sz="6000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6000" dirty="0" err="1">
                <a:solidFill>
                  <a:srgbClr val="0070C0"/>
                </a:solidFill>
                <a:latin typeface="SVN-Lobster" panose="02040603050506020204" pitchFamily="18" charset="0"/>
              </a:rPr>
              <a:t>bậc</a:t>
            </a:r>
            <a:r>
              <a:rPr lang="en-US" altLang="en-US" sz="6000" dirty="0">
                <a:solidFill>
                  <a:srgbClr val="0070C0"/>
                </a:solidFill>
                <a:latin typeface="SVN-Lobster" panose="02040603050506020204" pitchFamily="18" charset="0"/>
              </a:rPr>
              <a:t> thang</a:t>
            </a:r>
            <a:endParaRPr lang="vi-VN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641"/>
            <a:ext cx="6072188" cy="3817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nharong2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/>
          <a:stretch>
            <a:fillRect/>
          </a:stretch>
        </p:blipFill>
        <p:spPr bwMode="auto">
          <a:xfrm>
            <a:off x="5257800" y="3871317"/>
            <a:ext cx="4572000" cy="296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3" descr="nhà rô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52641"/>
            <a:ext cx="3048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3388" y="4272212"/>
            <a:ext cx="396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9900"/>
                </a:solidFill>
                <a:latin typeface="SVN-Lobster" panose="02040603050506020204" pitchFamily="18" charset="0"/>
              </a:rPr>
              <a:t>Nhà</a:t>
            </a:r>
            <a:r>
              <a:rPr lang="en-US" altLang="en-US" sz="4400" b="1" dirty="0">
                <a:solidFill>
                  <a:srgbClr val="00990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SVN-Lobster" panose="02040603050506020204" pitchFamily="18" charset="0"/>
              </a:rPr>
              <a:t>rông</a:t>
            </a:r>
            <a:r>
              <a:rPr lang="en-US" altLang="en-US" sz="4400" dirty="0">
                <a:solidFill>
                  <a:srgbClr val="009900"/>
                </a:solidFill>
                <a:latin typeface="SVN-Lobster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26" descr="nha san"/>
          <p:cNvPicPr>
            <a:picLocks noChangeAspect="1" noChangeArrowheads="1"/>
          </p:cNvPicPr>
          <p:nvPr/>
        </p:nvPicPr>
        <p:blipFill>
          <a:blip r:embed="rId5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9113838" cy="394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nhà sà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6" y="33391"/>
            <a:ext cx="510540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44354" y="1283772"/>
            <a:ext cx="2068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400" b="1" i="1" dirty="0" err="1">
                <a:solidFill>
                  <a:srgbClr val="C00000"/>
                </a:solidFill>
                <a:latin typeface="SVN-Lobster" panose="02040603050506020204" pitchFamily="18" charset="0"/>
              </a:rPr>
              <a:t>Nhà</a:t>
            </a:r>
            <a:r>
              <a:rPr lang="en-US" altLang="en-US" sz="5400" b="1" i="1" dirty="0">
                <a:solidFill>
                  <a:srgbClr val="C0000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5400" b="1" i="1" dirty="0" err="1">
                <a:solidFill>
                  <a:srgbClr val="C00000"/>
                </a:solidFill>
                <a:latin typeface="SVN-Lobster" panose="02040603050506020204" pitchFamily="18" charset="0"/>
              </a:rPr>
              <a:t>sàn</a:t>
            </a:r>
            <a:endParaRPr lang="en-US" altLang="en-US" sz="5400" b="1" i="1" dirty="0">
              <a:solidFill>
                <a:srgbClr val="C00000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32882"/>
            <a:ext cx="4759325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713288" y="32657"/>
            <a:ext cx="5486400" cy="2295525"/>
          </a:xfrm>
          <a:prstGeom prst="cloudCallout">
            <a:avLst>
              <a:gd name="adj1" fmla="val -18573"/>
              <a:gd name="adj2" fmla="val 1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1"/>
                </a:solidFill>
              </a:rPr>
              <a:t>Truyện “Hũ bạc của người cha” là truyện cổ của dân tộc nào?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086600" y="5414282"/>
            <a:ext cx="3276600" cy="1524000"/>
          </a:xfrm>
          <a:prstGeom prst="cloudCallout">
            <a:avLst>
              <a:gd name="adj1" fmla="val -67934"/>
              <a:gd name="adj2" fmla="val -6360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</a:rPr>
              <a:t>Dân tộc Chăm</a:t>
            </a:r>
            <a:endParaRPr lang="vi-VN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762000" y="240801"/>
            <a:ext cx="111252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B7E283-5A13-4C26-814F-3027C92471EB}"/>
              </a:ext>
            </a:extLst>
          </p:cNvPr>
          <p:cNvSpPr txBox="1"/>
          <p:nvPr/>
        </p:nvSpPr>
        <p:spPr>
          <a:xfrm>
            <a:off x="12311825" y="4735733"/>
            <a:ext cx="276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Lễ</a:t>
            </a:r>
            <a:endParaRPr lang="en-SG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567848"/>
            <a:ext cx="2330450" cy="1336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3" descr="Imag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28173"/>
            <a:ext cx="2362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4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73" y="2775464"/>
            <a:ext cx="23622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5" descr="Imag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2759197"/>
            <a:ext cx="2286000" cy="149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77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51799147-FF32-421F-B08E-11EE99FC18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2222"/>
          <a:stretch/>
        </p:blipFill>
        <p:spPr>
          <a:xfrm>
            <a:off x="-1295400" y="-762000"/>
            <a:ext cx="14020800" cy="7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E1441-F6D2-47C1-A3D1-05CCCA541DA9}"/>
              </a:ext>
            </a:extLst>
          </p:cNvPr>
          <p:cNvSpPr txBox="1"/>
          <p:nvPr/>
        </p:nvSpPr>
        <p:spPr>
          <a:xfrm>
            <a:off x="2133600" y="914400"/>
            <a:ext cx="7620000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35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SG" sz="35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TIÊU:</a:t>
            </a:r>
          </a:p>
          <a:p>
            <a:pPr>
              <a:lnSpc>
                <a:spcPct val="150000"/>
              </a:lnSpc>
            </a:pP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-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ý,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SG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endParaRPr lang="en-SG" sz="2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SG" sz="35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88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6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6553200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90863" y="5181600"/>
            <a:ext cx="521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0000CC"/>
                </a:solidFill>
              </a:rPr>
              <a:t>Ông trăng tròn như quả bóng.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74988" y="5715000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Quả bóng tròn như mặt trăng.</a:t>
            </a:r>
            <a:endParaRPr lang="en-US" altLang="en-US" sz="240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6" descr="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6400800" cy="445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733800" y="5257800"/>
            <a:ext cx="450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Nụ cười của bé tươi như hoa.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352800" y="5791200"/>
            <a:ext cx="538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</a:t>
            </a:r>
            <a:r>
              <a:rPr lang="nl-NL" altLang="en-US" sz="2400">
                <a:solidFill>
                  <a:srgbClr val="0000CC"/>
                </a:solidFill>
              </a:rPr>
              <a:t>Bông hoa tươi như nụ cười của bé.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4" descr="Imag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7315200" cy="429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35400" y="51816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Đèn điện sáng như sao.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828925" y="5638800"/>
            <a:ext cx="578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0000CC"/>
                </a:solidFill>
              </a:rPr>
              <a:t>Những ngôi sao sáng như ngọn đèn.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4" name="Picture 3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6934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20975" y="53340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CC00CC"/>
                </a:solidFill>
              </a:rPr>
              <a:t>Bản đồ Việt Nam cong cong như hình chữ S.</a:t>
            </a:r>
            <a:endParaRPr lang="en-US" altLang="en-US" sz="2400">
              <a:solidFill>
                <a:srgbClr val="CC00CC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86075" y="5791200"/>
            <a:ext cx="588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  </a:t>
            </a:r>
            <a:r>
              <a:rPr lang="nl-NL" altLang="en-US" sz="2400">
                <a:solidFill>
                  <a:srgbClr val="0000CC"/>
                </a:solidFill>
              </a:rPr>
              <a:t>Chữ S cong cong như bản đồ Việt Nam .</a:t>
            </a:r>
            <a:endParaRPr lang="en-US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480820" y="240801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F4983-9C09-46C5-BF0F-179992F403F0}"/>
              </a:ext>
            </a:extLst>
          </p:cNvPr>
          <p:cNvSpPr txBox="1"/>
          <p:nvPr/>
        </p:nvSpPr>
        <p:spPr>
          <a:xfrm>
            <a:off x="685800" y="2136921"/>
            <a:ext cx="10972800" cy="2903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SG" sz="36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cha,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………………..,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………………………………….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sét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trơn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…….…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Ở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tòa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4000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……..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52600" y="2853183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686800" y="363604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mỡ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9601200" y="4382881"/>
            <a:ext cx="1285016" cy="5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núi</a:t>
            </a:r>
            <a:endParaRPr lang="en-US" altLang="en-US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10200" y="2791627"/>
            <a:ext cx="5764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ra.</a:t>
            </a:r>
            <a:endParaRPr lang="en-US" altLang="en-US" sz="3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ank-you - VCCI-TOWER.COM">
            <a:extLst>
              <a:ext uri="{FF2B5EF4-FFF2-40B4-BE49-F238E27FC236}">
                <a16:creationId xmlns:a16="http://schemas.microsoft.com/office/drawing/2014/main" id="{960A11E4-7EB4-4403-A9EF-39BBC9EC22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8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921AB3EC-7EFE-4A75-A11E-E62447EE86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228600"/>
            <a:ext cx="9369820" cy="68326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8ADA3CD-16C0-4B1A-ACA3-CD2252BD72C0}"/>
              </a:ext>
            </a:extLst>
          </p:cNvPr>
          <p:cNvSpPr txBox="1">
            <a:spLocks/>
          </p:cNvSpPr>
          <p:nvPr/>
        </p:nvSpPr>
        <p:spPr>
          <a:xfrm>
            <a:off x="3657600" y="2438400"/>
            <a:ext cx="3852041" cy="18340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2400"/>
              <a:buNone/>
              <a:defRPr sz="16533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SG" sz="5400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4413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79368" y="466561"/>
            <a:ext cx="10905065" cy="5796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590040" y="685800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552530" y="2299108"/>
            <a:ext cx="9220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Con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627414" y="3601512"/>
            <a:ext cx="9220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Google Shape;963;p38">
            <a:extLst>
              <a:ext uri="{FF2B5EF4-FFF2-40B4-BE49-F238E27FC236}">
                <a16:creationId xmlns:a16="http://schemas.microsoft.com/office/drawing/2014/main" id="{9F69DF29-1AD9-467A-997A-781D3F388C6A}"/>
              </a:ext>
            </a:extLst>
          </p:cNvPr>
          <p:cNvSpPr/>
          <p:nvPr/>
        </p:nvSpPr>
        <p:spPr>
          <a:xfrm rot="316812">
            <a:off x="873753" y="2904436"/>
            <a:ext cx="10156008" cy="2896999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B050">
              <a:alpha val="3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37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DBA21B-A198-4462-B25B-BB64C10D2DA1}"/>
              </a:ext>
            </a:extLst>
          </p:cNvPr>
          <p:cNvSpPr/>
          <p:nvPr/>
        </p:nvSpPr>
        <p:spPr>
          <a:xfrm>
            <a:off x="379368" y="466561"/>
            <a:ext cx="10905065" cy="579603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E7D13-E950-4F4C-BCB1-E6248AB07121}"/>
              </a:ext>
            </a:extLst>
          </p:cNvPr>
          <p:cNvSpPr txBox="1"/>
          <p:nvPr/>
        </p:nvSpPr>
        <p:spPr>
          <a:xfrm>
            <a:off x="1590040" y="685800"/>
            <a:ext cx="923036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SG" sz="4267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752600" y="2438400"/>
            <a:ext cx="92202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thiểu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267" dirty="0" err="1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D30DB-E456-4057-AFEF-000FC9E69974}"/>
              </a:ext>
            </a:extLst>
          </p:cNvPr>
          <p:cNvSpPr txBox="1"/>
          <p:nvPr/>
        </p:nvSpPr>
        <p:spPr>
          <a:xfrm>
            <a:off x="1736124" y="424605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SG" sz="4267" dirty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Google Shape;963;p38">
            <a:extLst>
              <a:ext uri="{FF2B5EF4-FFF2-40B4-BE49-F238E27FC236}">
                <a16:creationId xmlns:a16="http://schemas.microsoft.com/office/drawing/2014/main" id="{9F69DF29-1AD9-467A-997A-781D3F388C6A}"/>
              </a:ext>
            </a:extLst>
          </p:cNvPr>
          <p:cNvSpPr/>
          <p:nvPr/>
        </p:nvSpPr>
        <p:spPr>
          <a:xfrm rot="316812">
            <a:off x="898132" y="3604821"/>
            <a:ext cx="10285710" cy="2896999"/>
          </a:xfrm>
          <a:custGeom>
            <a:avLst/>
            <a:gdLst/>
            <a:ahLst/>
            <a:cxnLst/>
            <a:rect l="l" t="t" r="r" b="b"/>
            <a:pathLst>
              <a:path w="45103" h="8608" extrusionOk="0">
                <a:moveTo>
                  <a:pt x="2650" y="2959"/>
                </a:moveTo>
                <a:cubicBezTo>
                  <a:pt x="2628" y="2960"/>
                  <a:pt x="2604" y="2963"/>
                  <a:pt x="2579" y="2968"/>
                </a:cubicBezTo>
                <a:cubicBezTo>
                  <a:pt x="2603" y="2965"/>
                  <a:pt x="2627" y="2962"/>
                  <a:pt x="2650" y="2959"/>
                </a:cubicBezTo>
                <a:close/>
                <a:moveTo>
                  <a:pt x="3823" y="7559"/>
                </a:moveTo>
                <a:cubicBezTo>
                  <a:pt x="3821" y="7559"/>
                  <a:pt x="3819" y="7559"/>
                  <a:pt x="3817" y="7559"/>
                </a:cubicBezTo>
                <a:cubicBezTo>
                  <a:pt x="3819" y="7559"/>
                  <a:pt x="3821" y="7559"/>
                  <a:pt x="3823" y="7559"/>
                </a:cubicBezTo>
                <a:close/>
                <a:moveTo>
                  <a:pt x="43285" y="0"/>
                </a:moveTo>
                <a:cubicBezTo>
                  <a:pt x="43179" y="0"/>
                  <a:pt x="43056" y="17"/>
                  <a:pt x="42916" y="54"/>
                </a:cubicBezTo>
                <a:cubicBezTo>
                  <a:pt x="29297" y="1032"/>
                  <a:pt x="16191" y="1188"/>
                  <a:pt x="2650" y="2959"/>
                </a:cubicBezTo>
                <a:lnTo>
                  <a:pt x="2650" y="2959"/>
                </a:lnTo>
                <a:cubicBezTo>
                  <a:pt x="2660" y="2958"/>
                  <a:pt x="2669" y="2958"/>
                  <a:pt x="2678" y="2958"/>
                </a:cubicBezTo>
                <a:cubicBezTo>
                  <a:pt x="2764" y="2958"/>
                  <a:pt x="2839" y="2982"/>
                  <a:pt x="2915" y="3020"/>
                </a:cubicBezTo>
                <a:cubicBezTo>
                  <a:pt x="2399" y="3020"/>
                  <a:pt x="1754" y="3277"/>
                  <a:pt x="955" y="3690"/>
                </a:cubicBezTo>
                <a:lnTo>
                  <a:pt x="2863" y="3690"/>
                </a:lnTo>
                <a:cubicBezTo>
                  <a:pt x="2753" y="3722"/>
                  <a:pt x="2624" y="3731"/>
                  <a:pt x="2484" y="3731"/>
                </a:cubicBezTo>
                <a:cubicBezTo>
                  <a:pt x="2331" y="3731"/>
                  <a:pt x="2164" y="3721"/>
                  <a:pt x="1996" y="3721"/>
                </a:cubicBezTo>
                <a:cubicBezTo>
                  <a:pt x="1460" y="3721"/>
                  <a:pt x="907" y="3824"/>
                  <a:pt x="697" y="4696"/>
                </a:cubicBezTo>
                <a:cubicBezTo>
                  <a:pt x="629" y="4684"/>
                  <a:pt x="569" y="4677"/>
                  <a:pt x="515" y="4677"/>
                </a:cubicBezTo>
                <a:cubicBezTo>
                  <a:pt x="112" y="4677"/>
                  <a:pt x="52" y="5031"/>
                  <a:pt x="52" y="5986"/>
                </a:cubicBezTo>
                <a:cubicBezTo>
                  <a:pt x="52" y="6089"/>
                  <a:pt x="26" y="6192"/>
                  <a:pt x="0" y="6192"/>
                </a:cubicBezTo>
                <a:lnTo>
                  <a:pt x="155" y="6192"/>
                </a:lnTo>
                <a:cubicBezTo>
                  <a:pt x="167" y="7154"/>
                  <a:pt x="649" y="7401"/>
                  <a:pt x="1324" y="7401"/>
                </a:cubicBezTo>
                <a:cubicBezTo>
                  <a:pt x="2033" y="7401"/>
                  <a:pt x="2955" y="7129"/>
                  <a:pt x="3769" y="7129"/>
                </a:cubicBezTo>
                <a:cubicBezTo>
                  <a:pt x="3882" y="7129"/>
                  <a:pt x="3993" y="7134"/>
                  <a:pt x="4101" y="7146"/>
                </a:cubicBezTo>
                <a:cubicBezTo>
                  <a:pt x="4000" y="7374"/>
                  <a:pt x="3923" y="7552"/>
                  <a:pt x="3823" y="7559"/>
                </a:cubicBezTo>
                <a:lnTo>
                  <a:pt x="3823" y="7559"/>
                </a:lnTo>
                <a:cubicBezTo>
                  <a:pt x="5394" y="7507"/>
                  <a:pt x="6940" y="7404"/>
                  <a:pt x="8511" y="7327"/>
                </a:cubicBezTo>
                <a:lnTo>
                  <a:pt x="8511" y="7327"/>
                </a:lnTo>
                <a:cubicBezTo>
                  <a:pt x="6268" y="7585"/>
                  <a:pt x="3869" y="7971"/>
                  <a:pt x="1264" y="8281"/>
                </a:cubicBezTo>
                <a:cubicBezTo>
                  <a:pt x="4106" y="8511"/>
                  <a:pt x="7003" y="8608"/>
                  <a:pt x="9932" y="8608"/>
                </a:cubicBezTo>
                <a:cubicBezTo>
                  <a:pt x="20773" y="8608"/>
                  <a:pt x="32041" y="7289"/>
                  <a:pt x="42478" y="6579"/>
                </a:cubicBezTo>
                <a:cubicBezTo>
                  <a:pt x="42551" y="6568"/>
                  <a:pt x="42640" y="6566"/>
                  <a:pt x="42736" y="6566"/>
                </a:cubicBezTo>
                <a:cubicBezTo>
                  <a:pt x="42795" y="6566"/>
                  <a:pt x="42858" y="6566"/>
                  <a:pt x="42921" y="6566"/>
                </a:cubicBezTo>
                <a:cubicBezTo>
                  <a:pt x="43478" y="6566"/>
                  <a:pt x="44142" y="6505"/>
                  <a:pt x="43845" y="5315"/>
                </a:cubicBezTo>
                <a:lnTo>
                  <a:pt x="43845" y="5315"/>
                </a:lnTo>
                <a:cubicBezTo>
                  <a:pt x="43946" y="5339"/>
                  <a:pt x="44039" y="5351"/>
                  <a:pt x="44126" y="5351"/>
                </a:cubicBezTo>
                <a:cubicBezTo>
                  <a:pt x="44678" y="5351"/>
                  <a:pt x="44915" y="4852"/>
                  <a:pt x="44670" y="3871"/>
                </a:cubicBezTo>
                <a:lnTo>
                  <a:pt x="44670" y="3871"/>
                </a:lnTo>
                <a:cubicBezTo>
                  <a:pt x="44706" y="3891"/>
                  <a:pt x="44738" y="3900"/>
                  <a:pt x="44766" y="3900"/>
                </a:cubicBezTo>
                <a:cubicBezTo>
                  <a:pt x="45103" y="3900"/>
                  <a:pt x="44918" y="2589"/>
                  <a:pt x="44799" y="2375"/>
                </a:cubicBezTo>
                <a:lnTo>
                  <a:pt x="44799" y="2375"/>
                </a:lnTo>
                <a:lnTo>
                  <a:pt x="42968" y="2504"/>
                </a:lnTo>
                <a:cubicBezTo>
                  <a:pt x="42994" y="2168"/>
                  <a:pt x="42968" y="1859"/>
                  <a:pt x="42916" y="1550"/>
                </a:cubicBezTo>
                <a:lnTo>
                  <a:pt x="42916" y="1550"/>
                </a:lnTo>
                <a:cubicBezTo>
                  <a:pt x="42993" y="1595"/>
                  <a:pt x="43069" y="1615"/>
                  <a:pt x="43144" y="1615"/>
                </a:cubicBezTo>
                <a:cubicBezTo>
                  <a:pt x="43810" y="1615"/>
                  <a:pt x="44333" y="0"/>
                  <a:pt x="43285" y="0"/>
                </a:cubicBezTo>
                <a:close/>
              </a:path>
            </a:pathLst>
          </a:custGeom>
          <a:solidFill>
            <a:srgbClr val="00B050">
              <a:alpha val="3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endParaRPr sz="373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pic>
        <p:nvPicPr>
          <p:cNvPr id="5" name="Picture 160" descr="dsc_6556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8001000" cy="5066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 Box 161"/>
          <p:cNvSpPr txBox="1">
            <a:spLocks noChangeArrowheads="1"/>
          </p:cNvSpPr>
          <p:nvPr/>
        </p:nvSpPr>
        <p:spPr bwMode="auto">
          <a:xfrm>
            <a:off x="2895600" y="6019800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Làng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bản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của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đồng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bào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dân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tộc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thiểu</a:t>
            </a:r>
            <a:r>
              <a:rPr lang="en-US" altLang="en-US" dirty="0">
                <a:solidFill>
                  <a:srgbClr val="0070C0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SVN-Lobster" panose="02040603050506020204" pitchFamily="18" charset="0"/>
              </a:rPr>
              <a:t>số</a:t>
            </a:r>
            <a:endParaRPr lang="en-US" altLang="en-US" dirty="0">
              <a:solidFill>
                <a:srgbClr val="0070C0"/>
              </a:solidFill>
              <a:latin typeface="SVN-Lobs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8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Text Box 136"/>
          <p:cNvSpPr txBox="1">
            <a:spLocks noChangeArrowheads="1"/>
          </p:cNvSpPr>
          <p:nvPr/>
        </p:nvSpPr>
        <p:spPr bwMode="auto">
          <a:xfrm>
            <a:off x="1828800" y="5943600"/>
            <a:ext cx="901448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54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dân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tộc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sinh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sống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trên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đất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SVN-Lobster" panose="02040603050506020204" pitchFamily="18" charset="0"/>
              </a:rPr>
              <a:t>Việt</a:t>
            </a:r>
            <a:r>
              <a:rPr lang="en-US" altLang="en-US" sz="2800" b="1" dirty="0">
                <a:solidFill>
                  <a:srgbClr val="0000CC"/>
                </a:solidFill>
                <a:latin typeface="SVN-Lobster" panose="02040603050506020204" pitchFamily="18" charset="0"/>
              </a:rPr>
              <a:t> Nam</a:t>
            </a:r>
          </a:p>
        </p:txBody>
      </p:sp>
      <p:pic>
        <p:nvPicPr>
          <p:cNvPr id="8" name="Picture 135" descr="dan toc dai hoi18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7650"/>
            <a:ext cx="4733873" cy="5567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0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19765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6" name="Picture 2" descr="http://www.vietnam-un.org/images/gallery/Map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0650"/>
            <a:ext cx="37338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55975" y="1866113"/>
            <a:ext cx="2663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19800" y="813600"/>
            <a:ext cx="4495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 Bắc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Tày, Nùng, Thái, Dao, Hmông, Giáy, Tà ôi… </a:t>
            </a:r>
          </a:p>
        </p:txBody>
      </p:sp>
    </p:spTree>
    <p:extLst>
      <p:ext uri="{BB962C8B-B14F-4D97-AF65-F5344CB8AC3E}">
        <p14:creationId xmlns:p14="http://schemas.microsoft.com/office/powerpoint/2010/main" val="10406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AF36115D-9E04-46CE-867D-C4CFF7450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73152" y="-100917"/>
            <a:ext cx="780528" cy="597134"/>
          </a:xfrm>
          <a:prstGeom prst="rect">
            <a:avLst/>
          </a:prstGeom>
        </p:spPr>
      </p:pic>
      <p:sp>
        <p:nvSpPr>
          <p:cNvPr id="7" name="Rectangle 154"/>
          <p:cNvSpPr>
            <a:spLocks noChangeArrowheads="1"/>
          </p:cNvSpPr>
          <p:nvPr/>
        </p:nvSpPr>
        <p:spPr bwMode="auto">
          <a:xfrm>
            <a:off x="3352800" y="267617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9900"/>
                </a:solidFill>
              </a:rPr>
              <a:t>Các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dân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tộc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thiểu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số</a:t>
            </a:r>
            <a:r>
              <a:rPr lang="en-US" altLang="en-US" sz="2400" b="1" dirty="0">
                <a:solidFill>
                  <a:srgbClr val="009900"/>
                </a:solidFill>
              </a:rPr>
              <a:t> ở </a:t>
            </a:r>
            <a:r>
              <a:rPr lang="en-US" altLang="en-US" sz="2400" b="1" dirty="0" err="1">
                <a:solidFill>
                  <a:srgbClr val="009900"/>
                </a:solidFill>
              </a:rPr>
              <a:t>phía</a:t>
            </a:r>
            <a:r>
              <a:rPr lang="en-US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</a:rPr>
              <a:t>Bắc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</a:p>
        </p:txBody>
      </p:sp>
      <p:pic>
        <p:nvPicPr>
          <p:cNvPr id="8" name="Picture 155" descr="Dan toc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292225"/>
            <a:ext cx="1531937" cy="2057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6" descr="dan_toc_nu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427163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7" descr="Th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1430338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8" descr="M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13843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9" descr="D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5"/>
            <a:ext cx="1676400" cy="1930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0" descr="Hmo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0"/>
            <a:ext cx="1447800" cy="20542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1" descr="Giá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2" descr="DT ho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63" descr="Divot"/>
          <p:cNvSpPr>
            <a:spLocks noChangeArrowheads="1"/>
          </p:cNvSpPr>
          <p:nvPr/>
        </p:nvSpPr>
        <p:spPr bwMode="auto">
          <a:xfrm>
            <a:off x="1978025" y="34544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Tày</a:t>
            </a:r>
          </a:p>
        </p:txBody>
      </p:sp>
      <p:sp>
        <p:nvSpPr>
          <p:cNvPr id="19" name="AutoShape 164" descr="Divot"/>
          <p:cNvSpPr>
            <a:spLocks noChangeArrowheads="1"/>
          </p:cNvSpPr>
          <p:nvPr/>
        </p:nvSpPr>
        <p:spPr bwMode="auto">
          <a:xfrm>
            <a:off x="3730625" y="34544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Nùng</a:t>
            </a:r>
          </a:p>
        </p:txBody>
      </p:sp>
      <p:sp>
        <p:nvSpPr>
          <p:cNvPr id="20" name="AutoShape 165" descr="Divot"/>
          <p:cNvSpPr>
            <a:spLocks noChangeArrowheads="1"/>
          </p:cNvSpPr>
          <p:nvPr/>
        </p:nvSpPr>
        <p:spPr bwMode="auto">
          <a:xfrm>
            <a:off x="2101850" y="61023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Dao</a:t>
            </a:r>
          </a:p>
        </p:txBody>
      </p:sp>
      <p:sp>
        <p:nvSpPr>
          <p:cNvPr id="21" name="AutoShape 166" descr="Divot"/>
          <p:cNvSpPr>
            <a:spLocks noChangeArrowheads="1"/>
          </p:cNvSpPr>
          <p:nvPr/>
        </p:nvSpPr>
        <p:spPr bwMode="auto">
          <a:xfrm>
            <a:off x="8518525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Hmông</a:t>
            </a:r>
          </a:p>
        </p:txBody>
      </p:sp>
      <p:sp>
        <p:nvSpPr>
          <p:cNvPr id="22" name="AutoShape 167" descr="Divot"/>
          <p:cNvSpPr>
            <a:spLocks noChangeArrowheads="1"/>
          </p:cNvSpPr>
          <p:nvPr/>
        </p:nvSpPr>
        <p:spPr bwMode="auto">
          <a:xfrm>
            <a:off x="6858000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Mường</a:t>
            </a:r>
          </a:p>
        </p:txBody>
      </p:sp>
      <p:sp>
        <p:nvSpPr>
          <p:cNvPr id="23" name="AutoShape 168" descr="Divot"/>
          <p:cNvSpPr>
            <a:spLocks noChangeArrowheads="1"/>
          </p:cNvSpPr>
          <p:nvPr/>
        </p:nvSpPr>
        <p:spPr bwMode="auto">
          <a:xfrm>
            <a:off x="5257800" y="34861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</a:p>
        </p:txBody>
      </p:sp>
      <p:sp>
        <p:nvSpPr>
          <p:cNvPr id="24" name="AutoShape 169" descr="Divot"/>
          <p:cNvSpPr>
            <a:spLocks noChangeArrowheads="1"/>
          </p:cNvSpPr>
          <p:nvPr/>
        </p:nvSpPr>
        <p:spPr bwMode="auto">
          <a:xfrm>
            <a:off x="4251325" y="608330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Giáy</a:t>
            </a:r>
          </a:p>
        </p:txBody>
      </p:sp>
      <p:sp>
        <p:nvSpPr>
          <p:cNvPr id="25" name="AutoShape 170" descr="Divot"/>
          <p:cNvSpPr>
            <a:spLocks noChangeArrowheads="1"/>
          </p:cNvSpPr>
          <p:nvPr/>
        </p:nvSpPr>
        <p:spPr bwMode="auto">
          <a:xfrm>
            <a:off x="6248400" y="6115050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Tà ôi</a:t>
            </a:r>
          </a:p>
        </p:txBody>
      </p:sp>
      <p:sp>
        <p:nvSpPr>
          <p:cNvPr id="26" name="AutoShape 171" descr="Divot"/>
          <p:cNvSpPr>
            <a:spLocks noChangeArrowheads="1"/>
          </p:cNvSpPr>
          <p:nvPr/>
        </p:nvSpPr>
        <p:spPr bwMode="auto">
          <a:xfrm>
            <a:off x="8321675" y="6099175"/>
            <a:ext cx="841375" cy="276225"/>
          </a:xfrm>
          <a:prstGeom prst="flowChartTerminator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</a:p>
        </p:txBody>
      </p:sp>
      <p:pic>
        <p:nvPicPr>
          <p:cNvPr id="27" name="Picture 172" descr="Tà ô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4067175"/>
            <a:ext cx="16954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NKNOELEADERBOARD" val="483197404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21955&quot;&gt;&lt;property id=&quot;20148&quot; value=&quot;5&quot;/&gt;&lt;property id=&quot;20300&quot; value=&quot;Slide 2 - &amp;quot;DU LỊCH CÙNG DORAEMON&amp;quot;&quot;/&gt;&lt;property id=&quot;20307&quot; value=&quot;264&quot;/&gt;&lt;/object&gt;&lt;object type=&quot;3&quot; unique_id=&quot;22061&quot;&gt;&lt;property id=&quot;20148&quot; value=&quot;5&quot;/&gt;&lt;property id=&quot;20300&quot; value=&quot;Slide 8&quot;/&gt;&lt;property id=&quot;20307&quot; value=&quot;382&quot;/&gt;&lt;/object&gt;&lt;object type=&quot;3&quot; unique_id=&quot;22062&quot;&gt;&lt;property id=&quot;20148&quot; value=&quot;5&quot;/&gt;&lt;property id=&quot;20300&quot; value=&quot;Slide 9&quot;/&gt;&lt;property id=&quot;20307&quot; value=&quot;283&quot;/&gt;&lt;/object&gt;&lt;object type=&quot;3&quot; unique_id=&quot;22063&quot;&gt;&lt;property id=&quot;20148&quot; value=&quot;5&quot;/&gt;&lt;property id=&quot;20300&quot; value=&quot;Slide 10&quot;/&gt;&lt;property id=&quot;20307&quot; value=&quot;285&quot;/&gt;&lt;/object&gt;&lt;object type=&quot;3&quot; unique_id=&quot;22064&quot;&gt;&lt;property id=&quot;20148&quot; value=&quot;5&quot;/&gt;&lt;property id=&quot;20300&quot; value=&quot;Slide 11&quot;/&gt;&lt;property id=&quot;20307&quot; value=&quot;284&quot;/&gt;&lt;/object&gt;&lt;object type=&quot;3&quot; unique_id=&quot;22065&quot;&gt;&lt;property id=&quot;20148&quot; value=&quot;5&quot;/&gt;&lt;property id=&quot;20300&quot; value=&quot;Slide 12&quot;/&gt;&lt;property id=&quot;20307&quot; value=&quot;286&quot;/&gt;&lt;/object&gt;&lt;object type=&quot;3&quot; unique_id=&quot;22066&quot;&gt;&lt;property id=&quot;20148&quot; value=&quot;5&quot;/&gt;&lt;property id=&quot;20300&quot; value=&quot;Slide 13&quot;/&gt;&lt;property id=&quot;20307&quot; value=&quot;287&quot;/&gt;&lt;/object&gt;&lt;object type=&quot;3&quot; unique_id=&quot;22068&quot;&gt;&lt;property id=&quot;20148&quot; value=&quot;5&quot;/&gt;&lt;property id=&quot;20300&quot; value=&quot;Slide 15&quot;/&gt;&lt;property id=&quot;20307&quot; value=&quot;291&quot;/&gt;&lt;/object&gt;&lt;object type=&quot;3&quot; unique_id=&quot;22069&quot;&gt;&lt;property id=&quot;20148&quot; value=&quot;5&quot;/&gt;&lt;property id=&quot;20300&quot; value=&quot;Slide 16&quot;/&gt;&lt;property id=&quot;20307&quot; value=&quot;292&quot;/&gt;&lt;/object&gt;&lt;object type=&quot;3&quot; unique_id=&quot;22070&quot;&gt;&lt;property id=&quot;20148&quot; value=&quot;5&quot;/&gt;&lt;property id=&quot;20300&quot; value=&quot;Slide 17&quot;/&gt;&lt;property id=&quot;20307&quot; value=&quot;293&quot;/&gt;&lt;/object&gt;&lt;object type=&quot;3&quot; unique_id=&quot;22071&quot;&gt;&lt;property id=&quot;20148&quot; value=&quot;5&quot;/&gt;&lt;property id=&quot;20300&quot; value=&quot;Slide 18&quot;/&gt;&lt;property id=&quot;20307&quot; value=&quot;294&quot;/&gt;&lt;/object&gt;&lt;object type=&quot;3&quot; unique_id=&quot;22072&quot;&gt;&lt;property id=&quot;20148&quot; value=&quot;5&quot;/&gt;&lt;property id=&quot;20300&quot; value=&quot;Slide 19&quot;/&gt;&lt;property id=&quot;20307&quot; value=&quot;337&quot;/&gt;&lt;/object&gt;&lt;object type=&quot;3&quot; unique_id=&quot;22301&quot;&gt;&lt;property id=&quot;20148&quot; value=&quot;5&quot;/&gt;&lt;property id=&quot;20300&quot; value=&quot;Slide 1 - &amp;quot;TOÁN ÔN TẬP TỔNG HỢP&amp;quot;&quot;/&gt;&lt;property id=&quot;20307&quot; value=&quot;383&quot;/&gt;&lt;/object&gt;&lt;object type=&quot;3&quot; unique_id=&quot;22302&quot;&gt;&lt;property id=&quot;20148&quot; value=&quot;5&quot;/&gt;&lt;property id=&quot;20300&quot; value=&quot;Slide 20&quot;/&gt;&lt;property id=&quot;20307&quot; value=&quot;384&quot;/&gt;&lt;/object&gt;&lt;object type=&quot;3&quot; unique_id=&quot;22367&quot;&gt;&lt;property id=&quot;20148&quot; value=&quot;5&quot;/&gt;&lt;property id=&quot;20300&quot; value=&quot;Slide 7&quot;/&gt;&lt;property id=&quot;20307&quot; value=&quot;385&quot;/&gt;&lt;/object&gt;&lt;object type=&quot;3&quot; unique_id=&quot;22434&quot;&gt;&lt;property id=&quot;20148&quot; value=&quot;5&quot;/&gt;&lt;property id=&quot;20300&quot; value=&quot;Slide 14&quot;/&gt;&lt;property id=&quot;20307&quot; value=&quot;289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659</Words>
  <Application>Microsoft Office PowerPoint</Application>
  <PresentationFormat>Màn hình rộng</PresentationFormat>
  <Paragraphs>86</Paragraphs>
  <Slides>25</Slides>
  <Notes>24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4" baseType="lpstr">
      <vt:lpstr>Arial</vt:lpstr>
      <vt:lpstr>Times New Roman</vt:lpstr>
      <vt:lpstr>Comfortaa</vt:lpstr>
      <vt:lpstr>VNI-Times</vt:lpstr>
      <vt:lpstr>#9Slide03 Arima Madurai Black</vt:lpstr>
      <vt:lpstr>Calibri</vt:lpstr>
      <vt:lpstr>Cambria</vt:lpstr>
      <vt:lpstr>SVN-Lobster</vt:lpstr>
      <vt:lpstr>Office Theme</vt:lpstr>
      <vt:lpstr>LUYỆN TỪ VÀ CÂU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Ruộng bậc thang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10</cp:lastModifiedBy>
  <cp:revision>89</cp:revision>
  <dcterms:created xsi:type="dcterms:W3CDTF">2018-03-08T16:49:35Z</dcterms:created>
  <dcterms:modified xsi:type="dcterms:W3CDTF">2021-12-16T02:32:17Z</dcterms:modified>
</cp:coreProperties>
</file>