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4"/>
  </p:notesMasterIdLst>
  <p:sldIdLst>
    <p:sldId id="256" r:id="rId3"/>
    <p:sldId id="257" r:id="rId4"/>
    <p:sldId id="278" r:id="rId5"/>
    <p:sldId id="262" r:id="rId6"/>
    <p:sldId id="312" r:id="rId7"/>
    <p:sldId id="331" r:id="rId8"/>
    <p:sldId id="314" r:id="rId9"/>
    <p:sldId id="332" r:id="rId10"/>
    <p:sldId id="333" r:id="rId11"/>
    <p:sldId id="330" r:id="rId12"/>
    <p:sldId id="281" r:id="rId13"/>
  </p:sldIdLst>
  <p:sldSz cx="12192000" cy="6858000"/>
  <p:notesSz cx="6858000" cy="9144000"/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CB0F"/>
    <a:srgbClr val="FF00FF"/>
    <a:srgbClr val="FF0000"/>
    <a:srgbClr val="00FF99"/>
    <a:srgbClr val="00FF00"/>
    <a:srgbClr val="FEFEFD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22315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527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4481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4318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9763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869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793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68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9489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7228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4942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976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665" r:id="rId2"/>
    <p:sldLayoutId id="2147483711" r:id="rId3"/>
    <p:sldLayoutId id="2147483714" r:id="rId4"/>
    <p:sldLayoutId id="2147483713" r:id="rId5"/>
    <p:sldLayoutId id="2147483712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0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google.com.vn/imgres?imgurl=http://vzone.vn/Resources/StyleOld/2009_02_05/1649/Buoi.jpg&amp;imgrefurl=http://vzone.vn/Default.aspx?Page%3DNewsDetail%26NewsId%3D7724&amp;usg=__RjAF7clYY7qwMPus_T4ltKW6dqI=&amp;h=300&amp;w=400&amp;sz=56&amp;hl=vi&amp;start=9&amp;sig2=LgWnOaqndTJDLY1v8cdUog&amp;zoom=1&amp;tbnid=iAQ7mb5m5BTo7M:&amp;tbnh=93&amp;tbnw=124&amp;ei=J0TTTJKSLI_XcOCTsYkM&amp;prev=/images?q%3Dh%C3%ACnh%2B%E1%BA%A3nh%2Bqu%E1%BA%A3%2Bb%C6%B0%E1%BB%9Fi%26hl%3Dvi%26tbs%3Disch:1&amp;itbs=1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180475" y="1544180"/>
            <a:ext cx="704155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/>
            </a:pPr>
            <a:r>
              <a:rPr lang="en-US" sz="24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TỪ ĐỊA PHƯƠNG. </a:t>
            </a:r>
          </a:p>
          <a:p>
            <a:pPr lvl="0" algn="ctr">
              <a:defRPr/>
            </a:pPr>
            <a:r>
              <a:rPr lang="en-US" sz="24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 HỎI, CHẤM THAN</a:t>
            </a:r>
            <a:endParaRPr lang="en-US" sz="24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190353" y="265717"/>
            <a:ext cx="2159294" cy="799110"/>
            <a:chOff x="1208564" y="356727"/>
            <a:chExt cx="1050978" cy="722212"/>
          </a:xfrm>
        </p:grpSpPr>
        <p:sp>
          <p:nvSpPr>
            <p:cNvPr id="72" name="Flowchart: Alternate Process 71">
              <a:extLst>
                <a:ext uri="{FF2B5EF4-FFF2-40B4-BE49-F238E27FC236}">
                  <a16:creationId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460361" y="439173"/>
              <a:ext cx="799181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208564" y="356727"/>
              <a:ext cx="409186" cy="722212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2C7A4D05-D2A6-4515-9581-CF1F2F0A58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95" t="20632" r="53200" b="13744"/>
          <a:stretch/>
        </p:blipFill>
        <p:spPr>
          <a:xfrm>
            <a:off x="-639972" y="3143707"/>
            <a:ext cx="2168637" cy="367690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023533" y="163406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2060"/>
                </a:solidFill>
                <a:latin typeface="Arial" panose="020B0604020202020204" pitchFamily="34" charset="0"/>
              </a:rPr>
              <a:t>Một người kêu lên: “Cá heo     ”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947333" y="292946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2060"/>
                </a:solidFill>
                <a:latin typeface="Arial" panose="020B0604020202020204" pitchFamily="34" charset="0"/>
              </a:rPr>
              <a:t>Anh em ùa ra vỗ tay hoan hô: A cá heo nhảy múa đẹp quá    ”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9262533" y="1710266"/>
            <a:ext cx="45085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rgbClr val="002060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8957733" y="3462866"/>
            <a:ext cx="45085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rgbClr val="002060"/>
              </a:solidFill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10121371" y="2713566"/>
            <a:ext cx="45085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rgbClr val="002060"/>
              </a:solidFill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8070321" y="4494741"/>
            <a:ext cx="45085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rgbClr val="002060"/>
              </a:solidFill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8770408" y="5242454"/>
            <a:ext cx="45085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rgbClr val="002060"/>
              </a:solidFill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8805333" y="5215466"/>
            <a:ext cx="45085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9262533" y="1710266"/>
            <a:ext cx="45085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0100733" y="2700866"/>
            <a:ext cx="45085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8957733" y="3462866"/>
            <a:ext cx="45085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8078258" y="4453466"/>
            <a:ext cx="45085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2023533" y="4761441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đau</a:t>
            </a:r>
            <a:r>
              <a:rPr lang="en-US" alt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không</a:t>
            </a:r>
            <a:r>
              <a:rPr lang="en-US" alt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chú</a:t>
            </a:r>
            <a:r>
              <a:rPr lang="en-US" alt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mình</a:t>
            </a:r>
            <a:r>
              <a:rPr lang="en-US" alt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Lần</a:t>
            </a:r>
            <a:r>
              <a:rPr lang="en-US" alt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sau</a:t>
            </a:r>
            <a:r>
              <a:rPr lang="en-US" alt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khi</a:t>
            </a:r>
            <a:r>
              <a:rPr lang="en-US" alt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nhảy</a:t>
            </a:r>
            <a:r>
              <a:rPr lang="en-US" alt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múa</a:t>
            </a:r>
            <a:r>
              <a:rPr lang="en-US" alt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phải</a:t>
            </a:r>
            <a:r>
              <a:rPr lang="en-US" alt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chú</a:t>
            </a:r>
            <a:r>
              <a:rPr lang="en-US" alt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 ý </a:t>
            </a:r>
            <a:r>
              <a:rPr lang="en-US" alt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nhé</a:t>
            </a:r>
            <a:endParaRPr lang="en-US" altLang="en-US" sz="4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245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9773" y="1827852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020576" y="3099748"/>
            <a:ext cx="5052503" cy="92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11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5211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Kết quả hình ảnh cho frame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49" r="643"/>
          <a:stretch>
            <a:fillRect/>
          </a:stretch>
        </p:blipFill>
        <p:spPr bwMode="auto">
          <a:xfrm rot="5400000">
            <a:off x="3072404" y="-791615"/>
            <a:ext cx="5965370" cy="823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936579" y="1915196"/>
            <a:ext cx="63717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i="0" u="none" strike="noStrike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–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lowchart: Alternate Process 71">
            <a:extLst>
              <a:ext uri="{FF2B5EF4-FFF2-40B4-BE49-F238E27FC236}">
                <a16:creationId xmlns:a16="http://schemas.microsoft.com/office/drawing/2014/main" id="{42EA427A-B766-4C12-B2F4-9CCA45E5F087}"/>
              </a:ext>
            </a:extLst>
          </p:cNvPr>
          <p:cNvSpPr/>
          <p:nvPr/>
        </p:nvSpPr>
        <p:spPr>
          <a:xfrm>
            <a:off x="1256180" y="280367"/>
            <a:ext cx="9923600" cy="70788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03A5407-0C34-4B8C-910D-D39121D0F49B}"/>
              </a:ext>
            </a:extLst>
          </p:cNvPr>
          <p:cNvSpPr/>
          <p:nvPr/>
        </p:nvSpPr>
        <p:spPr>
          <a:xfrm>
            <a:off x="278477" y="220666"/>
            <a:ext cx="957759" cy="799110"/>
          </a:xfrm>
          <a:prstGeom prst="ellipse">
            <a:avLst/>
          </a:prstGeom>
          <a:ln/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37D465-11FB-42B6-BA6B-1866633501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782" b="74257" l="70320" r="88402">
                        <a14:foregroundMark x1="81918" y1="42970" x2="81918" y2="42970"/>
                        <a14:foregroundMark x1="84384" y1="72871" x2="84384" y2="72871"/>
                        <a14:foregroundMark x1="84018" y1="72871" x2="84018" y2="72871"/>
                        <a14:foregroundMark x1="83562" y1="72475" x2="83562" y2="72475"/>
                        <a14:foregroundMark x1="77900" y1="72871" x2="77900" y2="72871"/>
                        <a14:foregroundMark x1="77169" y1="74257" x2="77169" y2="74257"/>
                      </a14:backgroundRemoval>
                    </a14:imgEffect>
                  </a14:imgLayer>
                </a14:imgProps>
              </a:ext>
            </a:extLst>
          </a:blip>
          <a:srcRect l="68088" t="16153" r="9110" b="21112"/>
          <a:stretch/>
        </p:blipFill>
        <p:spPr>
          <a:xfrm>
            <a:off x="9692001" y="1581140"/>
            <a:ext cx="3021167" cy="4107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657E11-8341-4924-B9CC-E569FD2531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24" b="80920" l="40553" r="65668">
                        <a14:foregroundMark x1="56221" y1="11954" x2="56221" y2="11954"/>
                        <a14:foregroundMark x1="65668" y1="23678" x2="65668" y2="23678"/>
                        <a14:foregroundMark x1="54147" y1="44598" x2="54147" y2="44598"/>
                        <a14:foregroundMark x1="52765" y1="46437" x2="53456" y2="51264"/>
                        <a14:foregroundMark x1="55530" y1="51724" x2="52535" y2="61839"/>
                        <a14:foregroundMark x1="52535" y1="61839" x2="52995" y2="80460"/>
                      </a14:backgroundRemoval>
                    </a14:imgEffect>
                  </a14:imgLayer>
                </a14:imgProps>
              </a:ext>
            </a:extLst>
          </a:blip>
          <a:srcRect l="37655" t="4697" r="31387" b="34767"/>
          <a:stretch/>
        </p:blipFill>
        <p:spPr>
          <a:xfrm rot="577334">
            <a:off x="10104533" y="1713212"/>
            <a:ext cx="919828" cy="158352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B5F8DDE-74B4-4C26-AEFB-EF9F61669BA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8921"/>
          <a:stretch/>
        </p:blipFill>
        <p:spPr>
          <a:xfrm>
            <a:off x="11150235" y="-378856"/>
            <a:ext cx="1728286" cy="1959996"/>
          </a:xfrm>
          <a:prstGeom prst="rect">
            <a:avLst/>
          </a:prstGeom>
        </p:spPr>
      </p:pic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485830" y="1121266"/>
            <a:ext cx="101092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dirty="0" err="1"/>
              <a:t>bố</a:t>
            </a:r>
            <a:r>
              <a:rPr lang="en-US" altLang="en-US" sz="4400" dirty="0"/>
              <a:t> / </a:t>
            </a:r>
            <a:r>
              <a:rPr lang="en-US" altLang="en-US" sz="4400" dirty="0" err="1"/>
              <a:t>ba</a:t>
            </a:r>
            <a:r>
              <a:rPr lang="en-US" altLang="en-US" sz="4400" dirty="0"/>
              <a:t>, </a:t>
            </a:r>
            <a:r>
              <a:rPr lang="en-US" altLang="en-US" sz="4400" dirty="0" err="1"/>
              <a:t>mẹ</a:t>
            </a:r>
            <a:r>
              <a:rPr lang="en-US" altLang="en-US" sz="4400" dirty="0"/>
              <a:t> / </a:t>
            </a:r>
            <a:r>
              <a:rPr lang="en-US" altLang="en-US" sz="4400" dirty="0" err="1"/>
              <a:t>má</a:t>
            </a:r>
            <a:r>
              <a:rPr lang="en-US" altLang="en-US" sz="4400" dirty="0"/>
              <a:t>, </a:t>
            </a:r>
            <a:r>
              <a:rPr lang="en-US" altLang="en-US" sz="4400" dirty="0" err="1"/>
              <a:t>anh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cả</a:t>
            </a:r>
            <a:r>
              <a:rPr lang="en-US" altLang="en-US" sz="4400" dirty="0"/>
              <a:t> / </a:t>
            </a:r>
            <a:r>
              <a:rPr lang="en-US" altLang="en-US" sz="4400" dirty="0" err="1"/>
              <a:t>anh</a:t>
            </a:r>
            <a:r>
              <a:rPr lang="en-US" altLang="en-US" sz="4400" dirty="0"/>
              <a:t> </a:t>
            </a:r>
            <a:r>
              <a:rPr lang="en-US" altLang="en-US" sz="4400" dirty="0" err="1"/>
              <a:t>hai</a:t>
            </a:r>
            <a:r>
              <a:rPr lang="en-US" altLang="en-US" sz="4400" dirty="0"/>
              <a:t>, </a:t>
            </a:r>
            <a:r>
              <a:rPr lang="en-US" altLang="en-US" sz="4400" dirty="0" err="1"/>
              <a:t>quả</a:t>
            </a:r>
            <a:r>
              <a:rPr lang="en-US" altLang="en-US" sz="4400" dirty="0"/>
              <a:t> / </a:t>
            </a:r>
            <a:r>
              <a:rPr lang="en-US" altLang="en-US" sz="4400" dirty="0" err="1"/>
              <a:t>trái</a:t>
            </a:r>
            <a:r>
              <a:rPr lang="en-US" altLang="en-US" sz="4400" dirty="0"/>
              <a:t>, </a:t>
            </a:r>
            <a:r>
              <a:rPr lang="en-US" altLang="en-US" sz="4400" dirty="0" err="1"/>
              <a:t>hoa</a:t>
            </a:r>
            <a:r>
              <a:rPr lang="en-US" altLang="en-US" sz="4400" dirty="0"/>
              <a:t> / </a:t>
            </a:r>
            <a:r>
              <a:rPr lang="en-US" altLang="en-US" sz="4400" dirty="0" err="1"/>
              <a:t>bông</a:t>
            </a:r>
            <a:r>
              <a:rPr lang="en-US" altLang="en-US" sz="4400" dirty="0"/>
              <a:t>, </a:t>
            </a:r>
            <a:r>
              <a:rPr lang="en-US" altLang="en-US" sz="4400" dirty="0" err="1"/>
              <a:t>dứa</a:t>
            </a:r>
            <a:r>
              <a:rPr lang="en-US" altLang="en-US" sz="4400" dirty="0"/>
              <a:t> / </a:t>
            </a:r>
            <a:r>
              <a:rPr lang="en-US" altLang="en-US" sz="4400" dirty="0" err="1"/>
              <a:t>thơm</a:t>
            </a:r>
            <a:r>
              <a:rPr lang="en-US" altLang="en-US" sz="4400" dirty="0"/>
              <a:t> / </a:t>
            </a:r>
            <a:r>
              <a:rPr lang="en-US" altLang="en-US" sz="4400" dirty="0" err="1"/>
              <a:t>khóm</a:t>
            </a:r>
            <a:r>
              <a:rPr lang="en-US" altLang="en-US" sz="4400" dirty="0"/>
              <a:t>, </a:t>
            </a:r>
            <a:r>
              <a:rPr lang="en-US" altLang="en-US" sz="4400" dirty="0" err="1"/>
              <a:t>sắn</a:t>
            </a:r>
            <a:r>
              <a:rPr lang="en-US" altLang="en-US" sz="4400" dirty="0"/>
              <a:t> / </a:t>
            </a:r>
            <a:r>
              <a:rPr lang="en-US" altLang="en-US" sz="4400" dirty="0" err="1"/>
              <a:t>mì</a:t>
            </a:r>
            <a:r>
              <a:rPr lang="en-US" altLang="en-US" sz="4400" dirty="0"/>
              <a:t>, </a:t>
            </a:r>
            <a:r>
              <a:rPr lang="en-US" altLang="en-US" sz="4400" dirty="0" err="1"/>
              <a:t>ngan</a:t>
            </a:r>
            <a:r>
              <a:rPr lang="en-US" altLang="en-US" sz="4400" dirty="0"/>
              <a:t> / </a:t>
            </a:r>
            <a:r>
              <a:rPr lang="en-US" altLang="en-US" sz="4400" dirty="0" err="1"/>
              <a:t>vịt</a:t>
            </a:r>
            <a:r>
              <a:rPr lang="en-US" altLang="en-US" sz="4400" dirty="0"/>
              <a:t> </a:t>
            </a:r>
            <a:r>
              <a:rPr lang="en-US" altLang="en-US" sz="4400" dirty="0" err="1"/>
              <a:t>xiêm</a:t>
            </a:r>
            <a:r>
              <a:rPr lang="en-US" altLang="en-US" sz="4400" dirty="0"/>
              <a:t>.</a:t>
            </a:r>
          </a:p>
        </p:txBody>
      </p:sp>
      <p:graphicFrame>
        <p:nvGraphicFramePr>
          <p:cNvPr id="3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449634"/>
              </p:ext>
            </p:extLst>
          </p:nvPr>
        </p:nvGraphicFramePr>
        <p:xfrm>
          <a:off x="278478" y="3704798"/>
          <a:ext cx="10316552" cy="2238802"/>
        </p:xfrm>
        <a:graphic>
          <a:graphicData uri="http://schemas.openxmlformats.org/drawingml/2006/table">
            <a:tbl>
              <a:tblPr/>
              <a:tblGrid>
                <a:gridCol w="5158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8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9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dùng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ở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miền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Bắc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 dùng ở miền Nam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888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lowchart: Alternate Process 71">
            <a:extLst>
              <a:ext uri="{FF2B5EF4-FFF2-40B4-BE49-F238E27FC236}">
                <a16:creationId xmlns:a16="http://schemas.microsoft.com/office/drawing/2014/main" id="{42EA427A-B766-4C12-B2F4-9CCA45E5F087}"/>
              </a:ext>
            </a:extLst>
          </p:cNvPr>
          <p:cNvSpPr/>
          <p:nvPr/>
        </p:nvSpPr>
        <p:spPr>
          <a:xfrm>
            <a:off x="1256180" y="280367"/>
            <a:ext cx="9923600" cy="70788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03A5407-0C34-4B8C-910D-D39121D0F49B}"/>
              </a:ext>
            </a:extLst>
          </p:cNvPr>
          <p:cNvSpPr/>
          <p:nvPr/>
        </p:nvSpPr>
        <p:spPr>
          <a:xfrm>
            <a:off x="278477" y="220666"/>
            <a:ext cx="957759" cy="799110"/>
          </a:xfrm>
          <a:prstGeom prst="ellipse">
            <a:avLst/>
          </a:prstGeom>
          <a:ln/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37D465-11FB-42B6-BA6B-1866633501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782" b="74257" l="70320" r="88402">
                        <a14:foregroundMark x1="81918" y1="42970" x2="81918" y2="42970"/>
                        <a14:foregroundMark x1="84384" y1="72871" x2="84384" y2="72871"/>
                        <a14:foregroundMark x1="84018" y1="72871" x2="84018" y2="72871"/>
                        <a14:foregroundMark x1="83562" y1="72475" x2="83562" y2="72475"/>
                        <a14:foregroundMark x1="77900" y1="72871" x2="77900" y2="72871"/>
                        <a14:foregroundMark x1="77169" y1="74257" x2="77169" y2="74257"/>
                      </a14:backgroundRemoval>
                    </a14:imgEffect>
                  </a14:imgLayer>
                </a14:imgProps>
              </a:ext>
            </a:extLst>
          </a:blip>
          <a:srcRect l="68088" t="16153" r="9110" b="21112"/>
          <a:stretch/>
        </p:blipFill>
        <p:spPr>
          <a:xfrm>
            <a:off x="10824060" y="4064485"/>
            <a:ext cx="2054461" cy="2793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1790FC0-C38F-4AD5-B5DB-578A27EAF4CF}"/>
              </a:ext>
            </a:extLst>
          </p:cNvPr>
          <p:cNvSpPr/>
          <p:nvPr/>
        </p:nvSpPr>
        <p:spPr>
          <a:xfrm>
            <a:off x="2672466" y="2334203"/>
            <a:ext cx="1604047" cy="40640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 "/>
              </a:rPr>
              <a:t>b</a:t>
            </a:r>
            <a:r>
              <a:rPr lang="en-US" sz="2800" b="1" dirty="0" err="1" smtClean="0">
                <a:latin typeface="Arial "/>
              </a:rPr>
              <a:t>ố</a:t>
            </a:r>
            <a:r>
              <a:rPr lang="en-US" sz="2800" b="1" dirty="0" smtClean="0">
                <a:latin typeface="Arial "/>
              </a:rPr>
              <a:t> </a:t>
            </a:r>
          </a:p>
          <a:p>
            <a:pPr algn="ctr"/>
            <a:r>
              <a:rPr lang="en-US" sz="2800" b="1" dirty="0" err="1" smtClean="0">
                <a:latin typeface="Arial "/>
              </a:rPr>
              <a:t>mẹ</a:t>
            </a:r>
            <a:r>
              <a:rPr lang="en-US" sz="2800" b="1" dirty="0" smtClean="0">
                <a:latin typeface="Arial "/>
              </a:rPr>
              <a:t> </a:t>
            </a:r>
          </a:p>
          <a:p>
            <a:pPr algn="ctr"/>
            <a:r>
              <a:rPr lang="en-US" sz="2800" b="1" dirty="0" err="1" smtClean="0">
                <a:latin typeface="Arial "/>
              </a:rPr>
              <a:t>anh</a:t>
            </a:r>
            <a:r>
              <a:rPr lang="en-US" sz="2800" b="1" dirty="0" smtClean="0">
                <a:latin typeface="Arial "/>
              </a:rPr>
              <a:t> </a:t>
            </a:r>
            <a:r>
              <a:rPr lang="en-US" sz="2800" b="1" dirty="0" err="1" smtClean="0">
                <a:latin typeface="Arial "/>
              </a:rPr>
              <a:t>cả</a:t>
            </a:r>
            <a:r>
              <a:rPr lang="en-US" sz="2800" b="1" dirty="0" smtClean="0">
                <a:latin typeface="Arial "/>
              </a:rPr>
              <a:t> </a:t>
            </a:r>
            <a:r>
              <a:rPr lang="en-US" sz="2800" b="1" dirty="0" err="1" smtClean="0">
                <a:latin typeface="Arial "/>
              </a:rPr>
              <a:t>quả</a:t>
            </a:r>
            <a:r>
              <a:rPr lang="en-US" sz="2800" b="1" dirty="0" smtClean="0">
                <a:latin typeface="Arial "/>
              </a:rPr>
              <a:t> </a:t>
            </a:r>
            <a:r>
              <a:rPr lang="en-US" sz="2800" b="1" dirty="0" err="1" smtClean="0">
                <a:latin typeface="Arial "/>
              </a:rPr>
              <a:t>hoa</a:t>
            </a:r>
            <a:r>
              <a:rPr lang="en-US" sz="2800" b="1" dirty="0" smtClean="0">
                <a:latin typeface="Arial "/>
              </a:rPr>
              <a:t> </a:t>
            </a:r>
            <a:r>
              <a:rPr lang="en-US" sz="2800" b="1" dirty="0" err="1" smtClean="0">
                <a:latin typeface="Arial "/>
              </a:rPr>
              <a:t>dứa</a:t>
            </a:r>
            <a:r>
              <a:rPr lang="en-US" sz="2800" b="1" dirty="0" smtClean="0">
                <a:latin typeface="Arial "/>
              </a:rPr>
              <a:t> </a:t>
            </a:r>
            <a:r>
              <a:rPr lang="en-US" sz="2800" b="1" dirty="0" err="1" smtClean="0">
                <a:latin typeface="Arial "/>
              </a:rPr>
              <a:t>sắn</a:t>
            </a:r>
            <a:r>
              <a:rPr lang="en-US" sz="2800" b="1" dirty="0" smtClean="0">
                <a:latin typeface="Arial "/>
              </a:rPr>
              <a:t> </a:t>
            </a:r>
            <a:r>
              <a:rPr lang="en-US" sz="2800" b="1" dirty="0" err="1" smtClean="0">
                <a:latin typeface="Arial "/>
              </a:rPr>
              <a:t>ngan</a:t>
            </a:r>
            <a:endParaRPr lang="en-US" sz="2800" b="1" dirty="0">
              <a:latin typeface="Arial 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F657E11-8341-4924-B9CC-E569FD2531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24" b="80920" l="40553" r="65668">
                        <a14:foregroundMark x1="56221" y1="11954" x2="56221" y2="11954"/>
                        <a14:foregroundMark x1="65668" y1="23678" x2="65668" y2="23678"/>
                        <a14:foregroundMark x1="54147" y1="44598" x2="54147" y2="44598"/>
                        <a14:foregroundMark x1="52765" y1="46437" x2="53456" y2="51264"/>
                        <a14:foregroundMark x1="55530" y1="51724" x2="52535" y2="61839"/>
                        <a14:foregroundMark x1="52535" y1="61839" x2="52995" y2="80460"/>
                      </a14:backgroundRemoval>
                    </a14:imgEffect>
                  </a14:imgLayer>
                </a14:imgProps>
              </a:ext>
            </a:extLst>
          </a:blip>
          <a:srcRect l="37655" t="4697" r="31387" b="34767"/>
          <a:stretch/>
        </p:blipFill>
        <p:spPr>
          <a:xfrm rot="577334">
            <a:off x="11732086" y="1446605"/>
            <a:ext cx="919828" cy="158352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B5F8DDE-74B4-4C26-AEFB-EF9F61669BA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8921"/>
          <a:stretch/>
        </p:blipFill>
        <p:spPr>
          <a:xfrm>
            <a:off x="11150235" y="-378856"/>
            <a:ext cx="1728286" cy="1959996"/>
          </a:xfrm>
          <a:prstGeom prst="rect">
            <a:avLst/>
          </a:prstGeom>
        </p:spPr>
      </p:pic>
      <p:graphicFrame>
        <p:nvGraphicFramePr>
          <p:cNvPr id="3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157592"/>
              </p:ext>
            </p:extLst>
          </p:nvPr>
        </p:nvGraphicFramePr>
        <p:xfrm>
          <a:off x="553371" y="1134449"/>
          <a:ext cx="11279729" cy="5384883"/>
        </p:xfrm>
        <a:graphic>
          <a:graphicData uri="http://schemas.openxmlformats.org/drawingml/2006/table">
            <a:tbl>
              <a:tblPr/>
              <a:tblGrid>
                <a:gridCol w="5484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5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7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dùng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ở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miền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Bắc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dùng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ở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miền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Nam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7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: Rounded Corners 25">
            <a:extLst>
              <a:ext uri="{FF2B5EF4-FFF2-40B4-BE49-F238E27FC236}">
                <a16:creationId xmlns:a16="http://schemas.microsoft.com/office/drawing/2014/main" id="{91790FC0-C38F-4AD5-B5DB-578A27EAF4CF}"/>
              </a:ext>
            </a:extLst>
          </p:cNvPr>
          <p:cNvSpPr/>
          <p:nvPr/>
        </p:nvSpPr>
        <p:spPr>
          <a:xfrm>
            <a:off x="7538869" y="2164870"/>
            <a:ext cx="2697476" cy="423333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 "/>
              </a:rPr>
              <a:t>ba</a:t>
            </a:r>
            <a:endParaRPr lang="en-US" sz="2800" b="1" dirty="0" smtClean="0">
              <a:latin typeface="Arial "/>
            </a:endParaRPr>
          </a:p>
          <a:p>
            <a:pPr algn="ctr"/>
            <a:r>
              <a:rPr lang="en-US" sz="2800" b="1" dirty="0" err="1" smtClean="0">
                <a:latin typeface="Arial "/>
              </a:rPr>
              <a:t>má</a:t>
            </a:r>
            <a:r>
              <a:rPr lang="en-US" sz="2800" b="1" dirty="0" smtClean="0">
                <a:latin typeface="Arial "/>
              </a:rPr>
              <a:t> </a:t>
            </a:r>
          </a:p>
          <a:p>
            <a:pPr algn="ctr"/>
            <a:r>
              <a:rPr lang="en-US" sz="2800" b="1" dirty="0" err="1" smtClean="0">
                <a:latin typeface="Arial "/>
              </a:rPr>
              <a:t>anh</a:t>
            </a:r>
            <a:r>
              <a:rPr lang="en-US" sz="2800" b="1" dirty="0" smtClean="0">
                <a:latin typeface="Arial "/>
              </a:rPr>
              <a:t> </a:t>
            </a:r>
            <a:r>
              <a:rPr lang="en-US" sz="2800" b="1" dirty="0" err="1" smtClean="0">
                <a:latin typeface="Arial "/>
              </a:rPr>
              <a:t>hai</a:t>
            </a:r>
            <a:r>
              <a:rPr lang="en-US" sz="2800" b="1" dirty="0" smtClean="0">
                <a:latin typeface="Arial "/>
              </a:rPr>
              <a:t> </a:t>
            </a:r>
          </a:p>
          <a:p>
            <a:pPr algn="ctr"/>
            <a:r>
              <a:rPr lang="en-US" sz="2800" b="1" dirty="0" err="1" smtClean="0">
                <a:latin typeface="Arial "/>
              </a:rPr>
              <a:t>trái</a:t>
            </a:r>
            <a:endParaRPr lang="en-US" sz="2800" b="1" dirty="0" smtClean="0">
              <a:latin typeface="Arial "/>
            </a:endParaRPr>
          </a:p>
          <a:p>
            <a:pPr algn="ctr"/>
            <a:r>
              <a:rPr lang="en-US" sz="2800" b="1" dirty="0" smtClean="0">
                <a:latin typeface="Arial "/>
              </a:rPr>
              <a:t> </a:t>
            </a:r>
            <a:r>
              <a:rPr lang="en-US" sz="2800" b="1" dirty="0" err="1" smtClean="0">
                <a:latin typeface="Arial "/>
              </a:rPr>
              <a:t>bông</a:t>
            </a:r>
            <a:endParaRPr lang="en-US" sz="2800" b="1" dirty="0" smtClean="0">
              <a:latin typeface="Arial "/>
            </a:endParaRPr>
          </a:p>
          <a:p>
            <a:pPr algn="ctr"/>
            <a:r>
              <a:rPr lang="en-US" sz="2800" b="1" dirty="0" smtClean="0">
                <a:latin typeface="Arial "/>
              </a:rPr>
              <a:t> </a:t>
            </a:r>
            <a:r>
              <a:rPr lang="en-US" sz="2800" b="1" dirty="0" err="1" smtClean="0">
                <a:latin typeface="Arial "/>
              </a:rPr>
              <a:t>thơm</a:t>
            </a:r>
            <a:r>
              <a:rPr lang="en-US" sz="2800" b="1" dirty="0" smtClean="0">
                <a:latin typeface="Arial "/>
              </a:rPr>
              <a:t>, </a:t>
            </a:r>
            <a:r>
              <a:rPr lang="en-US" sz="2800" b="1" dirty="0" err="1" smtClean="0">
                <a:latin typeface="Arial "/>
              </a:rPr>
              <a:t>khóm</a:t>
            </a:r>
            <a:r>
              <a:rPr lang="en-US" sz="2800" b="1" dirty="0" smtClean="0">
                <a:latin typeface="Arial "/>
              </a:rPr>
              <a:t> </a:t>
            </a:r>
            <a:r>
              <a:rPr lang="en-US" sz="2800" b="1" dirty="0" err="1" smtClean="0">
                <a:latin typeface="Arial "/>
              </a:rPr>
              <a:t>mì</a:t>
            </a:r>
            <a:r>
              <a:rPr lang="en-US" sz="2800" b="1" dirty="0" smtClean="0">
                <a:latin typeface="Arial "/>
              </a:rPr>
              <a:t> </a:t>
            </a:r>
          </a:p>
          <a:p>
            <a:pPr algn="ctr"/>
            <a:r>
              <a:rPr lang="en-US" sz="2800" b="1" dirty="0" err="1" smtClean="0">
                <a:latin typeface="Arial "/>
              </a:rPr>
              <a:t>vịt</a:t>
            </a:r>
            <a:r>
              <a:rPr lang="en-US" sz="2800" b="1" dirty="0" smtClean="0">
                <a:latin typeface="Arial "/>
              </a:rPr>
              <a:t> </a:t>
            </a:r>
            <a:r>
              <a:rPr lang="en-US" sz="2800" b="1" dirty="0" err="1" smtClean="0">
                <a:latin typeface="Arial "/>
              </a:rPr>
              <a:t>xiêm</a:t>
            </a:r>
            <a:endParaRPr lang="en-US" sz="2800" b="1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2734276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val 72">
            <a:extLst>
              <a:ext uri="{FF2B5EF4-FFF2-40B4-BE49-F238E27FC236}">
                <a16:creationId xmlns:a16="http://schemas.microsoft.com/office/drawing/2014/main" id="{E03A5407-0C34-4B8C-910D-D39121D0F49B}"/>
              </a:ext>
            </a:extLst>
          </p:cNvPr>
          <p:cNvSpPr/>
          <p:nvPr/>
        </p:nvSpPr>
        <p:spPr>
          <a:xfrm>
            <a:off x="611736" y="309601"/>
            <a:ext cx="750008" cy="735007"/>
          </a:xfrm>
          <a:prstGeom prst="ellipse">
            <a:avLst/>
          </a:prstGeom>
          <a:ln/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" name="Picture 6" descr="Dkrs2R9EyCM09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4" y="457200"/>
            <a:ext cx="3048000" cy="251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uWhyOZf31IuJL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134" y="3429000"/>
            <a:ext cx="2895600" cy="251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Buoi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934" y="533400"/>
            <a:ext cx="2895600" cy="236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red_rose_h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4" y="3505200"/>
            <a:ext cx="30480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705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lowchart: Alternate Process 71">
            <a:extLst>
              <a:ext uri="{FF2B5EF4-FFF2-40B4-BE49-F238E27FC236}">
                <a16:creationId xmlns:a16="http://schemas.microsoft.com/office/drawing/2014/main" id="{42EA427A-B766-4C12-B2F4-9CCA45E5F087}"/>
              </a:ext>
            </a:extLst>
          </p:cNvPr>
          <p:cNvSpPr/>
          <p:nvPr/>
        </p:nvSpPr>
        <p:spPr>
          <a:xfrm>
            <a:off x="1256179" y="280367"/>
            <a:ext cx="10512487" cy="156536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dirty="0" err="1">
                <a:solidFill>
                  <a:schemeClr val="bg1"/>
                </a:solidFill>
              </a:rPr>
              <a:t>Các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từ</a:t>
            </a:r>
            <a:r>
              <a:rPr lang="en-US" altLang="en-US" sz="3200" dirty="0">
                <a:solidFill>
                  <a:schemeClr val="bg1"/>
                </a:solidFill>
              </a:rPr>
              <a:t> in </a:t>
            </a:r>
            <a:r>
              <a:rPr lang="en-US" altLang="en-US" sz="3200" dirty="0" err="1">
                <a:solidFill>
                  <a:schemeClr val="bg1"/>
                </a:solidFill>
              </a:rPr>
              <a:t>đậm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trong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đoạn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thơ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sau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thường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được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dùng</a:t>
            </a:r>
            <a:r>
              <a:rPr lang="en-US" altLang="en-US" sz="3200" dirty="0">
                <a:solidFill>
                  <a:schemeClr val="bg1"/>
                </a:solidFill>
              </a:rPr>
              <a:t> ở </a:t>
            </a:r>
            <a:r>
              <a:rPr lang="en-US" altLang="en-US" sz="3200" dirty="0" err="1">
                <a:solidFill>
                  <a:schemeClr val="bg1"/>
                </a:solidFill>
              </a:rPr>
              <a:t>một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số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tỉnh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miền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Trung</a:t>
            </a:r>
            <a:r>
              <a:rPr lang="en-US" altLang="en-US" sz="3200" dirty="0">
                <a:solidFill>
                  <a:schemeClr val="bg1"/>
                </a:solidFill>
              </a:rPr>
              <a:t>. </a:t>
            </a:r>
            <a:r>
              <a:rPr lang="en-US" altLang="en-US" sz="3200" dirty="0" err="1">
                <a:solidFill>
                  <a:schemeClr val="bg1"/>
                </a:solidFill>
              </a:rPr>
              <a:t>Em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hãy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tìm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những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từ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trong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ngoặc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đơn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cùng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nghĩa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với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các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từ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ấy</a:t>
            </a:r>
            <a:r>
              <a:rPr lang="en-US" altLang="en-US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03A5407-0C34-4B8C-910D-D39121D0F49B}"/>
              </a:ext>
            </a:extLst>
          </p:cNvPr>
          <p:cNvSpPr/>
          <p:nvPr/>
        </p:nvSpPr>
        <p:spPr>
          <a:xfrm>
            <a:off x="278477" y="220666"/>
            <a:ext cx="957759" cy="799110"/>
          </a:xfrm>
          <a:prstGeom prst="ellipse">
            <a:avLst/>
          </a:prstGeom>
          <a:ln/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37D465-11FB-42B6-BA6B-1866633501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782" b="74257" l="70320" r="88402">
                        <a14:foregroundMark x1="81918" y1="42970" x2="81918" y2="42970"/>
                        <a14:foregroundMark x1="84384" y1="72871" x2="84384" y2="72871"/>
                        <a14:foregroundMark x1="84018" y1="72871" x2="84018" y2="72871"/>
                        <a14:foregroundMark x1="83562" y1="72475" x2="83562" y2="72475"/>
                        <a14:foregroundMark x1="77900" y1="72871" x2="77900" y2="72871"/>
                        <a14:foregroundMark x1="77169" y1="74257" x2="77169" y2="74257"/>
                      </a14:backgroundRemoval>
                    </a14:imgEffect>
                  </a14:imgLayer>
                </a14:imgProps>
              </a:ext>
            </a:extLst>
          </a:blip>
          <a:srcRect l="68088" t="16153" r="9110" b="21112"/>
          <a:stretch/>
        </p:blipFill>
        <p:spPr>
          <a:xfrm>
            <a:off x="10681416" y="1704615"/>
            <a:ext cx="3021167" cy="4107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657E11-8341-4924-B9CC-E569FD2531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24" b="80920" l="40553" r="65668">
                        <a14:foregroundMark x1="56221" y1="11954" x2="56221" y2="11954"/>
                        <a14:foregroundMark x1="65668" y1="23678" x2="65668" y2="23678"/>
                        <a14:foregroundMark x1="54147" y1="44598" x2="54147" y2="44598"/>
                        <a14:foregroundMark x1="52765" y1="46437" x2="53456" y2="51264"/>
                        <a14:foregroundMark x1="55530" y1="51724" x2="52535" y2="61839"/>
                        <a14:foregroundMark x1="52535" y1="61839" x2="52995" y2="80460"/>
                      </a14:backgroundRemoval>
                    </a14:imgEffect>
                  </a14:imgLayer>
                </a14:imgProps>
              </a:ext>
            </a:extLst>
          </a:blip>
          <a:srcRect l="37655" t="4697" r="31387" b="34767"/>
          <a:stretch/>
        </p:blipFill>
        <p:spPr>
          <a:xfrm rot="577334">
            <a:off x="11062850" y="1652122"/>
            <a:ext cx="993230" cy="170989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B5F8DDE-74B4-4C26-AEFB-EF9F61669BA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8921"/>
          <a:stretch/>
        </p:blipFill>
        <p:spPr>
          <a:xfrm>
            <a:off x="11150235" y="-378856"/>
            <a:ext cx="1728286" cy="1959996"/>
          </a:xfrm>
          <a:prstGeom prst="rect">
            <a:avLst/>
          </a:prstGeom>
        </p:spPr>
      </p:pic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2328184" y="1602531"/>
            <a:ext cx="76200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/>
              <a:t>       </a:t>
            </a:r>
            <a:r>
              <a:rPr lang="en-US" altLang="en-US" sz="3600" dirty="0" err="1"/>
              <a:t>Gan</a:t>
            </a:r>
            <a:r>
              <a:rPr lang="en-US" altLang="en-US" sz="3600" dirty="0"/>
              <a:t> </a:t>
            </a:r>
            <a:r>
              <a:rPr lang="en-US" altLang="en-US" sz="3600" b="1" i="1" dirty="0"/>
              <a:t>chi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gan</a:t>
            </a:r>
            <a:r>
              <a:rPr lang="en-US" altLang="en-US" sz="3600" dirty="0"/>
              <a:t> </a:t>
            </a:r>
            <a:r>
              <a:rPr lang="en-US" altLang="en-US" sz="3600" b="1" i="1" dirty="0" err="1"/>
              <a:t>rứa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mẹ</a:t>
            </a:r>
            <a:r>
              <a:rPr lang="en-US" altLang="en-US" sz="3600" dirty="0"/>
              <a:t> </a:t>
            </a:r>
            <a:r>
              <a:rPr lang="en-US" altLang="en-US" sz="3600" b="1" i="1" dirty="0" err="1"/>
              <a:t>nờ</a:t>
            </a:r>
            <a:r>
              <a:rPr lang="en-US" altLang="en-US" sz="3600" dirty="0"/>
              <a:t> ?</a:t>
            </a:r>
            <a:br>
              <a:rPr lang="en-US" altLang="en-US" sz="3600" dirty="0"/>
            </a:br>
            <a:r>
              <a:rPr lang="en-US" altLang="en-US" sz="3600" dirty="0" err="1"/>
              <a:t>Mẹ</a:t>
            </a:r>
            <a:r>
              <a:rPr lang="en-US" altLang="en-US" sz="3600" dirty="0"/>
              <a:t> </a:t>
            </a:r>
            <a:r>
              <a:rPr lang="en-US" altLang="en-US" sz="3600" dirty="0" err="1"/>
              <a:t>rằng</a:t>
            </a:r>
            <a:r>
              <a:rPr lang="en-US" altLang="en-US" sz="3600" dirty="0"/>
              <a:t>: </a:t>
            </a:r>
            <a:r>
              <a:rPr lang="en-US" altLang="en-US" sz="3600" dirty="0" err="1"/>
              <a:t>Cứu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nước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mình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chờ</a:t>
            </a:r>
            <a:r>
              <a:rPr lang="en-US" altLang="en-US" sz="3600" dirty="0"/>
              <a:t> </a:t>
            </a:r>
            <a:r>
              <a:rPr lang="en-US" altLang="en-US" sz="3600" b="1" i="1" dirty="0"/>
              <a:t>chi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ai</a:t>
            </a:r>
            <a:r>
              <a:rPr lang="en-US" altLang="en-US" sz="3600" dirty="0"/>
              <a:t> ?</a:t>
            </a:r>
            <a:br>
              <a:rPr lang="en-US" altLang="en-US" sz="3600" dirty="0"/>
            </a:br>
            <a:r>
              <a:rPr lang="en-US" altLang="en-US" sz="3600" dirty="0"/>
              <a:t>      </a:t>
            </a:r>
            <a:r>
              <a:rPr lang="en-US" altLang="en-US" sz="3600" dirty="0" err="1"/>
              <a:t>Chẳng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bằng</a:t>
            </a:r>
            <a:r>
              <a:rPr lang="en-US" altLang="en-US" sz="3600" dirty="0"/>
              <a:t> con </a:t>
            </a:r>
            <a:r>
              <a:rPr lang="en-US" altLang="en-US" sz="3600" dirty="0" err="1"/>
              <a:t>gái</a:t>
            </a:r>
            <a:r>
              <a:rPr lang="en-US" altLang="en-US" sz="3600" dirty="0"/>
              <a:t>, con </a:t>
            </a:r>
            <a:r>
              <a:rPr lang="en-US" altLang="en-US" sz="3600" dirty="0" err="1"/>
              <a:t>trai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dirty="0" err="1"/>
              <a:t>Sáu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mươi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còn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chút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tài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đò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đưa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dirty="0"/>
              <a:t>      </a:t>
            </a:r>
            <a:r>
              <a:rPr lang="en-US" altLang="en-US" sz="3600" dirty="0" err="1"/>
              <a:t>Tàu</a:t>
            </a:r>
            <a:r>
              <a:rPr lang="en-US" altLang="en-US" sz="3600" dirty="0"/>
              <a:t> bay </a:t>
            </a:r>
            <a:r>
              <a:rPr lang="en-US" altLang="en-US" sz="3600" b="1" i="1" dirty="0" err="1"/>
              <a:t>hắn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bắn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sớm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trưa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dirty="0" err="1"/>
              <a:t>Thì</a:t>
            </a:r>
            <a:r>
              <a:rPr lang="en-US" altLang="en-US" sz="3600" b="1" i="1" dirty="0"/>
              <a:t> </a:t>
            </a:r>
            <a:r>
              <a:rPr lang="en-US" altLang="en-US" sz="3600" b="1" i="1" dirty="0" err="1"/>
              <a:t>tui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cứ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việc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nắng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mưa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đưa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đò</a:t>
            </a:r>
            <a:r>
              <a:rPr lang="en-US" altLang="en-US" sz="3600" dirty="0"/>
              <a:t>. </a:t>
            </a:r>
            <a:br>
              <a:rPr lang="en-US" altLang="en-US" sz="3600" dirty="0"/>
            </a:br>
            <a:r>
              <a:rPr lang="en-US" altLang="en-US" sz="3600" dirty="0"/>
              <a:t>                                               </a:t>
            </a:r>
            <a:r>
              <a:rPr lang="en-US" altLang="en-US" sz="2000" b="1" dirty="0"/>
              <a:t>TỐ HỮU</a:t>
            </a: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1756367" y="5436591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 dirty="0"/>
              <a:t>chi </a:t>
            </a:r>
            <a:r>
              <a:rPr lang="en-US" altLang="en-US" dirty="0" err="1"/>
              <a:t>cùng</a:t>
            </a:r>
            <a:r>
              <a:rPr lang="en-US" altLang="en-US" dirty="0"/>
              <a:t> </a:t>
            </a:r>
            <a:r>
              <a:rPr lang="en-US" altLang="en-US" dirty="0" err="1"/>
              <a:t>nghĩa</a:t>
            </a:r>
            <a:r>
              <a:rPr lang="en-US" altLang="en-US" dirty="0"/>
              <a:t> </a:t>
            </a:r>
            <a:r>
              <a:rPr lang="en-US" altLang="en-US" dirty="0" err="1"/>
              <a:t>với</a:t>
            </a:r>
            <a:r>
              <a:rPr lang="en-US" altLang="en-US" dirty="0"/>
              <a:t>  ….</a:t>
            </a: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1799230" y="5693529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/>
              <a:t>rứa </a:t>
            </a:r>
            <a:r>
              <a:rPr lang="en-US" altLang="en-US"/>
              <a:t>cùng nghĩa với …</a:t>
            </a: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6873990" y="5783182"/>
            <a:ext cx="333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 dirty="0" err="1"/>
              <a:t>hắn</a:t>
            </a:r>
            <a:r>
              <a:rPr lang="en-US" altLang="en-US" b="1" i="1" dirty="0"/>
              <a:t> </a:t>
            </a:r>
            <a:r>
              <a:rPr lang="en-US" altLang="en-US" dirty="0" err="1"/>
              <a:t>cùng</a:t>
            </a:r>
            <a:r>
              <a:rPr lang="en-US" altLang="en-US" dirty="0"/>
              <a:t> </a:t>
            </a:r>
            <a:r>
              <a:rPr lang="en-US" altLang="en-US" dirty="0" err="1"/>
              <a:t>nghĩa</a:t>
            </a:r>
            <a:r>
              <a:rPr lang="en-US" altLang="en-US" dirty="0"/>
              <a:t> </a:t>
            </a:r>
            <a:r>
              <a:rPr lang="en-US" altLang="en-US" dirty="0" err="1"/>
              <a:t>với</a:t>
            </a:r>
            <a:r>
              <a:rPr lang="en-US" altLang="en-US" dirty="0"/>
              <a:t>  ….</a:t>
            </a:r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6933205" y="6207879"/>
            <a:ext cx="333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 dirty="0" err="1"/>
              <a:t>tui</a:t>
            </a:r>
            <a:r>
              <a:rPr lang="en-US" altLang="en-US" b="1" i="1" dirty="0"/>
              <a:t> </a:t>
            </a:r>
            <a:r>
              <a:rPr lang="en-US" altLang="en-US" dirty="0" err="1"/>
              <a:t>cùng</a:t>
            </a:r>
            <a:r>
              <a:rPr lang="en-US" altLang="en-US" dirty="0"/>
              <a:t> </a:t>
            </a:r>
            <a:r>
              <a:rPr lang="en-US" altLang="en-US" dirty="0" err="1"/>
              <a:t>nghĩa</a:t>
            </a:r>
            <a:r>
              <a:rPr lang="en-US" altLang="en-US" dirty="0"/>
              <a:t> </a:t>
            </a:r>
            <a:r>
              <a:rPr lang="en-US" altLang="en-US" dirty="0" err="1"/>
              <a:t>với</a:t>
            </a:r>
            <a:r>
              <a:rPr lang="en-US" altLang="en-US" dirty="0"/>
              <a:t>  ….</a:t>
            </a:r>
          </a:p>
        </p:txBody>
      </p:sp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1756367" y="6126916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 dirty="0" err="1"/>
              <a:t>nờ</a:t>
            </a:r>
            <a:r>
              <a:rPr lang="en-US" altLang="en-US" b="1" i="1" dirty="0"/>
              <a:t> </a:t>
            </a:r>
            <a:r>
              <a:rPr lang="en-US" altLang="en-US" dirty="0" err="1"/>
              <a:t>cùng</a:t>
            </a:r>
            <a:r>
              <a:rPr lang="en-US" altLang="en-US" dirty="0"/>
              <a:t> </a:t>
            </a:r>
            <a:r>
              <a:rPr lang="en-US" altLang="en-US" dirty="0" err="1"/>
              <a:t>nghĩa</a:t>
            </a:r>
            <a:r>
              <a:rPr lang="en-US" altLang="en-US" dirty="0"/>
              <a:t> </a:t>
            </a:r>
            <a:r>
              <a:rPr lang="en-US" altLang="en-US" dirty="0" err="1"/>
              <a:t>với</a:t>
            </a:r>
            <a:r>
              <a:rPr lang="en-US" altLang="en-US" dirty="0"/>
              <a:t> …</a:t>
            </a:r>
          </a:p>
        </p:txBody>
      </p:sp>
      <p:sp>
        <p:nvSpPr>
          <p:cNvPr id="15" name="Text Box 44"/>
          <p:cNvSpPr txBox="1">
            <a:spLocks noChangeArrowheads="1"/>
          </p:cNvSpPr>
          <p:nvPr/>
        </p:nvSpPr>
        <p:spPr bwMode="auto">
          <a:xfrm>
            <a:off x="6940665" y="5355391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 dirty="0"/>
              <a:t>Chi </a:t>
            </a:r>
            <a:r>
              <a:rPr lang="en-US" altLang="en-US" dirty="0" err="1"/>
              <a:t>cùng</a:t>
            </a:r>
            <a:r>
              <a:rPr lang="en-US" altLang="en-US" dirty="0"/>
              <a:t> </a:t>
            </a:r>
            <a:r>
              <a:rPr lang="en-US" altLang="en-US" dirty="0" err="1"/>
              <a:t>nghĩa</a:t>
            </a:r>
            <a:r>
              <a:rPr lang="en-US" altLang="en-US" dirty="0"/>
              <a:t> </a:t>
            </a:r>
            <a:r>
              <a:rPr lang="en-US" altLang="en-US" dirty="0" err="1"/>
              <a:t>với</a:t>
            </a:r>
            <a:r>
              <a:rPr lang="en-US" altLang="en-US" dirty="0"/>
              <a:t>  ….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278111" y="4939107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(</a:t>
            </a:r>
            <a:r>
              <a:rPr lang="en-US" altLang="en-US">
                <a:solidFill>
                  <a:srgbClr val="0000FF"/>
                </a:solidFill>
              </a:rPr>
              <a:t>thế, nó, gì, tôi, à</a:t>
            </a:r>
            <a:r>
              <a:rPr lang="en-US" altLang="en-US"/>
              <a:t>)</a:t>
            </a:r>
          </a:p>
        </p:txBody>
      </p:sp>
      <p:sp>
        <p:nvSpPr>
          <p:cNvPr id="17" name="Text Box 38"/>
          <p:cNvSpPr txBox="1">
            <a:spLocks noChangeArrowheads="1"/>
          </p:cNvSpPr>
          <p:nvPr/>
        </p:nvSpPr>
        <p:spPr bwMode="auto">
          <a:xfrm>
            <a:off x="4382886" y="4939107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rgbClr val="0000FF"/>
                </a:solidFill>
              </a:rPr>
              <a:t>thế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19" name="Text Box 39"/>
          <p:cNvSpPr txBox="1">
            <a:spLocks noChangeArrowheads="1"/>
          </p:cNvSpPr>
          <p:nvPr/>
        </p:nvSpPr>
        <p:spPr bwMode="auto">
          <a:xfrm>
            <a:off x="6216449" y="494387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à</a:t>
            </a:r>
            <a:endParaRPr lang="en-US" altLang="en-US"/>
          </a:p>
        </p:txBody>
      </p:sp>
      <p:sp>
        <p:nvSpPr>
          <p:cNvPr id="20" name="Text Box 40"/>
          <p:cNvSpPr txBox="1">
            <a:spLocks noChangeArrowheads="1"/>
          </p:cNvSpPr>
          <p:nvPr/>
        </p:nvSpPr>
        <p:spPr bwMode="auto">
          <a:xfrm>
            <a:off x="5721149" y="493434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rgbClr val="0000FF"/>
                </a:solidFill>
              </a:rPr>
              <a:t>tôi</a:t>
            </a:r>
            <a:endParaRPr lang="en-US" altLang="en-US" dirty="0"/>
          </a:p>
        </p:txBody>
      </p:sp>
      <p:sp>
        <p:nvSpPr>
          <p:cNvPr id="21" name="Text Box 41"/>
          <p:cNvSpPr txBox="1">
            <a:spLocks noChangeArrowheads="1"/>
          </p:cNvSpPr>
          <p:nvPr/>
        </p:nvSpPr>
        <p:spPr bwMode="auto">
          <a:xfrm>
            <a:off x="4901999" y="4939107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nó</a:t>
            </a:r>
            <a:endParaRPr lang="en-US" altLang="en-US"/>
          </a:p>
        </p:txBody>
      </p:sp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5330624" y="493434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gì</a:t>
            </a:r>
            <a:endParaRPr lang="en-US" altLang="en-US"/>
          </a:p>
        </p:txBody>
      </p:sp>
      <p:sp>
        <p:nvSpPr>
          <p:cNvPr id="23" name="Text Box 46"/>
          <p:cNvSpPr txBox="1">
            <a:spLocks noChangeArrowheads="1"/>
          </p:cNvSpPr>
          <p:nvPr/>
        </p:nvSpPr>
        <p:spPr bwMode="auto">
          <a:xfrm>
            <a:off x="5344911" y="4939107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rgbClr val="0000FF"/>
                </a:solidFill>
              </a:rPr>
              <a:t>gì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8970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6784 0.0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8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35 0.01783 L -0.02644 0.1287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17149 0.1717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01 0.01783 L 0.33945 0.0601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1 0.01783 L 0.37773 0.1300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29414 0.1791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7" grpId="1"/>
      <p:bldP spid="17" grpId="2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val 72">
            <a:extLst>
              <a:ext uri="{FF2B5EF4-FFF2-40B4-BE49-F238E27FC236}">
                <a16:creationId xmlns:a16="http://schemas.microsoft.com/office/drawing/2014/main" id="{E03A5407-0C34-4B8C-910D-D39121D0F49B}"/>
              </a:ext>
            </a:extLst>
          </p:cNvPr>
          <p:cNvSpPr/>
          <p:nvPr/>
        </p:nvSpPr>
        <p:spPr>
          <a:xfrm>
            <a:off x="278477" y="220666"/>
            <a:ext cx="957759" cy="799110"/>
          </a:xfrm>
          <a:prstGeom prst="ellipse">
            <a:avLst/>
          </a:prstGeom>
          <a:ln/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37D465-11FB-42B6-BA6B-1866633501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782" b="74257" l="70320" r="88402">
                        <a14:foregroundMark x1="81918" y1="42970" x2="81918" y2="42970"/>
                        <a14:foregroundMark x1="84384" y1="72871" x2="84384" y2="72871"/>
                        <a14:foregroundMark x1="84018" y1="72871" x2="84018" y2="72871"/>
                        <a14:foregroundMark x1="83562" y1="72475" x2="83562" y2="72475"/>
                        <a14:foregroundMark x1="77900" y1="72871" x2="77900" y2="72871"/>
                        <a14:foregroundMark x1="77169" y1="74257" x2="77169" y2="74257"/>
                      </a14:backgroundRemoval>
                    </a14:imgEffect>
                  </a14:imgLayer>
                </a14:imgProps>
              </a:ext>
            </a:extLst>
          </a:blip>
          <a:srcRect l="68088" t="16153" r="9110" b="21112"/>
          <a:stretch/>
        </p:blipFill>
        <p:spPr>
          <a:xfrm>
            <a:off x="10412468" y="2711870"/>
            <a:ext cx="2163950" cy="2942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657E11-8341-4924-B9CC-E569FD2531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24" b="80920" l="40553" r="65668">
                        <a14:foregroundMark x1="56221" y1="11954" x2="56221" y2="11954"/>
                        <a14:foregroundMark x1="65668" y1="23678" x2="65668" y2="23678"/>
                        <a14:foregroundMark x1="54147" y1="44598" x2="54147" y2="44598"/>
                        <a14:foregroundMark x1="52765" y1="46437" x2="53456" y2="51264"/>
                        <a14:foregroundMark x1="55530" y1="51724" x2="52535" y2="61839"/>
                        <a14:foregroundMark x1="52535" y1="61839" x2="52995" y2="80460"/>
                      </a14:backgroundRemoval>
                    </a14:imgEffect>
                  </a14:imgLayer>
                </a14:imgProps>
              </a:ext>
            </a:extLst>
          </a:blip>
          <a:srcRect l="37655" t="4697" r="31387" b="34767"/>
          <a:stretch/>
        </p:blipFill>
        <p:spPr>
          <a:xfrm rot="577334">
            <a:off x="10591997" y="2865690"/>
            <a:ext cx="673383" cy="115926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B5F8DDE-74B4-4C26-AEFB-EF9F61669BA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8921"/>
          <a:stretch/>
        </p:blipFill>
        <p:spPr>
          <a:xfrm>
            <a:off x="11150235" y="-378856"/>
            <a:ext cx="1728286" cy="1959996"/>
          </a:xfrm>
          <a:prstGeom prst="rect">
            <a:avLst/>
          </a:prstGeom>
        </p:spPr>
      </p:pic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2791859" y="830266"/>
            <a:ext cx="7239000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       Gan </a:t>
            </a:r>
            <a:r>
              <a:rPr lang="en-US" altLang="en-US" sz="3600" b="1" i="1">
                <a:solidFill>
                  <a:srgbClr val="0000FF"/>
                </a:solidFill>
              </a:rPr>
              <a:t>gì</a:t>
            </a:r>
            <a:r>
              <a:rPr lang="en-US" altLang="en-US" sz="3600" b="1" i="1"/>
              <a:t> </a:t>
            </a:r>
            <a:r>
              <a:rPr lang="en-US" altLang="en-US" sz="3600"/>
              <a:t>gan </a:t>
            </a:r>
            <a:r>
              <a:rPr lang="en-US" altLang="en-US" sz="3600" b="1" i="1">
                <a:solidFill>
                  <a:srgbClr val="0000FF"/>
                </a:solidFill>
              </a:rPr>
              <a:t>thế</a:t>
            </a:r>
            <a:r>
              <a:rPr lang="en-US" altLang="en-US" sz="3600"/>
              <a:t>, mẹ </a:t>
            </a:r>
            <a:r>
              <a:rPr lang="en-US" altLang="en-US" sz="3600" b="1" i="1">
                <a:solidFill>
                  <a:srgbClr val="0000FF"/>
                </a:solidFill>
              </a:rPr>
              <a:t>à</a:t>
            </a:r>
            <a:r>
              <a:rPr lang="en-US" altLang="en-US" sz="3600"/>
              <a:t> ?</a:t>
            </a:r>
            <a:br>
              <a:rPr lang="en-US" altLang="en-US" sz="3600"/>
            </a:br>
            <a:r>
              <a:rPr lang="en-US" altLang="en-US" sz="3600"/>
              <a:t>Mẹ rằng: Cứu nước, mình chờ </a:t>
            </a:r>
            <a:r>
              <a:rPr lang="en-US" altLang="en-US" sz="3600" b="1" i="1">
                <a:solidFill>
                  <a:srgbClr val="0000FF"/>
                </a:solidFill>
              </a:rPr>
              <a:t>gì</a:t>
            </a:r>
            <a:r>
              <a:rPr lang="en-US" altLang="en-US" sz="3600"/>
              <a:t> ai ?</a:t>
            </a:r>
            <a:br>
              <a:rPr lang="en-US" altLang="en-US" sz="3600"/>
            </a:br>
            <a:r>
              <a:rPr lang="en-US" altLang="en-US" sz="3600"/>
              <a:t>      Chẳng bằng con gái, con trai</a:t>
            </a:r>
            <a:br>
              <a:rPr lang="en-US" altLang="en-US" sz="3600"/>
            </a:br>
            <a:r>
              <a:rPr lang="en-US" altLang="en-US" sz="3600"/>
              <a:t>Sáu mươi còn một chút tài đò đưa</a:t>
            </a:r>
            <a:br>
              <a:rPr lang="en-US" altLang="en-US" sz="3600"/>
            </a:br>
            <a:r>
              <a:rPr lang="en-US" altLang="en-US" sz="3600"/>
              <a:t>      Tàu bay </a:t>
            </a:r>
            <a:r>
              <a:rPr lang="en-US" altLang="en-US" sz="3600" b="1" i="1">
                <a:solidFill>
                  <a:srgbClr val="0000FF"/>
                </a:solidFill>
              </a:rPr>
              <a:t>nó</a:t>
            </a:r>
            <a:r>
              <a:rPr lang="en-US" altLang="en-US" sz="3600">
                <a:solidFill>
                  <a:srgbClr val="0000FF"/>
                </a:solidFill>
              </a:rPr>
              <a:t> </a:t>
            </a:r>
            <a:r>
              <a:rPr lang="en-US" altLang="en-US" sz="3600"/>
              <a:t>bắn sớm trưa</a:t>
            </a:r>
            <a:br>
              <a:rPr lang="en-US" altLang="en-US" sz="3600"/>
            </a:br>
            <a:r>
              <a:rPr lang="en-US" altLang="en-US" sz="3600"/>
              <a:t>Thì</a:t>
            </a:r>
            <a:r>
              <a:rPr lang="en-US" altLang="en-US" sz="3600" b="1" i="1"/>
              <a:t> </a:t>
            </a:r>
            <a:r>
              <a:rPr lang="en-US" altLang="en-US" sz="3600" b="1" i="1">
                <a:solidFill>
                  <a:srgbClr val="0000FF"/>
                </a:solidFill>
              </a:rPr>
              <a:t>tôi</a:t>
            </a:r>
            <a:r>
              <a:rPr lang="en-US" altLang="en-US" sz="3600" b="1" i="1"/>
              <a:t> </a:t>
            </a:r>
            <a:r>
              <a:rPr lang="en-US" altLang="en-US" sz="3600"/>
              <a:t>cứ việc nắng mưa đưa đò.</a:t>
            </a:r>
            <a:r>
              <a:rPr lang="en-US" altLang="en-US" sz="3200"/>
              <a:t> </a:t>
            </a:r>
            <a:br>
              <a:rPr lang="en-US" altLang="en-US" sz="3200"/>
            </a:br>
            <a:endParaRPr lang="en-US" altLang="en-US" sz="2000" b="1"/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4239659" y="4183066"/>
            <a:ext cx="3509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(</a:t>
            </a:r>
            <a:r>
              <a:rPr lang="en-US" altLang="en-US" sz="3200">
                <a:solidFill>
                  <a:srgbClr val="0000FF"/>
                </a:solidFill>
              </a:rPr>
              <a:t>thế, nó, gì, tôi, à</a:t>
            </a:r>
            <a:r>
              <a:rPr lang="en-US" altLang="en-US" sz="3200"/>
              <a:t>)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744109" y="5478466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/>
              <a:t>chi </a:t>
            </a:r>
            <a:r>
              <a:rPr lang="en-US" altLang="en-US"/>
              <a:t>cùng nghĩa với </a:t>
            </a:r>
            <a:r>
              <a:rPr lang="en-US" altLang="en-US">
                <a:solidFill>
                  <a:srgbClr val="0000FF"/>
                </a:solidFill>
              </a:rPr>
              <a:t>gì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744109" y="5859466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/>
              <a:t>rứa </a:t>
            </a:r>
            <a:r>
              <a:rPr lang="en-US" altLang="en-US"/>
              <a:t>cùng nghĩa với </a:t>
            </a:r>
            <a:r>
              <a:rPr lang="en-US" altLang="en-US">
                <a:solidFill>
                  <a:srgbClr val="0000FF"/>
                </a:solidFill>
              </a:rPr>
              <a:t>thế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6906659" y="5868991"/>
            <a:ext cx="333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/>
              <a:t>hắn </a:t>
            </a:r>
            <a:r>
              <a:rPr lang="en-US" altLang="en-US"/>
              <a:t>cùng nghĩa với </a:t>
            </a:r>
            <a:r>
              <a:rPr lang="en-US" altLang="en-US">
                <a:solidFill>
                  <a:srgbClr val="0000FF"/>
                </a:solidFill>
              </a:rPr>
              <a:t>nó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6873322" y="6230941"/>
            <a:ext cx="333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/>
              <a:t>tui </a:t>
            </a:r>
            <a:r>
              <a:rPr lang="en-US" altLang="en-US"/>
              <a:t>cùng nghĩa với </a:t>
            </a:r>
            <a:r>
              <a:rPr lang="en-US" altLang="en-US">
                <a:solidFill>
                  <a:srgbClr val="0000FF"/>
                </a:solidFill>
              </a:rPr>
              <a:t>tôi</a:t>
            </a: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1744109" y="6245229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/>
              <a:t>nờ </a:t>
            </a:r>
            <a:r>
              <a:rPr lang="en-US" altLang="en-US"/>
              <a:t>cùng nghĩa với </a:t>
            </a:r>
            <a:r>
              <a:rPr lang="en-US" altLang="en-US">
                <a:solidFill>
                  <a:srgbClr val="0000FF"/>
                </a:solidFill>
              </a:rPr>
              <a:t>à</a:t>
            </a: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6982859" y="548799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/>
              <a:t>chi </a:t>
            </a:r>
            <a:r>
              <a:rPr lang="en-US" altLang="en-US"/>
              <a:t>cùng nghĩa với </a:t>
            </a:r>
            <a:r>
              <a:rPr lang="en-US" altLang="en-US">
                <a:solidFill>
                  <a:srgbClr val="0000FF"/>
                </a:solidFill>
              </a:rPr>
              <a:t>gì</a:t>
            </a:r>
          </a:p>
        </p:txBody>
      </p:sp>
    </p:spTree>
    <p:extLst>
      <p:ext uri="{BB962C8B-B14F-4D97-AF65-F5344CB8AC3E}">
        <p14:creationId xmlns:p14="http://schemas.microsoft.com/office/powerpoint/2010/main" val="1141775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5198649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369</Words>
  <Application>Microsoft Office PowerPoint</Application>
  <PresentationFormat>Widescreen</PresentationFormat>
  <Paragraphs>72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</vt:lpstr>
      <vt:lpstr>Calibri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ASUS</cp:lastModifiedBy>
  <cp:revision>238</cp:revision>
  <dcterms:created xsi:type="dcterms:W3CDTF">2021-02-20T02:56:00Z</dcterms:created>
  <dcterms:modified xsi:type="dcterms:W3CDTF">2021-11-20T07:56:43Z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