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4"/>
  </p:notesMasterIdLst>
  <p:sldIdLst>
    <p:sldId id="267" r:id="rId6"/>
    <p:sldId id="273" r:id="rId7"/>
    <p:sldId id="274" r:id="rId8"/>
    <p:sldId id="256" r:id="rId9"/>
    <p:sldId id="257" r:id="rId10"/>
    <p:sldId id="258" r:id="rId11"/>
    <p:sldId id="259" r:id="rId12"/>
    <p:sldId id="260" r:id="rId13"/>
    <p:sldId id="277" r:id="rId14"/>
    <p:sldId id="275" r:id="rId15"/>
    <p:sldId id="268" r:id="rId16"/>
    <p:sldId id="262" r:id="rId17"/>
    <p:sldId id="272" r:id="rId18"/>
    <p:sldId id="264" r:id="rId19"/>
    <p:sldId id="271" r:id="rId20"/>
    <p:sldId id="265" r:id="rId21"/>
    <p:sldId id="269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8D3"/>
    <a:srgbClr val="FCF6C8"/>
    <a:srgbClr val="F7DF71"/>
    <a:srgbClr val="FCEA7C"/>
    <a:srgbClr val="F4FEB8"/>
    <a:srgbClr val="E6E6E6"/>
    <a:srgbClr val="FBD56B"/>
    <a:srgbClr val="F2CD66"/>
    <a:srgbClr val="F1C959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2031" autoAdjust="0"/>
  </p:normalViewPr>
  <p:slideViewPr>
    <p:cSldViewPr snapToGrid="0">
      <p:cViewPr varScale="1">
        <p:scale>
          <a:sx n="80" d="100"/>
          <a:sy n="80" d="100"/>
        </p:scale>
        <p:origin x="5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F8A0A-F11A-4E2E-9233-3D6945B342C4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3D841-BB16-4E01-8D33-D2911672C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608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0A03BF-BDB9-4A45-9B59-55A59E96C1D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4556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0A03BF-BDB9-4A45-9B59-55A59E96C1D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1037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thêm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.</a:t>
            </a:r>
          </a:p>
          <a:p>
            <a:r>
              <a:rPr lang="en-US" baseline="0" dirty="0"/>
              <a:t>GV </a:t>
            </a:r>
            <a:r>
              <a:rPr lang="en-US" baseline="0" dirty="0" err="1"/>
              <a:t>chốt</a:t>
            </a:r>
            <a:r>
              <a:rPr lang="en-US" baseline="0" dirty="0"/>
              <a:t>: 2 </a:t>
            </a:r>
            <a:r>
              <a:rPr lang="en-US" baseline="0" dirty="0" err="1"/>
              <a:t>đoạn</a:t>
            </a:r>
            <a:r>
              <a:rPr lang="en-US" baseline="0" dirty="0"/>
              <a:t> </a:t>
            </a:r>
            <a:r>
              <a:rPr lang="en-US" baseline="0" dirty="0" err="1"/>
              <a:t>thẳng</a:t>
            </a:r>
            <a:r>
              <a:rPr lang="en-US" baseline="0" dirty="0"/>
              <a:t>/ </a:t>
            </a:r>
            <a:r>
              <a:rPr lang="en-US" baseline="0" dirty="0" err="1"/>
              <a:t>đường</a:t>
            </a:r>
            <a:r>
              <a:rPr lang="en-US" baseline="0" dirty="0"/>
              <a:t> </a:t>
            </a:r>
            <a:r>
              <a:rPr lang="en-US" baseline="0" dirty="0" err="1"/>
              <a:t>thẳng</a:t>
            </a:r>
            <a:r>
              <a:rPr lang="en-US" baseline="0" dirty="0"/>
              <a:t> </a:t>
            </a:r>
            <a:r>
              <a:rPr lang="en-US" baseline="0" dirty="0" err="1"/>
              <a:t>giao</a:t>
            </a:r>
            <a:r>
              <a:rPr lang="en-US" baseline="0" dirty="0"/>
              <a:t> </a:t>
            </a:r>
            <a:r>
              <a:rPr lang="en-US" baseline="0" dirty="0" err="1"/>
              <a:t>nhau</a:t>
            </a:r>
            <a:r>
              <a:rPr lang="en-US" baseline="0" dirty="0"/>
              <a:t> </a:t>
            </a:r>
            <a:r>
              <a:rPr lang="en-US" baseline="0" dirty="0" err="1"/>
              <a:t>tạo</a:t>
            </a:r>
            <a:r>
              <a:rPr lang="en-US" baseline="0" dirty="0"/>
              <a:t> </a:t>
            </a:r>
            <a:r>
              <a:rPr lang="en-US" baseline="0" dirty="0" err="1"/>
              <a:t>thành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cạnh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đồ</a:t>
            </a:r>
            <a:r>
              <a:rPr lang="en-US" baseline="0" dirty="0"/>
              <a:t> </a:t>
            </a:r>
            <a:r>
              <a:rPr lang="en-US" baseline="0" dirty="0" err="1"/>
              <a:t>vật</a:t>
            </a:r>
            <a:r>
              <a:rPr lang="en-US" baseline="0" dirty="0"/>
              <a:t> </a:t>
            </a:r>
            <a:r>
              <a:rPr lang="en-US" baseline="0" dirty="0" err="1"/>
              <a:t>giao</a:t>
            </a:r>
            <a:r>
              <a:rPr lang="en-US" baseline="0" dirty="0"/>
              <a:t> </a:t>
            </a:r>
            <a:r>
              <a:rPr lang="en-US" baseline="0" dirty="0" err="1"/>
              <a:t>nhau</a:t>
            </a:r>
            <a:r>
              <a:rPr lang="en-US" baseline="0" dirty="0"/>
              <a:t> </a:t>
            </a:r>
            <a:r>
              <a:rPr lang="en-US" baseline="0" dirty="0" err="1"/>
              <a:t>cũng</a:t>
            </a:r>
            <a:r>
              <a:rPr lang="en-US" baseline="0" dirty="0"/>
              <a:t> </a:t>
            </a:r>
            <a:r>
              <a:rPr lang="en-US" baseline="0" dirty="0" err="1"/>
              <a:t>tạo</a:t>
            </a:r>
            <a:r>
              <a:rPr lang="en-US" baseline="0" dirty="0"/>
              <a:t> </a:t>
            </a:r>
            <a:r>
              <a:rPr lang="en-US" baseline="0" dirty="0" err="1"/>
              <a:t>thành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3D841-BB16-4E01-8D33-D2911672CBD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380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3D841-BB16-4E01-8D33-D2911672CBD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401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Đặt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đỉnh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góc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vuông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của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ê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ke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trùng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với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đỉnh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của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góc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, </a:t>
            </a:r>
          </a:p>
          <a:p>
            <a:pPr fontAlgn="base"/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một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cạnh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ê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ke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trùng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với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một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cạnh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của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góc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fontAlgn="base"/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+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Nếu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thấy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cạnh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còn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lại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của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ê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ke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trùng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với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cạnh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còn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lại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của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góc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thì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góc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đó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là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góc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vuông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fontAlgn="base"/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Nếu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không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trùng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nhau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thì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đó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là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góc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không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vuông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3D841-BB16-4E01-8D33-D2911672CBD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82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3D841-BB16-4E01-8D33-D2911672CBD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662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3D841-BB16-4E01-8D33-D2911672CBD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07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3D841-BB16-4E01-8D33-D2911672CBD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049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7CF04-4F55-4B48-B2AB-2B1AE0259B79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339-1B36-4880-8A4A-8D81DBEBE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4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7CF04-4F55-4B48-B2AB-2B1AE0259B79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339-1B36-4880-8A4A-8D81DBEBE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21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7CF04-4F55-4B48-B2AB-2B1AE0259B79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339-1B36-4880-8A4A-8D81DBEBE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3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3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73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63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637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1358153" y="3334871"/>
            <a:ext cx="1089212" cy="1331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10273552" y="2252383"/>
            <a:ext cx="1156447" cy="2164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7292788" y="4666129"/>
            <a:ext cx="1156447" cy="441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5204011" y="1810872"/>
            <a:ext cx="1156447" cy="441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7292787" y="1670798"/>
            <a:ext cx="1156447" cy="581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2377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8124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74195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051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7CF04-4F55-4B48-B2AB-2B1AE0259B79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339-1B36-4880-8A4A-8D81DBEBE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8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7CF04-4F55-4B48-B2AB-2B1AE0259B79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339-1B36-4880-8A4A-8D81DBEBE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23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7CF04-4F55-4B48-B2AB-2B1AE0259B79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339-1B36-4880-8A4A-8D81DBEBE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72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7CF04-4F55-4B48-B2AB-2B1AE0259B79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339-1B36-4880-8A4A-8D81DBEBE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79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7CF04-4F55-4B48-B2AB-2B1AE0259B79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339-1B36-4880-8A4A-8D81DBEBE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61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7CF04-4F55-4B48-B2AB-2B1AE0259B79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339-1B36-4880-8A4A-8D81DBEBE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7CF04-4F55-4B48-B2AB-2B1AE0259B79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339-1B36-4880-8A4A-8D81DBEBE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8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7CF04-4F55-4B48-B2AB-2B1AE0259B79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339-1B36-4880-8A4A-8D81DBEBE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7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7CF04-4F55-4B48-B2AB-2B1AE0259B79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C7339-1B36-4880-8A4A-8D81DBEBE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623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6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799"/>
            <a:ext cx="3556000" cy="23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599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1453512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380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80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56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4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3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2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1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3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18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10.wdp"/><Relationship Id="rId18" Type="http://schemas.openxmlformats.org/officeDocument/2006/relationships/image" Target="../media/image16.png"/><Relationship Id="rId3" Type="http://schemas.openxmlformats.org/officeDocument/2006/relationships/image" Target="../media/image8.jpeg"/><Relationship Id="rId7" Type="http://schemas.microsoft.com/office/2007/relationships/hdphoto" Target="../media/hdphoto7.wdp"/><Relationship Id="rId12" Type="http://schemas.openxmlformats.org/officeDocument/2006/relationships/image" Target="../media/image13.png"/><Relationship Id="rId17" Type="http://schemas.microsoft.com/office/2007/relationships/hdphoto" Target="../media/hdphoto12.wdp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microsoft.com/office/2007/relationships/hdphoto" Target="../media/hdphoto9.wdp"/><Relationship Id="rId5" Type="http://schemas.microsoft.com/office/2007/relationships/hdphoto" Target="../media/hdphoto6.wdp"/><Relationship Id="rId15" Type="http://schemas.microsoft.com/office/2007/relationships/hdphoto" Target="../media/hdphoto11.wdp"/><Relationship Id="rId10" Type="http://schemas.openxmlformats.org/officeDocument/2006/relationships/image" Target="../media/image12.png"/><Relationship Id="rId19" Type="http://schemas.microsoft.com/office/2007/relationships/hdphoto" Target="../media/hdphoto13.wdp"/><Relationship Id="rId4" Type="http://schemas.openxmlformats.org/officeDocument/2006/relationships/image" Target="../media/image9.png"/><Relationship Id="rId9" Type="http://schemas.microsoft.com/office/2007/relationships/hdphoto" Target="../media/hdphoto8.wdp"/><Relationship Id="rId1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5.wdp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microsoft.com/office/2007/relationships/hdphoto" Target="../media/hdphoto16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6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37491" y="3428326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Góc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vuông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góc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không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vuông</a:t>
            </a:r>
            <a:endParaRPr lang="en-US" sz="32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57773" y="2516956"/>
            <a:ext cx="3676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sz="4800" dirty="0" smtClean="0">
                <a:latin typeface="Cambria" panose="02040503050406030204" pitchFamily="18" charset="0"/>
                <a:ea typeface="Cambria" panose="02040503050406030204" pitchFamily="18" charset="0"/>
              </a:rPr>
              <a:t> 3</a:t>
            </a:r>
            <a:endParaRPr lang="en-US" sz="4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5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124918"/>
            <a:ext cx="12192000" cy="733082"/>
          </a:xfrm>
          <a:prstGeom prst="rect">
            <a:avLst/>
          </a:prstGeom>
          <a:solidFill>
            <a:srgbClr val="FCE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s://i.pinimg.com/564x/2c/fc/38/2cfc3890c1074c664126c11f93e14b3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67" b="90000" l="1667" r="99722">
                        <a14:foregroundMark x1="47500" y1="63056" x2="47500" y2="63056"/>
                        <a14:foregroundMark x1="61667" y1="57500" x2="61667" y2="57500"/>
                        <a14:foregroundMark x1="67778" y1="55833" x2="67778" y2="55833"/>
                        <a14:foregroundMark x1="39167" y1="56944" x2="39167" y2="56944"/>
                        <a14:foregroundMark x1="57778" y1="58611" x2="57778" y2="58611"/>
                        <a14:foregroundMark x1="85000" y1="48056" x2="85000" y2="48056"/>
                        <a14:foregroundMark x1="45278" y1="58611" x2="45278" y2="5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896" y="4966251"/>
            <a:ext cx="2549787" cy="254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38200" y="879443"/>
            <a:ext cx="10515600" cy="99073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sử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Ê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ke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030522" y="2415158"/>
            <a:ext cx="9158585" cy="43234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đỉnh</a:t>
            </a:r>
            <a:r>
              <a:rPr lang="en-US" alt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ê </a:t>
            </a:r>
            <a:r>
              <a:rPr lang="en-US" altLang="en-US" sz="24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ke</a:t>
            </a:r>
            <a:r>
              <a:rPr lang="en-US" alt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trùng</a:t>
            </a:r>
            <a:r>
              <a:rPr lang="en-US" alt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đỉnh</a:t>
            </a:r>
            <a:r>
              <a:rPr lang="en-US" alt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kiểm</a:t>
            </a:r>
            <a:r>
              <a:rPr lang="en-US" alt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</a:t>
            </a:r>
            <a:r>
              <a:rPr lang="en-US" alt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en-US" alt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endParaRPr lang="en-US" altLang="en-US" sz="2400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alt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trùng</a:t>
            </a:r>
            <a:r>
              <a:rPr lang="en-US" alt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kiểm</a:t>
            </a:r>
            <a:r>
              <a:rPr lang="en-US" alt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</a:t>
            </a:r>
            <a:r>
              <a:rPr lang="en-US" alt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Font typeface="Arial" pitchFamily="34" charset="0"/>
              <a:buNone/>
            </a:pPr>
            <a:r>
              <a:rPr lang="en-US" alt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Ngược</a:t>
            </a:r>
            <a:r>
              <a:rPr lang="en-US" alt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Font typeface="Arial" pitchFamily="34" charset="0"/>
              <a:buNone/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7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935186" y="1926772"/>
            <a:ext cx="4016828" cy="23839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  <a:cs typeface="Arial" panose="020B0604020202020204" pitchFamily="34" charset="0"/>
              </a:rPr>
              <a:t>THỰC HÀNH, LUYỆN TẬP</a:t>
            </a:r>
          </a:p>
        </p:txBody>
      </p:sp>
    </p:spTree>
    <p:extLst>
      <p:ext uri="{BB962C8B-B14F-4D97-AF65-F5344CB8AC3E}">
        <p14:creationId xmlns:p14="http://schemas.microsoft.com/office/powerpoint/2010/main" val="312001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326571" y="500883"/>
            <a:ext cx="11495315" cy="6286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44765" y="500883"/>
            <a:ext cx="130628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1:</a:t>
            </a:r>
          </a:p>
        </p:txBody>
      </p:sp>
      <p:sp>
        <p:nvSpPr>
          <p:cNvPr id="3" name="Rectangle 2"/>
          <p:cNvSpPr/>
          <p:nvPr/>
        </p:nvSpPr>
        <p:spPr>
          <a:xfrm>
            <a:off x="6286499" y="1845129"/>
            <a:ext cx="4310743" cy="230232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86350" y="962575"/>
            <a:ext cx="48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a)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Dùng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ê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nhận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vuông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bên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rồi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đánh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dấu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vuông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mẫu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286500" y="3951514"/>
            <a:ext cx="1469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433457" y="3951514"/>
            <a:ext cx="0" cy="19594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6074229" y="4261757"/>
            <a:ext cx="528043" cy="430175"/>
          </a:xfrm>
          <a:custGeom>
            <a:avLst/>
            <a:gdLst>
              <a:gd name="connsiteX0" fmla="*/ 424542 w 528043"/>
              <a:gd name="connsiteY0" fmla="*/ 0 h 430175"/>
              <a:gd name="connsiteX1" fmla="*/ 522514 w 528043"/>
              <a:gd name="connsiteY1" fmla="*/ 293914 h 430175"/>
              <a:gd name="connsiteX2" fmla="*/ 277585 w 528043"/>
              <a:gd name="connsiteY2" fmla="*/ 424543 h 430175"/>
              <a:gd name="connsiteX3" fmla="*/ 81642 w 528043"/>
              <a:gd name="connsiteY3" fmla="*/ 408214 h 430175"/>
              <a:gd name="connsiteX4" fmla="*/ 81642 w 528043"/>
              <a:gd name="connsiteY4" fmla="*/ 408214 h 430175"/>
              <a:gd name="connsiteX5" fmla="*/ 0 w 528043"/>
              <a:gd name="connsiteY5" fmla="*/ 375557 h 430175"/>
              <a:gd name="connsiteX6" fmla="*/ 0 w 528043"/>
              <a:gd name="connsiteY6" fmla="*/ 375557 h 430175"/>
              <a:gd name="connsiteX7" fmla="*/ 0 w 528043"/>
              <a:gd name="connsiteY7" fmla="*/ 375557 h 43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043" h="430175">
                <a:moveTo>
                  <a:pt x="424542" y="0"/>
                </a:moveTo>
                <a:cubicBezTo>
                  <a:pt x="485774" y="111578"/>
                  <a:pt x="547007" y="223157"/>
                  <a:pt x="522514" y="293914"/>
                </a:cubicBezTo>
                <a:cubicBezTo>
                  <a:pt x="498021" y="364671"/>
                  <a:pt x="351064" y="405493"/>
                  <a:pt x="277585" y="424543"/>
                </a:cubicBezTo>
                <a:cubicBezTo>
                  <a:pt x="204106" y="443593"/>
                  <a:pt x="81642" y="408214"/>
                  <a:pt x="81642" y="408214"/>
                </a:cubicBezTo>
                <a:lnTo>
                  <a:pt x="81642" y="408214"/>
                </a:lnTo>
                <a:lnTo>
                  <a:pt x="0" y="375557"/>
                </a:lnTo>
                <a:lnTo>
                  <a:pt x="0" y="375557"/>
                </a:lnTo>
                <a:lnTo>
                  <a:pt x="0" y="375557"/>
                </a:lnTo>
              </a:path>
            </a:pathLst>
          </a:custGeom>
          <a:noFill/>
          <a:ln w="381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359729" y="4378872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vuông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2" name="Picture 4" descr="Thước Eke Aihua AH1820 20cm - Thước kẻ - Compa | SachTrangAn.com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778" b="76556" l="0" r="100000">
                        <a14:foregroundMark x1="97889" y1="71333" x2="97889" y2="71333"/>
                        <a14:foregroundMark x1="1556" y1="70667" x2="222" y2="70667"/>
                        <a14:foregroundMark x1="95000" y1="70333" x2="99889" y2="71333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394" b="24754"/>
          <a:stretch/>
        </p:blipFill>
        <p:spPr bwMode="auto">
          <a:xfrm rot="14406361">
            <a:off x="-253035" y="3929341"/>
            <a:ext cx="4260319" cy="208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Thước Eke Aihua AH1820 20cm - Thước kẻ - Compa | SachTrangAn.com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778" b="76556" l="0" r="100000">
                        <a14:foregroundMark x1="97889" y1="71333" x2="97889" y2="71333"/>
                        <a14:foregroundMark x1="1556" y1="70667" x2="222" y2="70667"/>
                        <a14:foregroundMark x1="95000" y1="70333" x2="99889" y2="71333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394" b="24754"/>
          <a:stretch/>
        </p:blipFill>
        <p:spPr bwMode="auto">
          <a:xfrm rot="7193639" flipH="1">
            <a:off x="1043210" y="3929341"/>
            <a:ext cx="4260319" cy="208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/>
          <p:cNvCxnSpPr/>
          <p:nvPr/>
        </p:nvCxnSpPr>
        <p:spPr>
          <a:xfrm>
            <a:off x="10450285" y="3967842"/>
            <a:ext cx="1469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466613" y="3951514"/>
            <a:ext cx="0" cy="19594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4" descr="Thước Eke Aihua AH1820 20cm - Thước kẻ - Compa | SachTrangAn.com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778" b="76556" l="0" r="100000">
                        <a14:foregroundMark x1="97889" y1="71333" x2="97889" y2="71333"/>
                        <a14:foregroundMark x1="1556" y1="70667" x2="222" y2="70667"/>
                        <a14:foregroundMark x1="95000" y1="70333" x2="99889" y2="71333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394" b="24754"/>
          <a:stretch/>
        </p:blipFill>
        <p:spPr bwMode="auto">
          <a:xfrm rot="14406361" flipH="1" flipV="1">
            <a:off x="8127736" y="2226646"/>
            <a:ext cx="4326027" cy="211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10450283" y="1845129"/>
            <a:ext cx="0" cy="19594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450283" y="2041072"/>
            <a:ext cx="1469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471642" y="1845129"/>
            <a:ext cx="0" cy="19594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4" descr="Thước Eke Aihua AH1820 20cm - Thước kẻ - Compa | SachTrangAn.com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778" b="76556" l="0" r="100000">
                        <a14:foregroundMark x1="97889" y1="71333" x2="97889" y2="71333"/>
                        <a14:foregroundMark x1="1556" y1="70667" x2="222" y2="70667"/>
                        <a14:foregroundMark x1="95000" y1="70333" x2="99889" y2="71333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394" b="24754"/>
          <a:stretch/>
        </p:blipFill>
        <p:spPr bwMode="auto">
          <a:xfrm rot="7193639" flipV="1">
            <a:off x="4429978" y="2247453"/>
            <a:ext cx="4326027" cy="211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Connector 22"/>
          <p:cNvCxnSpPr/>
          <p:nvPr/>
        </p:nvCxnSpPr>
        <p:spPr>
          <a:xfrm>
            <a:off x="6324685" y="2041072"/>
            <a:ext cx="1469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 descr="https://i.pinimg.com/564x/2c/e0/1c/2ce01c6c06e4a95e165ceda01e2a961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993" b="61348" l="0" r="100000">
                        <a14:foregroundMark x1="30319" y1="58865" x2="30319" y2="58865"/>
                        <a14:foregroundMark x1="29433" y1="54255" x2="29433" y2="54255"/>
                        <a14:foregroundMark x1="46986" y1="55674" x2="46986" y2="55674"/>
                        <a14:foregroundMark x1="57801" y1="54787" x2="57801" y2="54787"/>
                        <a14:foregroundMark x1="70922" y1="55851" x2="70922" y2="55851"/>
                        <a14:foregroundMark x1="85284" y1="56206" x2="85284" y2="56206"/>
                        <a14:foregroundMark x1="83865" y1="49113" x2="83865" y2="49113"/>
                        <a14:foregroundMark x1="9752" y1="43794" x2="9752" y2="43794"/>
                        <a14:foregroundMark x1="10284" y1="39184" x2="10284" y2="39184"/>
                        <a14:foregroundMark x1="15426" y1="39894" x2="15426" y2="39894"/>
                        <a14:foregroundMark x1="18794" y1="44326" x2="18794" y2="44326"/>
                        <a14:foregroundMark x1="20213" y1="49823" x2="20213" y2="49823"/>
                        <a14:foregroundMark x1="16844" y1="55674" x2="16844" y2="55674"/>
                        <a14:foregroundMark x1="12234" y1="56383" x2="12234" y2="56383"/>
                        <a14:foregroundMark x1="5851" y1="55142" x2="5851" y2="55142"/>
                        <a14:foregroundMark x1="2305" y1="51241" x2="2305" y2="51241"/>
                        <a14:foregroundMark x1="2305" y1="46277" x2="2305" y2="46277"/>
                        <a14:foregroundMark x1="4433" y1="41135" x2="4433" y2="41135"/>
                        <a14:foregroundMark x1="26241" y1="56206" x2="26241" y2="56206"/>
                        <a14:foregroundMark x1="27660" y1="51773" x2="27660" y2="51773"/>
                        <a14:foregroundMark x1="24645" y1="50709" x2="34220" y2="57270"/>
                        <a14:foregroundMark x1="44326" y1="52837" x2="41312" y2="58333"/>
                        <a14:foregroundMark x1="65957" y1="57270" x2="73936" y2="55674"/>
                        <a14:foregroundMark x1="11702" y1="42376" x2="8865" y2="53191"/>
                        <a14:foregroundMark x1="76950" y1="55319" x2="87766" y2="569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754" b="35596"/>
          <a:stretch/>
        </p:blipFill>
        <p:spPr bwMode="auto">
          <a:xfrm>
            <a:off x="7300451" y="-157517"/>
            <a:ext cx="4883427" cy="131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34"/>
          <p:cNvSpPr txBox="1">
            <a:spLocks noChangeArrowheads="1"/>
          </p:cNvSpPr>
          <p:nvPr/>
        </p:nvSpPr>
        <p:spPr bwMode="auto">
          <a:xfrm>
            <a:off x="6286499" y="5287502"/>
            <a:ext cx="7239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dirty="0" err="1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en-US" sz="2400" b="1" i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i="1" dirty="0" err="1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altLang="en-US" sz="2400" b="1" i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i="1" dirty="0" err="1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altLang="en-US" sz="2400" b="1" i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i="1" dirty="0" err="1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sz="2400" b="1" i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altLang="en-US" sz="2400" b="1" i="1" dirty="0" err="1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altLang="en-US" sz="2400" b="1" i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i="1" dirty="0" err="1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altLang="en-US" sz="2400" b="1" i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2" name="Text Box 50"/>
          <p:cNvSpPr txBox="1">
            <a:spLocks noChangeArrowheads="1"/>
          </p:cNvSpPr>
          <p:nvPr/>
        </p:nvSpPr>
        <p:spPr bwMode="auto">
          <a:xfrm>
            <a:off x="3800818" y="5970360"/>
            <a:ext cx="8991600" cy="46166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altLang="en-US" sz="2400" b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altLang="en-US" sz="2400" b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tế</a:t>
            </a:r>
            <a:r>
              <a:rPr lang="en-US" altLang="en-US" sz="2400" b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2400" b="1" dirty="0" err="1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altLang="en-US" sz="2400" b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altLang="en-US" sz="2400" b="1" dirty="0" err="1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thường</a:t>
            </a:r>
            <a:r>
              <a:rPr lang="en-US" altLang="en-US" sz="2400" b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altLang="en-US" sz="2400" b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altLang="en-US" sz="2400" b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êke</a:t>
            </a:r>
            <a:r>
              <a:rPr lang="en-US" altLang="en-US" sz="2400" b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altLang="en-US" sz="2400" b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altLang="en-US" sz="2400" b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altLang="en-US" sz="2400" b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6487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96296E-6 L 0.38763 -0.3245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75" y="-1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96296E-6 L 0.58216 -0.32454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02" y="-1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0" grpId="0" animBg="1"/>
      <p:bldP spid="11" grpId="0"/>
      <p:bldP spid="21" grpId="0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2383" y="234527"/>
            <a:ext cx="2449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1: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99455" y="770948"/>
            <a:ext cx="5159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b)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Dùng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ê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vẽ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marL="342900" indent="-342900" algn="just">
              <a:buFontTx/>
              <a:buChar char="-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vuông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đỉnh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O;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cạnh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OA, OB.</a:t>
            </a:r>
          </a:p>
          <a:p>
            <a:pPr marL="342900" indent="-342900" algn="just">
              <a:buFontTx/>
              <a:buChar char="-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vuông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đỉnh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M;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cạnh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MC, MD.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63533" y="1108533"/>
            <a:ext cx="3020785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Quan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sát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vẽ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góc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vuông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đỉnh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O</a:t>
            </a:r>
          </a:p>
        </p:txBody>
      </p:sp>
      <p:pic>
        <p:nvPicPr>
          <p:cNvPr id="1026" name="Picture 2" descr="Mẫu giấy 5 ô ly - Mẫu giấy luyện viết chữ - Download.vn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2526935"/>
            <a:ext cx="6076950" cy="41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Mẫu giấy 5 ô ly - Mẫu giấy luyện viết chữ - Download.vn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699" y="2526935"/>
            <a:ext cx="6076950" cy="41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Thước Eke Aihua AH1820 20cm - Thước kẻ - Compa | SachTrangAn.com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778" b="76556" l="0" r="100000">
                        <a14:foregroundMark x1="97889" y1="71333" x2="97889" y2="71333"/>
                        <a14:foregroundMark x1="1556" y1="70667" x2="222" y2="70667"/>
                        <a14:foregroundMark x1="95000" y1="70333" x2="99889" y2="71333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394" b="24754"/>
          <a:stretch/>
        </p:blipFill>
        <p:spPr bwMode="auto">
          <a:xfrm rot="14406361">
            <a:off x="1795391" y="3177566"/>
            <a:ext cx="3719273" cy="181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lding Pen Cartoon Gesture, Holding Pen, Gesture, Hand Movement PNG  Transparent Clipart Image and PSD File for Free Download | How to draw  hands, Cartoon clip art, Pen illustrati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24" b="90166" l="5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749" y="2354721"/>
            <a:ext cx="2589621" cy="360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3411598" y="3429000"/>
            <a:ext cx="0" cy="186145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>
            <a:off x="4342327" y="4359728"/>
            <a:ext cx="0" cy="186145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Holding Pen Cartoon Gesture, Holding Pen, Gesture, Hand Movement PNG  Transparent Clipart Image and PSD File for Free Download | How to draw  hands, Cartoon clip art, Pen illustrati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24" b="90166" l="5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748" y="4157325"/>
            <a:ext cx="2589621" cy="360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890819" y="3042930"/>
            <a:ext cx="547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90819" y="5196540"/>
            <a:ext cx="547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O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60427" y="5299060"/>
            <a:ext cx="547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</a:p>
        </p:txBody>
      </p:sp>
      <p:pic>
        <p:nvPicPr>
          <p:cNvPr id="18" name="Picture 4" descr="Thước Eke Aihua AH1820 20cm - Thước kẻ - Compa | SachTrangAn.com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778" b="76556" l="0" r="100000">
                        <a14:foregroundMark x1="97889" y1="71333" x2="97889" y2="71333"/>
                        <a14:foregroundMark x1="1556" y1="70667" x2="222" y2="70667"/>
                        <a14:foregroundMark x1="95000" y1="70333" x2="99889" y2="71333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394" b="24754"/>
          <a:stretch/>
        </p:blipFill>
        <p:spPr bwMode="auto">
          <a:xfrm rot="14406361">
            <a:off x="6405374" y="3157332"/>
            <a:ext cx="3719273" cy="181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olding Pen Cartoon Gesture, Holding Pen, Gesture, Hand Movement PNG  Transparent Clipart Image and PSD File for Free Download | How to draw  hands, Cartoon clip art, Pen illustrati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24" b="90166" l="5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535" y="2326694"/>
            <a:ext cx="2589621" cy="360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Connector 20"/>
          <p:cNvCxnSpPr/>
          <p:nvPr/>
        </p:nvCxnSpPr>
        <p:spPr>
          <a:xfrm>
            <a:off x="8006396" y="3424082"/>
            <a:ext cx="0" cy="1861457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>
            <a:off x="8957515" y="4358462"/>
            <a:ext cx="0" cy="1861457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4" descr="Holding Pen Cartoon Gesture, Holding Pen, Gesture, Hand Movement PNG  Transparent Clipart Image and PSD File for Free Download | How to draw  hands, Cartoon clip art, Pen illustrati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24" b="90166" l="5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516" y="4129298"/>
            <a:ext cx="2589621" cy="360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7485455" y="3162472"/>
            <a:ext cx="547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500384" y="5224184"/>
            <a:ext cx="547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029350" y="5336026"/>
            <a:ext cx="547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560439" cy="6858000"/>
          </a:xfrm>
          <a:prstGeom prst="rect">
            <a:avLst/>
          </a:prstGeom>
          <a:solidFill>
            <a:srgbClr val="FBD5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https://i.pinimg.com/564x/70/28/24/702824a2109aab10e10cf486cdcdcf3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65897" y1="13021" x2="65897" y2="13021"/>
                        <a14:foregroundMark x1="62345" y1="9201" x2="47425" y2="92014"/>
                        <a14:foregroundMark x1="4440" y1="46354" x2="96448" y2="56771"/>
                        <a14:foregroundMark x1="92007" y1="28299" x2="12433" y2="75868"/>
                        <a14:foregroundMark x1="72647" y1="78646" x2="72647" y2="7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2839" y="-44211"/>
            <a:ext cx="1185677" cy="121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https://i.pinimg.com/564x/70/28/24/702824a2109aab10e10cf486cdcdcf3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65897" y1="13021" x2="65897" y2="13021"/>
                        <a14:foregroundMark x1="62345" y1="9201" x2="47425" y2="92014"/>
                        <a14:foregroundMark x1="4440" y1="46354" x2="96448" y2="56771"/>
                        <a14:foregroundMark x1="92007" y1="28299" x2="12433" y2="75868"/>
                        <a14:foregroundMark x1="72647" y1="78646" x2="72647" y2="7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6617" y="1085964"/>
            <a:ext cx="974261" cy="99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https://i.pinimg.com/564x/70/28/24/702824a2109aab10e10cf486cdcdcf3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65897" y1="13021" x2="65897" y2="13021"/>
                        <a14:foregroundMark x1="62345" y1="9201" x2="47425" y2="92014"/>
                        <a14:foregroundMark x1="4440" y1="46354" x2="96448" y2="56771"/>
                        <a14:foregroundMark x1="92007" y1="28299" x2="12433" y2="75868"/>
                        <a14:foregroundMark x1="72647" y1="78646" x2="72647" y2="7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1926" y="2021052"/>
            <a:ext cx="797566" cy="81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https://i.pinimg.com/564x/70/28/24/702824a2109aab10e10cf486cdcdcf32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65897" y1="13021" x2="65897" y2="13021"/>
                        <a14:foregroundMark x1="62345" y1="9201" x2="47425" y2="92014"/>
                        <a14:foregroundMark x1="4440" y1="46354" x2="96448" y2="56771"/>
                        <a14:foregroundMark x1="92007" y1="28299" x2="12433" y2="75868"/>
                        <a14:foregroundMark x1="72647" y1="78646" x2="72647" y2="7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3776" y="2767703"/>
            <a:ext cx="659759" cy="67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8" descr="https://i.pinimg.com/564x/7b/c5/65/7bc5652eac81d3b151823d932b1504be.jp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83" t="4183" r="46138" b="-4183"/>
          <a:stretch/>
        </p:blipFill>
        <p:spPr bwMode="auto">
          <a:xfrm rot="13742366">
            <a:off x="-97399" y="3583581"/>
            <a:ext cx="403569" cy="81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https://i.pinimg.com/564x/70/28/24/702824a2109aab10e10cf486cdcdcf32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foregroundMark x1="65897" y1="13021" x2="65897" y2="13021"/>
                        <a14:foregroundMark x1="62345" y1="9201" x2="47425" y2="92014"/>
                        <a14:foregroundMark x1="4440" y1="46354" x2="96448" y2="56771"/>
                        <a14:foregroundMark x1="92007" y1="28299" x2="12433" y2="75868"/>
                        <a14:foregroundMark x1="72647" y1="78646" x2="72647" y2="7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301" y="3441760"/>
            <a:ext cx="428169" cy="43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eeform 4"/>
          <p:cNvSpPr/>
          <p:nvPr/>
        </p:nvSpPr>
        <p:spPr>
          <a:xfrm rot="2224228">
            <a:off x="6780066" y="1677946"/>
            <a:ext cx="489857" cy="1162691"/>
          </a:xfrm>
          <a:custGeom>
            <a:avLst/>
            <a:gdLst>
              <a:gd name="connsiteX0" fmla="*/ 0 w 413584"/>
              <a:gd name="connsiteY0" fmla="*/ 40851 h 791965"/>
              <a:gd name="connsiteX1" fmla="*/ 326571 w 413584"/>
              <a:gd name="connsiteY1" fmla="*/ 40851 h 791965"/>
              <a:gd name="connsiteX2" fmla="*/ 408214 w 413584"/>
              <a:gd name="connsiteY2" fmla="*/ 465394 h 791965"/>
              <a:gd name="connsiteX3" fmla="*/ 212271 w 413584"/>
              <a:gd name="connsiteY3" fmla="*/ 791965 h 791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3584" h="791965">
                <a:moveTo>
                  <a:pt x="0" y="40851"/>
                </a:moveTo>
                <a:cubicBezTo>
                  <a:pt x="129267" y="5472"/>
                  <a:pt x="258535" y="-29906"/>
                  <a:pt x="326571" y="40851"/>
                </a:cubicBezTo>
                <a:cubicBezTo>
                  <a:pt x="394607" y="111608"/>
                  <a:pt x="427264" y="340208"/>
                  <a:pt x="408214" y="465394"/>
                </a:cubicBezTo>
                <a:cubicBezTo>
                  <a:pt x="389164" y="590580"/>
                  <a:pt x="300717" y="691272"/>
                  <a:pt x="212271" y="791965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4" descr="Holding Pen Cartoon Gesture, Holding Pen, Gesture, Hand Movement PNG  Transparent Clipart Image and PSD File for Free Download | How to draw  hands, Cartoon clip art, Pen illustrati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24" b="90166" l="5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27" y="4157325"/>
            <a:ext cx="2589621" cy="360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77814" y="4785411"/>
            <a:ext cx="487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.</a:t>
            </a:r>
            <a:endParaRPr lang="en-US" sz="400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877196" y="4768821"/>
            <a:ext cx="487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  <a:latin typeface="Cambria" panose="02040503050406030204" pitchFamily="18" charset="0"/>
              </a:rPr>
              <a:t>.</a:t>
            </a:r>
            <a:endParaRPr lang="en-US" sz="4000" dirty="0">
              <a:solidFill>
                <a:srgbClr val="7030A0"/>
              </a:solidFill>
              <a:latin typeface="Cambria" panose="02040503050406030204" pitchFamily="18" charset="0"/>
            </a:endParaRPr>
          </a:p>
        </p:txBody>
      </p:sp>
      <p:pic>
        <p:nvPicPr>
          <p:cNvPr id="36" name="Picture 4" descr="Holding Pen Cartoon Gesture, Holding Pen, Gesture, Hand Movement PNG  Transparent Clipart Image and PSD File for Free Download | How to draw  hands, Cartoon clip art, Pen illustrati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24" b="90166" l="5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794" y="4129298"/>
            <a:ext cx="2589621" cy="360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Straight Connector 36"/>
          <p:cNvCxnSpPr/>
          <p:nvPr/>
        </p:nvCxnSpPr>
        <p:spPr>
          <a:xfrm>
            <a:off x="3411598" y="5059632"/>
            <a:ext cx="27432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665618" y="5059380"/>
            <a:ext cx="0" cy="256032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026786" y="5031795"/>
            <a:ext cx="2743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8297198" y="5011219"/>
            <a:ext cx="0" cy="2743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547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repeatCount="indefinite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48148E-6 L 0.00078 0.25579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2778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48148E-6 L 0.14948 -1.48148E-6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74" y="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L 0.00078 0.25579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2778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0.14948 -4.81481E-6 " pathEditMode="relative" rAng="0" ptsTypes="AA">
                                      <p:cBhvr>
                                        <p:cTn id="17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74" y="0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000"/>
                            </p:stCondLst>
                            <p:childTnLst>
                              <p:par>
                                <p:cTn id="20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000"/>
                            </p:stCondLst>
                            <p:childTnLst>
                              <p:par>
                                <p:cTn id="2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500"/>
                            </p:stCondLst>
                            <p:childTnLst>
                              <p:par>
                                <p:cTn id="2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4" grpId="1" animBg="1"/>
      <p:bldP spid="10" grpId="0"/>
      <p:bldP spid="15" grpId="0"/>
      <p:bldP spid="16" grpId="0"/>
      <p:bldP spid="24" grpId="0"/>
      <p:bldP spid="25" grpId="0"/>
      <p:bldP spid="26" grpId="0"/>
      <p:bldP spid="5" grpId="0" animBg="1"/>
      <p:bldP spid="5" grpId="1" animBg="1"/>
      <p:bldP spid="5" grpId="2" animBg="1"/>
      <p:bldP spid="6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6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2712" y="-77781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2: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dưới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đây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4813" y="331699"/>
            <a:ext cx="612321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a)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Nêu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tên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đỉnh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cạnh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vuông</a:t>
            </a:r>
            <a:endParaRPr lang="en-US" sz="2400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434169" y="1474245"/>
            <a:ext cx="0" cy="187778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1422161" y="3352031"/>
            <a:ext cx="171449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5367982" y="1550776"/>
            <a:ext cx="1714499" cy="1502228"/>
            <a:chOff x="4980215" y="2530929"/>
            <a:chExt cx="1714499" cy="1502228"/>
          </a:xfrm>
        </p:grpSpPr>
        <p:cxnSp>
          <p:nvCxnSpPr>
            <p:cNvPr id="9" name="Straight Connector 8"/>
            <p:cNvCxnSpPr/>
            <p:nvPr/>
          </p:nvCxnSpPr>
          <p:spPr>
            <a:xfrm flipH="1">
              <a:off x="4980215" y="4033157"/>
              <a:ext cx="1714499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4980215" y="2530929"/>
              <a:ext cx="1714499" cy="150222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8799875" y="1379736"/>
            <a:ext cx="2906485" cy="1502229"/>
            <a:chOff x="8311243" y="2400299"/>
            <a:chExt cx="2906485" cy="1502229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9503229" y="3902528"/>
              <a:ext cx="1714499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8311243" y="2400299"/>
              <a:ext cx="1191986" cy="150222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/>
          <p:cNvCxnSpPr/>
          <p:nvPr/>
        </p:nvCxnSpPr>
        <p:spPr>
          <a:xfrm flipH="1" flipV="1">
            <a:off x="2743311" y="4421824"/>
            <a:ext cx="1051117" cy="10362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214514" y="4421825"/>
            <a:ext cx="1528798" cy="160775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5707966" y="4382716"/>
            <a:ext cx="1877785" cy="1656746"/>
            <a:chOff x="5959929" y="4875799"/>
            <a:chExt cx="1877785" cy="1656746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5959929" y="4875799"/>
              <a:ext cx="1175657" cy="165674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959929" y="4875800"/>
              <a:ext cx="1877785" cy="8038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Connector 26"/>
          <p:cNvCxnSpPr/>
          <p:nvPr/>
        </p:nvCxnSpPr>
        <p:spPr>
          <a:xfrm flipH="1" flipV="1">
            <a:off x="10958880" y="4283829"/>
            <a:ext cx="2641" cy="167788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9547357" y="4283830"/>
            <a:ext cx="1411522" cy="2770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022712" y="1251781"/>
            <a:ext cx="734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22712" y="3040220"/>
            <a:ext cx="734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</a:t>
            </a:r>
            <a:r>
              <a:rPr lang="vi-VN" sz="2400" dirty="0" smtClean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..lk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148668" y="3086891"/>
            <a:ext cx="734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684413" y="1218150"/>
            <a:ext cx="734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020848" y="2721089"/>
            <a:ext cx="734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090475" y="2746030"/>
            <a:ext cx="734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490897" y="999320"/>
            <a:ext cx="734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560355" y="2645350"/>
            <a:ext cx="734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1706360" y="2578555"/>
            <a:ext cx="734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642325" y="4008955"/>
            <a:ext cx="734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78628" y="5800041"/>
            <a:ext cx="767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872956" y="5294864"/>
            <a:ext cx="767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404631" y="4052996"/>
            <a:ext cx="767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438223" y="4720077"/>
            <a:ext cx="767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450912" y="5721454"/>
            <a:ext cx="767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9375287" y="3906052"/>
            <a:ext cx="370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0828847" y="3894597"/>
            <a:ext cx="370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0989716" y="5721454"/>
            <a:ext cx="370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70710" y="3538043"/>
            <a:ext cx="383692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Góc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vuông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đỉnh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A;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cạnh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AD, AE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974168" y="3366640"/>
            <a:ext cx="3516729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Góc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không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vuông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đỉnh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B; </a:t>
            </a:r>
          </a:p>
          <a:p>
            <a:pPr algn="ctr"/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cạnh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BG, BH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9258026" y="3272071"/>
            <a:ext cx="2934491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Góc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không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vuông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đỉnh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C; </a:t>
            </a:r>
          </a:p>
          <a:p>
            <a:pPr algn="ctr"/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cạnh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CK, CI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65916" y="6347168"/>
            <a:ext cx="3977384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Góc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vuông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đỉnh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D;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cạnh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DM, DN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8625315" y="6121137"/>
            <a:ext cx="3566685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Góc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vuông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đỉnh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G;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cạnh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GX, GY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107072" y="6121137"/>
            <a:ext cx="3303044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Góc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không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vuông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đỉnh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E; </a:t>
            </a:r>
          </a:p>
          <a:p>
            <a:pPr algn="ctr"/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cạnh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EP, EQ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44813" y="828373"/>
            <a:ext cx="707722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b)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Nêu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tên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đỉnh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cạnh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vuông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56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378632" y="0"/>
            <a:ext cx="9040838" cy="6975231"/>
            <a:chOff x="1378632" y="0"/>
            <a:chExt cx="9040838" cy="697523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8633" y="0"/>
              <a:ext cx="9040837" cy="508547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563"/>
            <a:stretch/>
          </p:blipFill>
          <p:spPr>
            <a:xfrm>
              <a:off x="1378632" y="5071403"/>
              <a:ext cx="9040837" cy="190382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1983545" y="331374"/>
            <a:ext cx="20538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latin typeface="HP001 4 hàng" panose="020B0603050302020204" pitchFamily="34" charset="0"/>
              </a:rPr>
              <a:t>Bài</a:t>
            </a:r>
            <a:r>
              <a:rPr lang="en-US" sz="3000" b="1" dirty="0" smtClean="0">
                <a:latin typeface="HP001 4 hàng" panose="020B0603050302020204" pitchFamily="34" charset="0"/>
              </a:rPr>
              <a:t> 2:</a:t>
            </a:r>
            <a:endParaRPr lang="en-US" sz="3000" b="1" dirty="0">
              <a:latin typeface="HP001 4 hàng" panose="020B06030503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7446" y="967883"/>
            <a:ext cx="81592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HP001 4 hàng" panose="020B0603050302020204" pitchFamily="34" charset="0"/>
              </a:rPr>
              <a:t>a) </a:t>
            </a:r>
            <a:r>
              <a:rPr lang="en-US" sz="3000" b="1" dirty="0" err="1" smtClean="0">
                <a:latin typeface="HP001 4 hàng" panose="020B0603050302020204" pitchFamily="34" charset="0"/>
              </a:rPr>
              <a:t>Đỉnh</a:t>
            </a:r>
            <a:r>
              <a:rPr lang="en-US" sz="3000" b="1" dirty="0" smtClean="0">
                <a:latin typeface="HP001 4 hàng" panose="020B0603050302020204" pitchFamily="34" charset="0"/>
              </a:rPr>
              <a:t> </a:t>
            </a:r>
            <a:r>
              <a:rPr lang="en-US" sz="3000" b="1" dirty="0" err="1" smtClean="0">
                <a:latin typeface="HP001 4 hàng" panose="020B0603050302020204" pitchFamily="34" charset="0"/>
              </a:rPr>
              <a:t>và</a:t>
            </a:r>
            <a:r>
              <a:rPr lang="en-US" sz="3000" b="1" dirty="0" smtClean="0">
                <a:latin typeface="HP001 4 hàng" panose="020B0603050302020204" pitchFamily="34" charset="0"/>
              </a:rPr>
              <a:t> </a:t>
            </a:r>
            <a:r>
              <a:rPr lang="en-US" sz="3000" b="1" dirty="0" err="1" smtClean="0">
                <a:latin typeface="HP001 4 hàng" panose="020B0603050302020204" pitchFamily="34" charset="0"/>
              </a:rPr>
              <a:t>cạnh</a:t>
            </a:r>
            <a:r>
              <a:rPr lang="en-US" sz="3000" b="1" dirty="0" smtClean="0">
                <a:latin typeface="HP001 4 hàng" panose="020B0603050302020204" pitchFamily="34" charset="0"/>
              </a:rPr>
              <a:t> </a:t>
            </a:r>
            <a:r>
              <a:rPr lang="en-US" sz="3000" b="1" dirty="0" err="1" smtClean="0">
                <a:latin typeface="HP001 4 hàng" panose="020B0603050302020204" pitchFamily="34" charset="0"/>
              </a:rPr>
              <a:t>các</a:t>
            </a:r>
            <a:r>
              <a:rPr lang="en-US" sz="3000" b="1" dirty="0" smtClean="0">
                <a:latin typeface="HP001 4 hàng" panose="020B0603050302020204" pitchFamily="34" charset="0"/>
              </a:rPr>
              <a:t> </a:t>
            </a:r>
            <a:r>
              <a:rPr lang="en-US" sz="3000" b="1" dirty="0" err="1" smtClean="0">
                <a:latin typeface="HP001 4 hàng" panose="020B0603050302020204" pitchFamily="34" charset="0"/>
              </a:rPr>
              <a:t>góc</a:t>
            </a:r>
            <a:r>
              <a:rPr lang="en-US" sz="3000" b="1" dirty="0" smtClean="0">
                <a:latin typeface="HP001 4 hàng" panose="020B0603050302020204" pitchFamily="34" charset="0"/>
              </a:rPr>
              <a:t> </a:t>
            </a:r>
            <a:r>
              <a:rPr lang="en-US" sz="3000" b="1" dirty="0" err="1" smtClean="0">
                <a:latin typeface="HP001 4 hàng" panose="020B0603050302020204" pitchFamily="34" charset="0"/>
              </a:rPr>
              <a:t>vuông</a:t>
            </a:r>
            <a:endParaRPr lang="en-US" sz="3000" b="1" dirty="0">
              <a:latin typeface="HP001 4 hàng" panose="020B06030503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85778" y="1562188"/>
            <a:ext cx="81592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HP001 4 hàng" panose="020B0603050302020204" pitchFamily="34" charset="0"/>
              </a:rPr>
              <a:t>- </a:t>
            </a:r>
            <a:r>
              <a:rPr lang="en-US" sz="3000" b="1" dirty="0" err="1" smtClean="0">
                <a:latin typeface="HP001 4 hàng" panose="020B0603050302020204" pitchFamily="34" charset="0"/>
              </a:rPr>
              <a:t>Góc</a:t>
            </a:r>
            <a:r>
              <a:rPr lang="en-US" sz="3000" b="1" dirty="0" smtClean="0">
                <a:latin typeface="HP001 4 hàng" panose="020B0603050302020204" pitchFamily="34" charset="0"/>
              </a:rPr>
              <a:t> </a:t>
            </a:r>
            <a:r>
              <a:rPr lang="en-US" sz="3000" b="1" dirty="0" err="1" smtClean="0">
                <a:latin typeface="HP001 4 hàng" panose="020B0603050302020204" pitchFamily="34" charset="0"/>
              </a:rPr>
              <a:t>vuông</a:t>
            </a:r>
            <a:r>
              <a:rPr lang="en-US" sz="3000" b="1" dirty="0" smtClean="0">
                <a:latin typeface="HP001 4 hàng" panose="020B0603050302020204" pitchFamily="34" charset="0"/>
              </a:rPr>
              <a:t> </a:t>
            </a:r>
            <a:r>
              <a:rPr lang="en-US" sz="3000" b="1" dirty="0" err="1" smtClean="0">
                <a:latin typeface="HP001 4 hàng" panose="020B0603050302020204" pitchFamily="34" charset="0"/>
              </a:rPr>
              <a:t>đỉnh</a:t>
            </a:r>
            <a:r>
              <a:rPr lang="en-US" sz="3000" b="1" dirty="0" smtClean="0">
                <a:latin typeface="HP001 4 hàng" panose="020B0603050302020204" pitchFamily="34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000" b="1" dirty="0" smtClean="0">
                <a:latin typeface="HP001 4 hàng" panose="020B0603050302020204" pitchFamily="34" charset="0"/>
              </a:rPr>
              <a:t>, </a:t>
            </a:r>
            <a:r>
              <a:rPr lang="en-US" sz="3000" b="1" dirty="0" err="1" smtClean="0">
                <a:latin typeface="HP001 4 hàng" panose="020B0603050302020204" pitchFamily="34" charset="0"/>
              </a:rPr>
              <a:t>cạnh</a:t>
            </a:r>
            <a:r>
              <a:rPr lang="en-US" sz="3000" b="1" dirty="0" smtClean="0">
                <a:latin typeface="HP001 4 hàng" panose="020B0603050302020204" pitchFamily="34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</a:t>
            </a:r>
            <a:r>
              <a:rPr lang="en-US" sz="3000" b="1" dirty="0" smtClean="0">
                <a:latin typeface="HP001 4 hàng" panose="020B0603050302020204" pitchFamily="34" charset="0"/>
              </a:rPr>
              <a:t> </a:t>
            </a:r>
            <a:r>
              <a:rPr lang="en-US" sz="3000" b="1" dirty="0" err="1" smtClean="0">
                <a:latin typeface="HP001 4 hàng" panose="020B0603050302020204" pitchFamily="34" charset="0"/>
              </a:rPr>
              <a:t>và</a:t>
            </a:r>
            <a:r>
              <a:rPr lang="en-US" sz="3000" b="1" dirty="0" smtClean="0">
                <a:latin typeface="HP001 4 hàng" panose="020B0603050302020204" pitchFamily="34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AE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85778" y="2184629"/>
            <a:ext cx="81592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HP001 4 hàng" panose="020B0603050302020204" pitchFamily="34" charset="0"/>
              </a:rPr>
              <a:t>- </a:t>
            </a:r>
            <a:r>
              <a:rPr lang="en-US" sz="3000" b="1" dirty="0" err="1" smtClean="0">
                <a:latin typeface="HP001 4 hàng" panose="020B0603050302020204" pitchFamily="34" charset="0"/>
              </a:rPr>
              <a:t>Góc</a:t>
            </a:r>
            <a:r>
              <a:rPr lang="en-US" sz="3000" b="1" dirty="0" smtClean="0">
                <a:latin typeface="HP001 4 hàng" panose="020B0603050302020204" pitchFamily="34" charset="0"/>
              </a:rPr>
              <a:t> </a:t>
            </a:r>
            <a:r>
              <a:rPr lang="en-US" sz="3000" b="1" dirty="0" err="1" smtClean="0">
                <a:latin typeface="HP001 4 hàng" panose="020B0603050302020204" pitchFamily="34" charset="0"/>
              </a:rPr>
              <a:t>vuông</a:t>
            </a:r>
            <a:r>
              <a:rPr lang="en-US" sz="3000" b="1" dirty="0" smtClean="0">
                <a:latin typeface="HP001 4 hàng" panose="020B0603050302020204" pitchFamily="34" charset="0"/>
              </a:rPr>
              <a:t> </a:t>
            </a:r>
            <a:r>
              <a:rPr lang="en-US" sz="3000" b="1" dirty="0" err="1" smtClean="0">
                <a:latin typeface="HP001 4 hàng" panose="020B0603050302020204" pitchFamily="34" charset="0"/>
              </a:rPr>
              <a:t>đỉnh</a:t>
            </a:r>
            <a:r>
              <a:rPr lang="en-US" sz="3000" b="1" dirty="0" smtClean="0">
                <a:latin typeface="HP001 4 hàng" panose="020B0603050302020204" pitchFamily="34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000" b="1" dirty="0" smtClean="0">
                <a:latin typeface="HP001 4 hàng" panose="020B0603050302020204" pitchFamily="34" charset="0"/>
              </a:rPr>
              <a:t>, </a:t>
            </a:r>
            <a:r>
              <a:rPr lang="en-US" sz="3000" b="1" dirty="0" err="1" smtClean="0">
                <a:latin typeface="HP001 4 hàng" panose="020B0603050302020204" pitchFamily="34" charset="0"/>
              </a:rPr>
              <a:t>cạnh</a:t>
            </a:r>
            <a:r>
              <a:rPr lang="en-US" sz="3000" b="1" dirty="0" smtClean="0">
                <a:latin typeface="HP001 4 hàng" panose="020B0603050302020204" pitchFamily="34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lang="en-US" sz="3000" b="1" dirty="0" smtClean="0">
                <a:latin typeface="HP001 4 hàng" panose="020B0603050302020204" pitchFamily="34" charset="0"/>
              </a:rPr>
              <a:t> </a:t>
            </a:r>
            <a:r>
              <a:rPr lang="en-US" sz="3000" b="1" dirty="0" err="1" smtClean="0">
                <a:latin typeface="HP001 4 hàng" panose="020B0603050302020204" pitchFamily="34" charset="0"/>
              </a:rPr>
              <a:t>và</a:t>
            </a:r>
            <a:r>
              <a:rPr lang="en-US" sz="3000" b="1" dirty="0" smtClean="0">
                <a:latin typeface="HP001 4 hàng" panose="020B0603050302020204" pitchFamily="34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DN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85778" y="2807070"/>
            <a:ext cx="81592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HP001 4 hàng" panose="020B0603050302020204" pitchFamily="34" charset="0"/>
              </a:rPr>
              <a:t>- </a:t>
            </a:r>
            <a:r>
              <a:rPr lang="en-US" sz="3000" b="1" dirty="0" err="1" smtClean="0">
                <a:latin typeface="HP001 4 hàng" panose="020B0603050302020204" pitchFamily="34" charset="0"/>
              </a:rPr>
              <a:t>Góc</a:t>
            </a:r>
            <a:r>
              <a:rPr lang="en-US" sz="3000" b="1" dirty="0" smtClean="0">
                <a:latin typeface="HP001 4 hàng" panose="020B0603050302020204" pitchFamily="34" charset="0"/>
              </a:rPr>
              <a:t> </a:t>
            </a:r>
            <a:r>
              <a:rPr lang="en-US" sz="3000" b="1" dirty="0" err="1" smtClean="0">
                <a:latin typeface="HP001 4 hàng" panose="020B0603050302020204" pitchFamily="34" charset="0"/>
              </a:rPr>
              <a:t>vuông</a:t>
            </a:r>
            <a:r>
              <a:rPr lang="en-US" sz="3000" b="1" dirty="0" smtClean="0">
                <a:latin typeface="HP001 4 hàng" panose="020B0603050302020204" pitchFamily="34" charset="0"/>
              </a:rPr>
              <a:t> </a:t>
            </a:r>
            <a:r>
              <a:rPr lang="en-US" sz="3000" b="1" dirty="0" err="1" smtClean="0">
                <a:latin typeface="HP001 4 hàng" panose="020B0603050302020204" pitchFamily="34" charset="0"/>
              </a:rPr>
              <a:t>đỉnh</a:t>
            </a:r>
            <a:r>
              <a:rPr lang="en-US" sz="3000" b="1" dirty="0" smtClean="0">
                <a:latin typeface="HP001 4 hàng" panose="020B0603050302020204" pitchFamily="34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3000" b="1" dirty="0" smtClean="0">
                <a:latin typeface="HP001 4 hàng" panose="020B0603050302020204" pitchFamily="34" charset="0"/>
              </a:rPr>
              <a:t>, </a:t>
            </a:r>
            <a:r>
              <a:rPr lang="en-US" sz="3000" b="1" dirty="0" err="1" smtClean="0">
                <a:latin typeface="HP001 4 hàng" panose="020B0603050302020204" pitchFamily="34" charset="0"/>
              </a:rPr>
              <a:t>cạnh</a:t>
            </a:r>
            <a:r>
              <a:rPr lang="en-US" sz="3000" b="1" dirty="0" smtClean="0">
                <a:latin typeface="HP001 4 hàng" panose="020B0603050302020204" pitchFamily="34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GX</a:t>
            </a:r>
            <a:r>
              <a:rPr lang="en-US" sz="3000" b="1" dirty="0" smtClean="0">
                <a:latin typeface="HP001 4 hàng" panose="020B0603050302020204" pitchFamily="34" charset="0"/>
              </a:rPr>
              <a:t> </a:t>
            </a:r>
            <a:r>
              <a:rPr lang="en-US" sz="3000" b="1" dirty="0" err="1" smtClean="0">
                <a:latin typeface="HP001 4 hàng" panose="020B0603050302020204" pitchFamily="34" charset="0"/>
              </a:rPr>
              <a:t>và</a:t>
            </a:r>
            <a:r>
              <a:rPr lang="en-US" sz="3000" b="1" dirty="0" smtClean="0">
                <a:latin typeface="HP001 4 hàng" panose="020B0603050302020204" pitchFamily="34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GY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61513" y="4093926"/>
            <a:ext cx="81592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HP001 4 hàng" panose="020B0603050302020204" pitchFamily="34" charset="0"/>
              </a:rPr>
              <a:t>b) </a:t>
            </a:r>
            <a:r>
              <a:rPr lang="en-US" sz="3000" b="1" dirty="0" err="1" smtClean="0">
                <a:latin typeface="HP001 4 hàng" panose="020B0603050302020204" pitchFamily="34" charset="0"/>
              </a:rPr>
              <a:t>Đỉnh</a:t>
            </a:r>
            <a:r>
              <a:rPr lang="en-US" sz="3000" b="1" dirty="0" smtClean="0">
                <a:latin typeface="HP001 4 hàng" panose="020B0603050302020204" pitchFamily="34" charset="0"/>
              </a:rPr>
              <a:t> </a:t>
            </a:r>
            <a:r>
              <a:rPr lang="en-US" sz="3000" b="1" dirty="0" err="1" smtClean="0">
                <a:latin typeface="HP001 4 hàng" panose="020B0603050302020204" pitchFamily="34" charset="0"/>
              </a:rPr>
              <a:t>và</a:t>
            </a:r>
            <a:r>
              <a:rPr lang="en-US" sz="3000" b="1" dirty="0" smtClean="0">
                <a:latin typeface="HP001 4 hàng" panose="020B0603050302020204" pitchFamily="34" charset="0"/>
              </a:rPr>
              <a:t> </a:t>
            </a:r>
            <a:r>
              <a:rPr lang="en-US" sz="3000" b="1" dirty="0" err="1" smtClean="0">
                <a:latin typeface="HP001 4 hàng" panose="020B0603050302020204" pitchFamily="34" charset="0"/>
              </a:rPr>
              <a:t>cạnh</a:t>
            </a:r>
            <a:r>
              <a:rPr lang="en-US" sz="3000" b="1" dirty="0" smtClean="0">
                <a:latin typeface="HP001 4 hàng" panose="020B0603050302020204" pitchFamily="34" charset="0"/>
              </a:rPr>
              <a:t> </a:t>
            </a:r>
            <a:r>
              <a:rPr lang="en-US" sz="3000" b="1" dirty="0" err="1" smtClean="0">
                <a:latin typeface="HP001 4 hàng" panose="020B0603050302020204" pitchFamily="34" charset="0"/>
              </a:rPr>
              <a:t>các</a:t>
            </a:r>
            <a:r>
              <a:rPr lang="en-US" sz="3000" b="1" dirty="0" smtClean="0">
                <a:latin typeface="HP001 4 hàng" panose="020B0603050302020204" pitchFamily="34" charset="0"/>
              </a:rPr>
              <a:t> </a:t>
            </a:r>
            <a:r>
              <a:rPr lang="en-US" sz="3000" b="1" dirty="0" err="1" smtClean="0">
                <a:latin typeface="HP001 4 hàng" panose="020B0603050302020204" pitchFamily="34" charset="0"/>
              </a:rPr>
              <a:t>góc</a:t>
            </a:r>
            <a:r>
              <a:rPr lang="en-US" sz="3000" b="1" dirty="0" smtClean="0">
                <a:latin typeface="HP001 4 hàng" panose="020B0603050302020204" pitchFamily="34" charset="0"/>
              </a:rPr>
              <a:t> </a:t>
            </a:r>
            <a:r>
              <a:rPr lang="en-US" sz="3000" b="1" dirty="0" err="1" smtClean="0">
                <a:latin typeface="HP001 4 hàng" panose="020B0603050302020204" pitchFamily="34" charset="0"/>
              </a:rPr>
              <a:t>không</a:t>
            </a:r>
            <a:r>
              <a:rPr lang="en-US" sz="3000" b="1" dirty="0" smtClean="0">
                <a:latin typeface="HP001 4 hàng" panose="020B0603050302020204" pitchFamily="34" charset="0"/>
              </a:rPr>
              <a:t> </a:t>
            </a:r>
            <a:r>
              <a:rPr lang="en-US" sz="3000" b="1" dirty="0" err="1" smtClean="0">
                <a:latin typeface="HP001 4 hàng" panose="020B0603050302020204" pitchFamily="34" charset="0"/>
              </a:rPr>
              <a:t>vuông</a:t>
            </a:r>
            <a:endParaRPr lang="en-US" sz="3000" b="1" dirty="0">
              <a:latin typeface="HP001 4 hàng" panose="020B06030503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99845" y="4688231"/>
            <a:ext cx="81592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HP001 4 hàng" panose="020B0603050302020204" pitchFamily="34" charset="0"/>
              </a:rPr>
              <a:t>- </a:t>
            </a:r>
            <a:r>
              <a:rPr lang="en-US" sz="3000" b="1" dirty="0" err="1" smtClean="0">
                <a:latin typeface="HP001 4 hàng" panose="020B0603050302020204" pitchFamily="34" charset="0"/>
              </a:rPr>
              <a:t>Góc</a:t>
            </a:r>
            <a:r>
              <a:rPr lang="en-US" sz="3000" b="1" dirty="0" smtClean="0">
                <a:latin typeface="HP001 4 hàng" panose="020B0603050302020204" pitchFamily="34" charset="0"/>
              </a:rPr>
              <a:t> </a:t>
            </a:r>
            <a:r>
              <a:rPr lang="en-US" sz="3000" b="1" dirty="0" err="1" smtClean="0">
                <a:latin typeface="HP001 4 hàng" panose="020B0603050302020204" pitchFamily="34" charset="0"/>
              </a:rPr>
              <a:t>không</a:t>
            </a:r>
            <a:r>
              <a:rPr lang="en-US" sz="3000" b="1" dirty="0" smtClean="0">
                <a:latin typeface="HP001 4 hàng" panose="020B0603050302020204" pitchFamily="34" charset="0"/>
              </a:rPr>
              <a:t> </a:t>
            </a:r>
            <a:r>
              <a:rPr lang="en-US" sz="3000" b="1" dirty="0" err="1" smtClean="0">
                <a:latin typeface="HP001 4 hàng" panose="020B0603050302020204" pitchFamily="34" charset="0"/>
              </a:rPr>
              <a:t>vuông</a:t>
            </a:r>
            <a:r>
              <a:rPr lang="en-US" sz="3000" b="1" dirty="0" smtClean="0">
                <a:latin typeface="HP001 4 hàng" panose="020B0603050302020204" pitchFamily="34" charset="0"/>
              </a:rPr>
              <a:t> </a:t>
            </a:r>
            <a:r>
              <a:rPr lang="en-US" sz="3000" b="1" dirty="0" err="1" smtClean="0">
                <a:latin typeface="HP001 4 hàng" panose="020B0603050302020204" pitchFamily="34" charset="0"/>
              </a:rPr>
              <a:t>đỉnh</a:t>
            </a:r>
            <a:r>
              <a:rPr lang="en-US" sz="3000" b="1" dirty="0" smtClean="0">
                <a:latin typeface="HP001 4 hàng" panose="020B0603050302020204" pitchFamily="34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000" b="1" dirty="0" smtClean="0">
                <a:latin typeface="HP001 4 hàng" panose="020B0603050302020204" pitchFamily="34" charset="0"/>
              </a:rPr>
              <a:t>, </a:t>
            </a:r>
            <a:r>
              <a:rPr lang="en-US" sz="3000" b="1" dirty="0" err="1" smtClean="0">
                <a:latin typeface="HP001 4 hàng" panose="020B0603050302020204" pitchFamily="34" charset="0"/>
              </a:rPr>
              <a:t>cạnh</a:t>
            </a:r>
            <a:r>
              <a:rPr lang="en-US" sz="3000" b="1" dirty="0" smtClean="0">
                <a:latin typeface="HP001 4 hàng" panose="020B0603050302020204" pitchFamily="34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BG</a:t>
            </a:r>
            <a:r>
              <a:rPr lang="en-US" sz="3000" b="1" dirty="0" smtClean="0">
                <a:latin typeface="HP001 4 hàng" panose="020B0603050302020204" pitchFamily="34" charset="0"/>
              </a:rPr>
              <a:t> </a:t>
            </a:r>
            <a:r>
              <a:rPr lang="en-US" sz="3000" b="1" dirty="0" err="1" smtClean="0">
                <a:latin typeface="HP001 4 hàng" panose="020B0603050302020204" pitchFamily="34" charset="0"/>
              </a:rPr>
              <a:t>và</a:t>
            </a:r>
            <a:r>
              <a:rPr lang="en-US" sz="3000" b="1" dirty="0" smtClean="0">
                <a:latin typeface="HP001 4 hàng" panose="020B0603050302020204" pitchFamily="34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BH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99845" y="5310672"/>
            <a:ext cx="81592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HP001 4 hàng" panose="020B0603050302020204" pitchFamily="34" charset="0"/>
              </a:rPr>
              <a:t>- </a:t>
            </a:r>
            <a:r>
              <a:rPr lang="en-US" sz="3000" b="1" dirty="0" err="1" smtClean="0">
                <a:latin typeface="HP001 4 hàng" panose="020B0603050302020204" pitchFamily="34" charset="0"/>
              </a:rPr>
              <a:t>Góc</a:t>
            </a:r>
            <a:r>
              <a:rPr lang="en-US" sz="3000" b="1" dirty="0" smtClean="0">
                <a:latin typeface="HP001 4 hàng" panose="020B0603050302020204" pitchFamily="34" charset="0"/>
              </a:rPr>
              <a:t> </a:t>
            </a:r>
            <a:r>
              <a:rPr lang="en-US" sz="3000" b="1" dirty="0" err="1" smtClean="0">
                <a:latin typeface="HP001 4 hàng" panose="020B0603050302020204" pitchFamily="34" charset="0"/>
              </a:rPr>
              <a:t>không</a:t>
            </a:r>
            <a:r>
              <a:rPr lang="en-US" sz="3000" b="1" dirty="0" smtClean="0">
                <a:latin typeface="HP001 4 hàng" panose="020B0603050302020204" pitchFamily="34" charset="0"/>
              </a:rPr>
              <a:t> </a:t>
            </a:r>
            <a:r>
              <a:rPr lang="en-US" sz="3000" b="1" dirty="0" err="1" smtClean="0">
                <a:latin typeface="HP001 4 hàng" panose="020B0603050302020204" pitchFamily="34" charset="0"/>
              </a:rPr>
              <a:t>vuông</a:t>
            </a:r>
            <a:r>
              <a:rPr lang="en-US" sz="3000" b="1" dirty="0" smtClean="0">
                <a:latin typeface="HP001 4 hàng" panose="020B0603050302020204" pitchFamily="34" charset="0"/>
              </a:rPr>
              <a:t> </a:t>
            </a:r>
            <a:r>
              <a:rPr lang="en-US" sz="3000" b="1" dirty="0" err="1" smtClean="0">
                <a:latin typeface="HP001 4 hàng" panose="020B0603050302020204" pitchFamily="34" charset="0"/>
              </a:rPr>
              <a:t>đỉnh</a:t>
            </a:r>
            <a:r>
              <a:rPr lang="en-US" sz="3000" b="1" dirty="0" smtClean="0">
                <a:latin typeface="HP001 4 hàng" panose="020B0603050302020204" pitchFamily="34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000" b="1" dirty="0" smtClean="0">
                <a:latin typeface="HP001 4 hàng" panose="020B0603050302020204" pitchFamily="34" charset="0"/>
              </a:rPr>
              <a:t>, </a:t>
            </a:r>
            <a:r>
              <a:rPr lang="en-US" sz="3000" b="1" dirty="0" err="1" smtClean="0">
                <a:latin typeface="HP001 4 hàng" panose="020B0603050302020204" pitchFamily="34" charset="0"/>
              </a:rPr>
              <a:t>cạnh</a:t>
            </a:r>
            <a:r>
              <a:rPr lang="en-US" sz="3000" b="1" dirty="0" smtClean="0">
                <a:latin typeface="HP001 4 hàng" panose="020B0603050302020204" pitchFamily="34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</a:t>
            </a:r>
            <a:r>
              <a:rPr lang="en-US" sz="3000" b="1" dirty="0" smtClean="0">
                <a:latin typeface="HP001 4 hàng" panose="020B0603050302020204" pitchFamily="34" charset="0"/>
              </a:rPr>
              <a:t> </a:t>
            </a:r>
            <a:r>
              <a:rPr lang="en-US" sz="3000" b="1" dirty="0" err="1" smtClean="0">
                <a:latin typeface="HP001 4 hàng" panose="020B0603050302020204" pitchFamily="34" charset="0"/>
              </a:rPr>
              <a:t>và</a:t>
            </a:r>
            <a:r>
              <a:rPr lang="en-US" sz="3000" b="1" dirty="0" smtClean="0">
                <a:latin typeface="HP001 4 hàng" panose="020B0603050302020204" pitchFamily="34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CK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99845" y="5939241"/>
            <a:ext cx="81592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HP001 4 hàng" panose="020B0603050302020204" pitchFamily="34" charset="0"/>
              </a:rPr>
              <a:t>- </a:t>
            </a:r>
            <a:r>
              <a:rPr lang="en-US" sz="3000" b="1" dirty="0" err="1" smtClean="0">
                <a:latin typeface="HP001 4 hàng" panose="020B0603050302020204" pitchFamily="34" charset="0"/>
              </a:rPr>
              <a:t>Góc</a:t>
            </a:r>
            <a:r>
              <a:rPr lang="en-US" sz="3000" b="1" dirty="0" smtClean="0">
                <a:latin typeface="HP001 4 hàng" panose="020B0603050302020204" pitchFamily="34" charset="0"/>
              </a:rPr>
              <a:t> </a:t>
            </a:r>
            <a:r>
              <a:rPr lang="en-US" sz="3000" b="1" dirty="0" err="1" smtClean="0">
                <a:latin typeface="HP001 4 hàng" panose="020B0603050302020204" pitchFamily="34" charset="0"/>
              </a:rPr>
              <a:t>không</a:t>
            </a:r>
            <a:r>
              <a:rPr lang="en-US" sz="3000" b="1" dirty="0" smtClean="0">
                <a:latin typeface="HP001 4 hàng" panose="020B0603050302020204" pitchFamily="34" charset="0"/>
              </a:rPr>
              <a:t> </a:t>
            </a:r>
            <a:r>
              <a:rPr lang="en-US" sz="3000" b="1" dirty="0" err="1" smtClean="0">
                <a:latin typeface="HP001 4 hàng" panose="020B0603050302020204" pitchFamily="34" charset="0"/>
              </a:rPr>
              <a:t>vuông</a:t>
            </a:r>
            <a:r>
              <a:rPr lang="en-US" sz="3000" b="1" dirty="0" smtClean="0">
                <a:latin typeface="HP001 4 hàng" panose="020B0603050302020204" pitchFamily="34" charset="0"/>
              </a:rPr>
              <a:t> </a:t>
            </a:r>
            <a:r>
              <a:rPr lang="en-US" sz="3000" b="1" dirty="0" err="1" smtClean="0">
                <a:latin typeface="HP001 4 hàng" panose="020B0603050302020204" pitchFamily="34" charset="0"/>
              </a:rPr>
              <a:t>đỉnh</a:t>
            </a:r>
            <a:r>
              <a:rPr lang="en-US" sz="3000" b="1" dirty="0" smtClean="0">
                <a:latin typeface="HP001 4 hàng" panose="020B0603050302020204" pitchFamily="34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000" b="1" dirty="0" smtClean="0">
                <a:latin typeface="HP001 4 hàng" panose="020B0603050302020204" pitchFamily="34" charset="0"/>
              </a:rPr>
              <a:t>, </a:t>
            </a:r>
            <a:r>
              <a:rPr lang="en-US" sz="3000" b="1" dirty="0" err="1" smtClean="0">
                <a:latin typeface="HP001 4 hàng" panose="020B0603050302020204" pitchFamily="34" charset="0"/>
              </a:rPr>
              <a:t>cạnh</a:t>
            </a:r>
            <a:r>
              <a:rPr lang="en-US" sz="3000" b="1" dirty="0" smtClean="0">
                <a:latin typeface="HP001 4 hàng" panose="020B0603050302020204" pitchFamily="34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</a:t>
            </a:r>
            <a:r>
              <a:rPr lang="en-US" sz="3000" b="1" dirty="0" smtClean="0">
                <a:latin typeface="HP001 4 hàng" panose="020B0603050302020204" pitchFamily="34" charset="0"/>
              </a:rPr>
              <a:t> </a:t>
            </a:r>
            <a:r>
              <a:rPr lang="en-US" sz="3000" b="1" dirty="0" err="1" smtClean="0">
                <a:latin typeface="HP001 4 hàng" panose="020B0603050302020204" pitchFamily="34" charset="0"/>
              </a:rPr>
              <a:t>và</a:t>
            </a:r>
            <a:r>
              <a:rPr lang="en-US" sz="3000" b="1" dirty="0" smtClean="0">
                <a:latin typeface="HP001 4 hàng" panose="020B0603050302020204" pitchFamily="34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23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i.pinimg.com/564x/18/69/dd/1869dd7fe281674ac337428a6b45fa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38" b="89894" l="2305" r="95745">
                        <a14:foregroundMark x1="32624" y1="20390" x2="32624" y2="20390"/>
                        <a14:foregroundMark x1="30496" y1="10816" x2="32270" y2="26064"/>
                        <a14:foregroundMark x1="53546" y1="11348" x2="51773" y2="21809"/>
                        <a14:foregroundMark x1="76773" y1="19858" x2="67199" y2="26064"/>
                        <a14:foregroundMark x1="91844" y1="43440" x2="76596" y2="42199"/>
                        <a14:foregroundMark x1="82447" y1="61348" x2="82447" y2="61348"/>
                        <a14:foregroundMark x1="82447" y1="61348" x2="82447" y2="61348"/>
                        <a14:foregroundMark x1="70567" y1="77482" x2="70567" y2="77482"/>
                        <a14:foregroundMark x1="70567" y1="78014" x2="70567" y2="78014"/>
                        <a14:foregroundMark x1="51241" y1="81206" x2="51241" y2="81206"/>
                        <a14:foregroundMark x1="51241" y1="81206" x2="51241" y2="81206"/>
                        <a14:foregroundMark x1="33156" y1="79433" x2="33156" y2="79433"/>
                        <a14:foregroundMark x1="33156" y1="79433" x2="33156" y2="79433"/>
                        <a14:foregroundMark x1="18085" y1="72340" x2="18085" y2="72340"/>
                        <a14:foregroundMark x1="18085" y1="72340" x2="18085" y2="72340"/>
                        <a14:foregroundMark x1="15780" y1="49113" x2="15780" y2="49113"/>
                        <a14:foregroundMark x1="15780" y1="49113" x2="15780" y2="49113"/>
                        <a14:foregroundMark x1="20567" y1="33688" x2="20567" y2="33688"/>
                        <a14:foregroundMark x1="20567" y1="33688" x2="20567" y2="33688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0825" y="-385065"/>
            <a:ext cx="1904365" cy="190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0570" y="356232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3: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Quan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sát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tứ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giác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MNPQ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114800" y="1338943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114800" y="1338943"/>
            <a:ext cx="16329" cy="1943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114800" y="3249385"/>
            <a:ext cx="4506686" cy="326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086600" y="1338943"/>
            <a:ext cx="1534886" cy="19104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657600" y="893608"/>
            <a:ext cx="653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86600" y="877279"/>
            <a:ext cx="653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621486" y="2787719"/>
            <a:ext cx="653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57600" y="2981429"/>
            <a:ext cx="653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</a:t>
            </a:r>
          </a:p>
        </p:txBody>
      </p:sp>
      <p:pic>
        <p:nvPicPr>
          <p:cNvPr id="2050" name="Picture 2" descr="Vẽ bức tranh bị đột Quỵ Đỏ - bàn chải đột quỵ png tải về - Miễn phí trong  suốt Màu Hồng png Tải về.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1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540" y="3425924"/>
            <a:ext cx="3648983" cy="156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lowchart: Terminator 18"/>
          <p:cNvSpPr/>
          <p:nvPr/>
        </p:nvSpPr>
        <p:spPr>
          <a:xfrm>
            <a:off x="1818413" y="3608555"/>
            <a:ext cx="2743200" cy="881743"/>
          </a:xfrm>
          <a:prstGeom prst="flowChartTermina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21" name="Picture 2" descr="Vẽ bức tranh bị đột Quỵ Đỏ - bàn chải đột quỵ png tải về - Miễn phí trong  suốt Màu Hồng png Tải về.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1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39743" y="3517340"/>
            <a:ext cx="3648983" cy="156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Flowchart: Terminator 21"/>
          <p:cNvSpPr/>
          <p:nvPr/>
        </p:nvSpPr>
        <p:spPr>
          <a:xfrm>
            <a:off x="8220983" y="3673927"/>
            <a:ext cx="3167743" cy="881743"/>
          </a:xfrm>
          <a:prstGeom prst="flowChartTermina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18413" y="4826559"/>
            <a:ext cx="5127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góc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vuông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đỉnh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M,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đỉnh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Q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361678" y="4851149"/>
            <a:ext cx="5127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Góc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không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vuông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đỉnh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N,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đỉnh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P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4147457" y="3114293"/>
            <a:ext cx="163286" cy="151421"/>
            <a:chOff x="8997043" y="893608"/>
            <a:chExt cx="163286" cy="151421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8997043" y="893608"/>
              <a:ext cx="163286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9160329" y="893608"/>
              <a:ext cx="0" cy="151421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 flipV="1">
            <a:off x="4131129" y="1347733"/>
            <a:ext cx="163286" cy="151421"/>
            <a:chOff x="8997043" y="893608"/>
            <a:chExt cx="163286" cy="151421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8997043" y="893608"/>
              <a:ext cx="163286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9160329" y="893608"/>
              <a:ext cx="0" cy="151421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Half Frame 30"/>
          <p:cNvSpPr/>
          <p:nvPr/>
        </p:nvSpPr>
        <p:spPr>
          <a:xfrm flipH="1">
            <a:off x="10417627" y="0"/>
            <a:ext cx="1774372" cy="2177143"/>
          </a:xfrm>
          <a:prstGeom prst="halfFrame">
            <a:avLst>
              <a:gd name="adj1" fmla="val 4644"/>
              <a:gd name="adj2" fmla="val 10636"/>
            </a:avLst>
          </a:prstGeom>
          <a:solidFill>
            <a:srgbClr val="FCE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26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9" grpId="0"/>
      <p:bldP spid="22" grpId="0"/>
      <p:bldP spid="20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i.pinimg.com/564x/db/7d/a6/db7da656ac461572a64ba4c77122006d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20" y="185860"/>
            <a:ext cx="11927392" cy="667214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08601" y="3155344"/>
            <a:ext cx="54824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THỬ THÁCH:</a:t>
            </a:r>
          </a:p>
          <a:p>
            <a:pPr algn="ctr"/>
            <a:r>
              <a:rPr lang="vi-VN" sz="3600" dirty="0" smtClean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Tìm các vật dụng, đồ dùng có các góc như trong trong bài các con vừa làm quen.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29" name="start timer"/>
          <p:cNvGrpSpPr/>
          <p:nvPr/>
        </p:nvGrpSpPr>
        <p:grpSpPr>
          <a:xfrm>
            <a:off x="7774451" y="501363"/>
            <a:ext cx="2636838" cy="799962"/>
            <a:chOff x="1332706" y="185859"/>
            <a:chExt cx="2636838" cy="799962"/>
          </a:xfrm>
        </p:grpSpPr>
        <p:sp>
          <p:nvSpPr>
            <p:cNvPr id="30" name="Rounded Rectangle 29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START TIMER</a:t>
              </a:r>
            </a:p>
          </p:txBody>
        </p:sp>
      </p:grpSp>
      <p:grpSp>
        <p:nvGrpSpPr>
          <p:cNvPr id="32" name="times up"/>
          <p:cNvGrpSpPr/>
          <p:nvPr/>
        </p:nvGrpSpPr>
        <p:grpSpPr>
          <a:xfrm>
            <a:off x="7774451" y="501363"/>
            <a:ext cx="2636838" cy="799962"/>
            <a:chOff x="4321176" y="185859"/>
            <a:chExt cx="2636838" cy="799962"/>
          </a:xfrm>
        </p:grpSpPr>
        <p:sp>
          <p:nvSpPr>
            <p:cNvPr id="33" name="Rounded Rectangle 32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TIME’S UP!</a:t>
              </a:r>
            </a:p>
          </p:txBody>
        </p:sp>
      </p:grpSp>
      <p:sp>
        <p:nvSpPr>
          <p:cNvPr id="35" name="AutoShape 3"/>
          <p:cNvSpPr>
            <a:spLocks noChangeAspect="1" noChangeArrowheads="1" noTextEdit="1"/>
          </p:cNvSpPr>
          <p:nvPr/>
        </p:nvSpPr>
        <p:spPr bwMode="auto">
          <a:xfrm>
            <a:off x="6262451" y="989528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8918339" y="1554678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8918339" y="1554678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8918339" y="1554678"/>
            <a:ext cx="136525" cy="146050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9" name="Rectangle 8"/>
          <p:cNvSpPr>
            <a:spLocks noChangeArrowheads="1"/>
          </p:cNvSpPr>
          <p:nvPr/>
        </p:nvSpPr>
        <p:spPr bwMode="auto">
          <a:xfrm>
            <a:off x="8918339" y="1554678"/>
            <a:ext cx="136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0" name="Freeform 9"/>
          <p:cNvSpPr>
            <a:spLocks/>
          </p:cNvSpPr>
          <p:nvPr/>
        </p:nvSpPr>
        <p:spPr bwMode="auto">
          <a:xfrm>
            <a:off x="8761176" y="1446728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" name="Freeform 10"/>
          <p:cNvSpPr>
            <a:spLocks/>
          </p:cNvSpPr>
          <p:nvPr/>
        </p:nvSpPr>
        <p:spPr bwMode="auto">
          <a:xfrm>
            <a:off x="9788289" y="1694378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" name="Freeform 11"/>
          <p:cNvSpPr>
            <a:spLocks/>
          </p:cNvSpPr>
          <p:nvPr/>
        </p:nvSpPr>
        <p:spPr bwMode="auto">
          <a:xfrm>
            <a:off x="7289564" y="1673741"/>
            <a:ext cx="909638" cy="111125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" name="Freeform 12"/>
          <p:cNvSpPr>
            <a:spLocks noEditPoints="1"/>
          </p:cNvSpPr>
          <p:nvPr/>
        </p:nvSpPr>
        <p:spPr bwMode="auto">
          <a:xfrm>
            <a:off x="7500701" y="19801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4" name="Freeform 13"/>
          <p:cNvSpPr>
            <a:spLocks noEditPoints="1"/>
          </p:cNvSpPr>
          <p:nvPr/>
        </p:nvSpPr>
        <p:spPr bwMode="auto">
          <a:xfrm>
            <a:off x="7500701" y="19801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5" name="Freeform 14"/>
          <p:cNvSpPr>
            <a:spLocks/>
          </p:cNvSpPr>
          <p:nvPr/>
        </p:nvSpPr>
        <p:spPr bwMode="auto">
          <a:xfrm>
            <a:off x="7500701" y="1980128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6" name="Freeform 15"/>
          <p:cNvSpPr>
            <a:spLocks/>
          </p:cNvSpPr>
          <p:nvPr/>
        </p:nvSpPr>
        <p:spPr bwMode="auto">
          <a:xfrm>
            <a:off x="10461389" y="2156341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7" name="Freeform 16"/>
          <p:cNvSpPr>
            <a:spLocks/>
          </p:cNvSpPr>
          <p:nvPr/>
        </p:nvSpPr>
        <p:spPr bwMode="auto">
          <a:xfrm>
            <a:off x="10221676" y="2002353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8" name="Freeform 17"/>
          <p:cNvSpPr>
            <a:spLocks/>
          </p:cNvSpPr>
          <p:nvPr/>
        </p:nvSpPr>
        <p:spPr bwMode="auto">
          <a:xfrm>
            <a:off x="6719651" y="1162566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Freeform 18"/>
          <p:cNvSpPr>
            <a:spLocks noEditPoints="1"/>
          </p:cNvSpPr>
          <p:nvPr/>
        </p:nvSpPr>
        <p:spPr bwMode="auto">
          <a:xfrm>
            <a:off x="6935551" y="2365891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0" name="Freeform 19"/>
          <p:cNvSpPr>
            <a:spLocks/>
          </p:cNvSpPr>
          <p:nvPr/>
        </p:nvSpPr>
        <p:spPr bwMode="auto">
          <a:xfrm>
            <a:off x="6868876" y="1402278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" name="Freeform 20"/>
          <p:cNvSpPr>
            <a:spLocks/>
          </p:cNvSpPr>
          <p:nvPr/>
        </p:nvSpPr>
        <p:spPr bwMode="auto">
          <a:xfrm>
            <a:off x="7330839" y="5440878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" name="Freeform 21"/>
          <p:cNvSpPr>
            <a:spLocks noEditPoints="1"/>
          </p:cNvSpPr>
          <p:nvPr/>
        </p:nvSpPr>
        <p:spPr bwMode="auto">
          <a:xfrm>
            <a:off x="7600714" y="57139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3" name="Freeform 22"/>
          <p:cNvSpPr>
            <a:spLocks noEditPoints="1"/>
          </p:cNvSpPr>
          <p:nvPr/>
        </p:nvSpPr>
        <p:spPr bwMode="auto">
          <a:xfrm>
            <a:off x="7600714" y="57139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4" name="Freeform 23"/>
          <p:cNvSpPr>
            <a:spLocks/>
          </p:cNvSpPr>
          <p:nvPr/>
        </p:nvSpPr>
        <p:spPr bwMode="auto">
          <a:xfrm>
            <a:off x="7600714" y="5713928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5" name="Freeform 24"/>
          <p:cNvSpPr>
            <a:spLocks/>
          </p:cNvSpPr>
          <p:nvPr/>
        </p:nvSpPr>
        <p:spPr bwMode="auto">
          <a:xfrm>
            <a:off x="9896239" y="5440878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6" name="Freeform 25"/>
          <p:cNvSpPr>
            <a:spLocks/>
          </p:cNvSpPr>
          <p:nvPr/>
        </p:nvSpPr>
        <p:spPr bwMode="auto">
          <a:xfrm>
            <a:off x="10356614" y="57123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7" name="Freeform 26"/>
          <p:cNvSpPr>
            <a:spLocks/>
          </p:cNvSpPr>
          <p:nvPr/>
        </p:nvSpPr>
        <p:spPr bwMode="auto">
          <a:xfrm>
            <a:off x="10356614" y="57123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8" name="Freeform 27"/>
          <p:cNvSpPr>
            <a:spLocks/>
          </p:cNvSpPr>
          <p:nvPr/>
        </p:nvSpPr>
        <p:spPr bwMode="auto">
          <a:xfrm>
            <a:off x="10058164" y="5712341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59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7080014" y="2076966"/>
            <a:ext cx="3829050" cy="3830638"/>
            <a:chOff x="817563" y="2264166"/>
            <a:chExt cx="3829050" cy="3830638"/>
          </a:xfrm>
        </p:grpSpPr>
        <p:sp>
          <p:nvSpPr>
            <p:cNvPr id="60" name="Oval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1" name="hour hand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62" name="Freeform 29"/>
          <p:cNvSpPr>
            <a:spLocks noEditPoints="1"/>
          </p:cNvSpPr>
          <p:nvPr/>
        </p:nvSpPr>
        <p:spPr bwMode="auto">
          <a:xfrm>
            <a:off x="6800614" y="1799153"/>
            <a:ext cx="4387850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3" name="Freeform 30"/>
          <p:cNvSpPr>
            <a:spLocks noEditPoints="1"/>
          </p:cNvSpPr>
          <p:nvPr/>
        </p:nvSpPr>
        <p:spPr bwMode="auto">
          <a:xfrm>
            <a:off x="6973651" y="1970603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4" name="Freeform 31"/>
          <p:cNvSpPr>
            <a:spLocks noEditPoints="1"/>
          </p:cNvSpPr>
          <p:nvPr/>
        </p:nvSpPr>
        <p:spPr bwMode="auto">
          <a:xfrm>
            <a:off x="6883164" y="1880116"/>
            <a:ext cx="4221163" cy="42227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FC7B21D-F367-47EE-B66B-97792050C10C}"/>
              </a:ext>
            </a:extLst>
          </p:cNvPr>
          <p:cNvGrpSpPr/>
          <p:nvPr/>
        </p:nvGrpSpPr>
        <p:grpSpPr>
          <a:xfrm>
            <a:off x="8718314" y="2224603"/>
            <a:ext cx="566738" cy="566738"/>
            <a:chOff x="2455863" y="2411803"/>
            <a:chExt cx="566738" cy="566738"/>
          </a:xfrm>
        </p:grpSpPr>
        <p:sp>
          <p:nvSpPr>
            <p:cNvPr id="6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Rectangle 37"/>
            <p:cNvSpPr>
              <a:spLocks noChangeArrowheads="1"/>
            </p:cNvSpPr>
            <p:nvPr/>
          </p:nvSpPr>
          <p:spPr bwMode="auto">
            <a:xfrm>
              <a:off x="2593975" y="2499116"/>
              <a:ext cx="304571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30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72" name="Freeform 40"/>
          <p:cNvSpPr>
            <a:spLocks noEditPoints="1"/>
          </p:cNvSpPr>
          <p:nvPr/>
        </p:nvSpPr>
        <p:spPr bwMode="auto">
          <a:xfrm>
            <a:off x="9507301" y="2664341"/>
            <a:ext cx="20638" cy="122238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26421DDD-07C3-42B6-869F-AD3A53DC2A79}"/>
              </a:ext>
            </a:extLst>
          </p:cNvPr>
          <p:cNvGrpSpPr/>
          <p:nvPr/>
        </p:nvGrpSpPr>
        <p:grpSpPr>
          <a:xfrm>
            <a:off x="9985139" y="2926278"/>
            <a:ext cx="585788" cy="587375"/>
            <a:chOff x="3722688" y="3113478"/>
            <a:chExt cx="585788" cy="587375"/>
          </a:xfrm>
        </p:grpSpPr>
        <p:sp>
          <p:nvSpPr>
            <p:cNvPr id="74" name="Freeform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Rectangle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Rectangle 49"/>
            <p:cNvSpPr>
              <a:spLocks noChangeArrowheads="1"/>
            </p:cNvSpPr>
            <p:nvPr/>
          </p:nvSpPr>
          <p:spPr bwMode="auto">
            <a:xfrm>
              <a:off x="3941763" y="3216666"/>
              <a:ext cx="145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5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80" name="Freeform 52"/>
          <p:cNvSpPr>
            <a:spLocks noEditPoints="1"/>
          </p:cNvSpPr>
          <p:nvPr/>
        </p:nvSpPr>
        <p:spPr bwMode="auto">
          <a:xfrm>
            <a:off x="10256601" y="3791466"/>
            <a:ext cx="60325" cy="158750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5AAA3125-6198-4B7D-906A-040AAB47590B}"/>
              </a:ext>
            </a:extLst>
          </p:cNvPr>
          <p:cNvGrpSpPr/>
          <p:nvPr/>
        </p:nvGrpSpPr>
        <p:grpSpPr>
          <a:xfrm>
            <a:off x="10016889" y="4397891"/>
            <a:ext cx="566738" cy="568325"/>
            <a:chOff x="3754438" y="4585091"/>
            <a:chExt cx="566738" cy="568325"/>
          </a:xfrm>
        </p:grpSpPr>
        <p:sp>
          <p:nvSpPr>
            <p:cNvPr id="82" name="Freeform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Oval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Rectangle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Rectangle 61"/>
            <p:cNvSpPr>
              <a:spLocks noChangeArrowheads="1"/>
            </p:cNvSpPr>
            <p:nvPr/>
          </p:nvSpPr>
          <p:spPr bwMode="auto">
            <a:xfrm>
              <a:off x="3911600" y="4672403"/>
              <a:ext cx="27571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10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88" name="Freeform 64"/>
          <p:cNvSpPr>
            <a:spLocks noEditPoints="1"/>
          </p:cNvSpPr>
          <p:nvPr/>
        </p:nvSpPr>
        <p:spPr bwMode="auto">
          <a:xfrm>
            <a:off x="9543814" y="5139253"/>
            <a:ext cx="17463" cy="168275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9" name="Freeform 70"/>
          <p:cNvSpPr>
            <a:spLocks noEditPoints="1"/>
          </p:cNvSpPr>
          <p:nvPr/>
        </p:nvSpPr>
        <p:spPr bwMode="auto">
          <a:xfrm>
            <a:off x="8026164" y="2672278"/>
            <a:ext cx="1588" cy="55563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0" name="Freeform 78"/>
          <p:cNvSpPr>
            <a:spLocks noEditPoints="1"/>
          </p:cNvSpPr>
          <p:nvPr/>
        </p:nvSpPr>
        <p:spPr bwMode="auto">
          <a:xfrm>
            <a:off x="7275276" y="3945453"/>
            <a:ext cx="44450" cy="134938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1" name="Freeform 86"/>
          <p:cNvSpPr>
            <a:spLocks noEditPoints="1"/>
          </p:cNvSpPr>
          <p:nvPr/>
        </p:nvSpPr>
        <p:spPr bwMode="auto">
          <a:xfrm>
            <a:off x="7986476" y="5161478"/>
            <a:ext cx="9525" cy="117475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C75428FF-0A84-4E2E-92DA-584511ABC382}"/>
              </a:ext>
            </a:extLst>
          </p:cNvPr>
          <p:cNvGrpSpPr/>
          <p:nvPr/>
        </p:nvGrpSpPr>
        <p:grpSpPr>
          <a:xfrm>
            <a:off x="8761176" y="5147191"/>
            <a:ext cx="568325" cy="566738"/>
            <a:chOff x="2498725" y="5334391"/>
            <a:chExt cx="568325" cy="566738"/>
          </a:xfrm>
        </p:grpSpPr>
        <p:sp>
          <p:nvSpPr>
            <p:cNvPr id="93" name="Freeform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Oval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Rectangle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Rectangle 93"/>
            <p:cNvSpPr>
              <a:spLocks noChangeArrowheads="1"/>
            </p:cNvSpPr>
            <p:nvPr/>
          </p:nvSpPr>
          <p:spPr bwMode="auto">
            <a:xfrm>
              <a:off x="2665413" y="5421703"/>
              <a:ext cx="259686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15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FABADD7C-3D5A-44FF-8043-BD36A4C614D6}"/>
              </a:ext>
            </a:extLst>
          </p:cNvPr>
          <p:cNvGrpSpPr/>
          <p:nvPr/>
        </p:nvGrpSpPr>
        <p:grpSpPr>
          <a:xfrm>
            <a:off x="7419739" y="2926278"/>
            <a:ext cx="584200" cy="587375"/>
            <a:chOff x="1157288" y="3113478"/>
            <a:chExt cx="584200" cy="587375"/>
          </a:xfrm>
        </p:grpSpPr>
        <p:sp>
          <p:nvSpPr>
            <p:cNvPr id="100" name="Freeform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Rectangle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Rectangle 97"/>
            <p:cNvSpPr>
              <a:spLocks noChangeArrowheads="1"/>
            </p:cNvSpPr>
            <p:nvPr/>
          </p:nvSpPr>
          <p:spPr bwMode="auto">
            <a:xfrm>
              <a:off x="1311275" y="3218253"/>
              <a:ext cx="28693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25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4DD91C3C-3852-430A-9A83-22625BBCEAE3}"/>
              </a:ext>
            </a:extLst>
          </p:cNvPr>
          <p:cNvGrpSpPr/>
          <p:nvPr/>
        </p:nvGrpSpPr>
        <p:grpSpPr>
          <a:xfrm>
            <a:off x="7424501" y="4393128"/>
            <a:ext cx="569913" cy="568325"/>
            <a:chOff x="1162050" y="4580328"/>
            <a:chExt cx="569913" cy="568325"/>
          </a:xfrm>
        </p:grpSpPr>
        <p:sp>
          <p:nvSpPr>
            <p:cNvPr id="107" name="Freeform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Freeform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Freeform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Freeform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Rectangle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Rectangle 101"/>
            <p:cNvSpPr>
              <a:spLocks noChangeArrowheads="1"/>
            </p:cNvSpPr>
            <p:nvPr/>
          </p:nvSpPr>
          <p:spPr bwMode="auto">
            <a:xfrm>
              <a:off x="1328738" y="4699391"/>
              <a:ext cx="30296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20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13" name="Oval 107"/>
          <p:cNvSpPr>
            <a:spLocks noChangeArrowheads="1"/>
          </p:cNvSpPr>
          <p:nvPr/>
        </p:nvSpPr>
        <p:spPr bwMode="auto">
          <a:xfrm>
            <a:off x="8862776" y="3854966"/>
            <a:ext cx="273050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4" name="Oval 108"/>
          <p:cNvSpPr>
            <a:spLocks noChangeArrowheads="1"/>
          </p:cNvSpPr>
          <p:nvPr/>
        </p:nvSpPr>
        <p:spPr bwMode="auto">
          <a:xfrm>
            <a:off x="8921514" y="3916878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5" name="Freeform 109"/>
          <p:cNvSpPr>
            <a:spLocks/>
          </p:cNvSpPr>
          <p:nvPr/>
        </p:nvSpPr>
        <p:spPr bwMode="auto">
          <a:xfrm>
            <a:off x="8070614" y="1114941"/>
            <a:ext cx="377825" cy="323850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6" name="Freeform 110"/>
          <p:cNvSpPr>
            <a:spLocks/>
          </p:cNvSpPr>
          <p:nvPr/>
        </p:nvSpPr>
        <p:spPr bwMode="auto">
          <a:xfrm>
            <a:off x="8226189" y="1030803"/>
            <a:ext cx="379413" cy="32543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7" name="Freeform 111"/>
          <p:cNvSpPr>
            <a:spLocks/>
          </p:cNvSpPr>
          <p:nvPr/>
        </p:nvSpPr>
        <p:spPr bwMode="auto">
          <a:xfrm>
            <a:off x="6292614" y="2018228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8" name="Freeform 112"/>
          <p:cNvSpPr>
            <a:spLocks/>
          </p:cNvSpPr>
          <p:nvPr/>
        </p:nvSpPr>
        <p:spPr bwMode="auto">
          <a:xfrm>
            <a:off x="6157676" y="2134116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9" name="Freeform 113"/>
          <p:cNvSpPr>
            <a:spLocks/>
          </p:cNvSpPr>
          <p:nvPr/>
        </p:nvSpPr>
        <p:spPr bwMode="auto">
          <a:xfrm>
            <a:off x="9602551" y="107207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0" name="Freeform 114"/>
          <p:cNvSpPr>
            <a:spLocks/>
          </p:cNvSpPr>
          <p:nvPr/>
        </p:nvSpPr>
        <p:spPr bwMode="auto">
          <a:xfrm>
            <a:off x="9446976" y="98952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1" name="Freeform 115"/>
          <p:cNvSpPr>
            <a:spLocks/>
          </p:cNvSpPr>
          <p:nvPr/>
        </p:nvSpPr>
        <p:spPr bwMode="auto">
          <a:xfrm>
            <a:off x="9708914" y="1184791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2" name="Freeform 116"/>
          <p:cNvSpPr>
            <a:spLocks/>
          </p:cNvSpPr>
          <p:nvPr/>
        </p:nvSpPr>
        <p:spPr bwMode="auto">
          <a:xfrm>
            <a:off x="11036064" y="2473841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3" name="Freeform 117"/>
          <p:cNvSpPr>
            <a:spLocks/>
          </p:cNvSpPr>
          <p:nvPr/>
        </p:nvSpPr>
        <p:spPr bwMode="auto">
          <a:xfrm>
            <a:off x="10758251" y="1424503"/>
            <a:ext cx="363538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72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83973" y="2880851"/>
            <a:ext cx="69022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CHÀO TẠM BI</a:t>
            </a:r>
            <a:r>
              <a:rPr lang="vi-VN" sz="66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ỆT!</a:t>
            </a:r>
            <a:endParaRPr lang="en-US" sz="66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89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34986" y="2481342"/>
            <a:ext cx="7326878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vi-VN" sz="20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s-MX" sz="20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Bước</a:t>
            </a:r>
            <a:r>
              <a:rPr lang="es-MX" sz="20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s-MX" sz="2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đầu</a:t>
            </a:r>
            <a:r>
              <a:rPr lang="es-MX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s-MX" sz="2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s-MX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s-MX" sz="2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biểu</a:t>
            </a:r>
            <a:r>
              <a:rPr lang="es-MX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s-MX" sz="2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tượng</a:t>
            </a:r>
            <a:r>
              <a:rPr lang="es-MX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s-MX" sz="2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s-MX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s-MX" sz="2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s-MX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s-MX" sz="2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s-MX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s-MX" sz="2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s-MX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s-MX" sz="2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s-MX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s-MX" sz="2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s-MX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s-MX" sz="2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s-MX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34986" y="3050759"/>
            <a:ext cx="693895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vi-VN" sz="20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s-MX" sz="20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s-MX" sz="20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s-MX" sz="2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dùng</a:t>
            </a:r>
            <a:r>
              <a:rPr lang="es-MX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ê </a:t>
            </a:r>
            <a:r>
              <a:rPr lang="es-MX" sz="2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ke</a:t>
            </a:r>
            <a:r>
              <a:rPr lang="es-MX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s-MX" sz="2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s-MX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s-MX" sz="2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</a:t>
            </a:r>
            <a:r>
              <a:rPr lang="es-MX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s-MX" sz="2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s-MX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s-MX" sz="2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s-MX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s-MX" sz="2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s-MX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s-MX" sz="2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s-MX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s-MX" sz="2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s-MX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s-MX" sz="2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s-MX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s-MX" sz="2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s-MX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s-MX" sz="2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vẽ</a:t>
            </a:r>
            <a:r>
              <a:rPr lang="es-MX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s-MX" sz="2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s-MX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s-MX" sz="2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s-MX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s-MX" sz="2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</a:t>
            </a:r>
            <a:r>
              <a:rPr lang="es-MX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s-MX" sz="2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mẫu</a:t>
            </a:r>
            <a:r>
              <a:rPr lang="es-MX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).</a:t>
            </a: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34986" y="4040108"/>
            <a:ext cx="69790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</a:t>
            </a:r>
            <a:r>
              <a:rPr lang="es-MX" sz="2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hân</a:t>
            </a:r>
            <a:r>
              <a:rPr lang="es-MX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s-MX" sz="2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biệt</a:t>
            </a:r>
            <a:r>
              <a:rPr lang="es-MX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s-MX" sz="2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</a:t>
            </a:r>
            <a:r>
              <a:rPr lang="es-MX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s-MX" sz="2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diện</a:t>
            </a:r>
            <a:r>
              <a:rPr lang="es-MX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s-MX" sz="2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s-MX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s-MX" sz="2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s-MX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s-MX" sz="2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s-MX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s-MX" sz="2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s-MX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s-MX" sz="2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s-MX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s-MX" sz="2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s-MX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s-MX" sz="2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s-MX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endParaRPr lang="en-US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2366223" y="4629348"/>
            <a:ext cx="2868478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s-MX" sz="20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</a:t>
            </a:r>
            <a:r>
              <a:rPr lang="vi-VN" sz="20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s-MX" sz="20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lang="es-MX" sz="20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s-MX" sz="2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thích</a:t>
            </a:r>
            <a:r>
              <a:rPr lang="es-MX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s-MX" sz="2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môn</a:t>
            </a:r>
            <a:r>
              <a:rPr lang="es-MX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s-MX" sz="20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Toán</a:t>
            </a:r>
            <a:r>
              <a:rPr lang="es-MX" sz="20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32256" y="1517715"/>
            <a:ext cx="28563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MỤC TIÊU</a:t>
            </a:r>
            <a:endParaRPr lang="en-US" sz="44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86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4"/>
          <p:cNvSpPr/>
          <p:nvPr/>
        </p:nvSpPr>
        <p:spPr>
          <a:xfrm>
            <a:off x="4835047" y="1523869"/>
            <a:ext cx="3064679" cy="10829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kumimoji="1" lang="en-US" altLang="zh-C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dung</a:t>
            </a:r>
          </a:p>
        </p:txBody>
      </p:sp>
      <p:sp>
        <p:nvSpPr>
          <p:cNvPr id="3" name="矩形 34">
            <a:extLst>
              <a:ext uri="{FF2B5EF4-FFF2-40B4-BE49-F238E27FC236}">
                <a16:creationId xmlns:a16="http://schemas.microsoft.com/office/drawing/2014/main" id="{536C82A9-318A-4C70-B51F-A1BEC5AA41AC}"/>
              </a:ext>
            </a:extLst>
          </p:cNvPr>
          <p:cNvSpPr/>
          <p:nvPr/>
        </p:nvSpPr>
        <p:spPr>
          <a:xfrm>
            <a:off x="2870901" y="2309823"/>
            <a:ext cx="7315525" cy="10829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kumimoji="1" lang="en-US" altLang="zh-CN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kumimoji="1" lang="en-US" altLang="zh-CN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1" lang="en-US" altLang="zh-CN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quen</a:t>
            </a:r>
            <a:r>
              <a:rPr kumimoji="1" lang="en-US" altLang="zh-CN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1" lang="en-US" altLang="zh-CN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kumimoji="1" lang="en-US" altLang="zh-CN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1" lang="en-US" altLang="zh-CN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endParaRPr kumimoji="1" lang="en-US" altLang="zh-CN" sz="2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矩形 34">
            <a:extLst>
              <a:ext uri="{FF2B5EF4-FFF2-40B4-BE49-F238E27FC236}">
                <a16:creationId xmlns:a16="http://schemas.microsoft.com/office/drawing/2014/main" id="{41920FCE-11E1-46DF-ACD2-E0E211D74271}"/>
              </a:ext>
            </a:extLst>
          </p:cNvPr>
          <p:cNvSpPr/>
          <p:nvPr/>
        </p:nvSpPr>
        <p:spPr>
          <a:xfrm>
            <a:off x="2870901" y="2921632"/>
            <a:ext cx="9591158" cy="10829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kumimoji="1" lang="en-US" altLang="zh-CN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kumimoji="1" lang="en-US" altLang="zh-CN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1" lang="en-US" altLang="zh-CN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kumimoji="1" lang="en-US" altLang="zh-CN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1" lang="en-US" altLang="zh-CN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kumimoji="1" lang="en-US" altLang="zh-CN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1" lang="en-US" altLang="zh-CN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kumimoji="1" lang="en-US" altLang="zh-CN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1" lang="en-US" altLang="zh-CN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endParaRPr kumimoji="1" lang="en-US" altLang="zh-CN" sz="2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矩形 34">
            <a:extLst>
              <a:ext uri="{FF2B5EF4-FFF2-40B4-BE49-F238E27FC236}">
                <a16:creationId xmlns:a16="http://schemas.microsoft.com/office/drawing/2014/main" id="{BA02FBDD-0A89-41BD-9EE9-109A8932B3E2}"/>
              </a:ext>
            </a:extLst>
          </p:cNvPr>
          <p:cNvSpPr/>
          <p:nvPr/>
        </p:nvSpPr>
        <p:spPr>
          <a:xfrm>
            <a:off x="2870901" y="3637227"/>
            <a:ext cx="8460962" cy="10829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kumimoji="1" lang="en-US" altLang="zh-CN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kumimoji="1" lang="en-US" altLang="zh-CN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1" lang="en-US" altLang="zh-CN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kumimoji="1" lang="en-US" altLang="zh-CN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1" lang="en-US" altLang="zh-CN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kumimoji="1" lang="en-US" altLang="zh-CN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1" lang="en-US" altLang="zh-CN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kumimoji="1" lang="en-US" altLang="zh-CN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1" lang="en-US" altLang="zh-CN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kumimoji="1" lang="en-US" altLang="zh-CN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1" lang="en-US" altLang="zh-CN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kumimoji="1" lang="en-US" altLang="zh-CN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1" lang="en-US" altLang="zh-CN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kumimoji="1" lang="en-US" altLang="zh-CN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eke</a:t>
            </a:r>
          </a:p>
        </p:txBody>
      </p:sp>
      <p:sp>
        <p:nvSpPr>
          <p:cNvPr id="6" name="矩形 34">
            <a:extLst>
              <a:ext uri="{FF2B5EF4-FFF2-40B4-BE49-F238E27FC236}">
                <a16:creationId xmlns:a16="http://schemas.microsoft.com/office/drawing/2014/main" id="{5A58EC97-9BC2-4752-B3CC-54888F945141}"/>
              </a:ext>
            </a:extLst>
          </p:cNvPr>
          <p:cNvSpPr/>
          <p:nvPr/>
        </p:nvSpPr>
        <p:spPr>
          <a:xfrm>
            <a:off x="2870901" y="4249036"/>
            <a:ext cx="8460962" cy="10829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</a:t>
            </a:r>
            <a:r>
              <a:rPr kumimoji="1" lang="en-US" altLang="zh-CN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kumimoji="1" lang="en-US" altLang="zh-CN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1" lang="en-US" altLang="zh-CN" sz="24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kumimoji="1" lang="vi-VN" altLang="zh-CN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vận dụng</a:t>
            </a:r>
            <a:endParaRPr kumimoji="1" lang="en-US" altLang="zh-CN" sz="2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37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D5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7860" y="681359"/>
            <a:ext cx="10904204" cy="59944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1026" name="Picture 2" descr="Purzen đồng Hồ Mặt Clip Nghệ Thuật-vector Clip Nghệ Thuật-miễn Phí Vector  Miễn Phí Tải Về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0706" y1="25647" x2="15059" y2="36235"/>
                        <a14:foregroundMark x1="10588" y1="25412" x2="10353" y2="37647"/>
                        <a14:foregroundMark x1="10588" y1="44941" x2="17412" y2="75059"/>
                        <a14:foregroundMark x1="8235" y1="45647" x2="8235" y2="45647"/>
                        <a14:foregroundMark x1="8706" y1="46353" x2="9882" y2="51294"/>
                        <a14:foregroundMark x1="49176" y1="49412" x2="49176" y2="49412"/>
                        <a14:foregroundMark x1="50118" y1="84706" x2="49412" y2="99294"/>
                        <a14:foregroundMark x1="25882" y1="80000" x2="32471" y2="91059"/>
                        <a14:foregroundMark x1="42588" y1="1882" x2="90588" y2="76706"/>
                        <a14:foregroundMark x1="51529" y1="6824" x2="51529" y2="6824"/>
                        <a14:foregroundMark x1="64941" y1="3529" x2="64941" y2="3529"/>
                        <a14:foregroundMark x1="73647" y1="7529" x2="73647" y2="7529"/>
                        <a14:foregroundMark x1="76000" y1="9882" x2="68941" y2="19765"/>
                        <a14:foregroundMark x1="91294" y1="24000" x2="81412" y2="34588"/>
                        <a14:foregroundMark x1="97882" y1="47294" x2="86588" y2="52000"/>
                        <a14:foregroundMark x1="89176" y1="47059" x2="90588" y2="57176"/>
                        <a14:foregroundMark x1="24235" y1="8235" x2="34588" y2="17412"/>
                        <a14:foregroundMark x1="24471" y1="8471" x2="42353" y2="1412"/>
                        <a14:foregroundMark x1="42588" y1="1882" x2="55765" y2="1412"/>
                        <a14:foregroundMark x1="24706" y1="9647" x2="14588" y2="16706"/>
                        <a14:foregroundMark x1="14353" y1="16235" x2="9647" y2="24000"/>
                        <a14:foregroundMark x1="8941" y1="24706" x2="4235" y2="34824"/>
                        <a14:foregroundMark x1="4000" y1="35765" x2="941" y2="48000"/>
                        <a14:foregroundMark x1="2118" y1="48706" x2="2118" y2="62824"/>
                        <a14:foregroundMark x1="2118" y1="62588" x2="6353" y2="72000"/>
                        <a14:foregroundMark x1="6588" y1="73647" x2="13647" y2="82824"/>
                        <a14:foregroundMark x1="12706" y1="83294" x2="25176" y2="91059"/>
                        <a14:foregroundMark x1="24235" y1="91059" x2="42588" y2="98824"/>
                        <a14:foregroundMark x1="53882" y1="98118" x2="72000" y2="92471"/>
                        <a14:foregroundMark x1="58824" y1="97647" x2="65647" y2="95765"/>
                        <a14:foregroundMark x1="67059" y1="82118" x2="74824" y2="92471"/>
                        <a14:foregroundMark x1="74824" y1="92471" x2="83529" y2="85412"/>
                        <a14:foregroundMark x1="91294" y1="77412" x2="95294" y2="67529"/>
                        <a14:foregroundMark x1="95294" y1="68941" x2="97882" y2="59059"/>
                        <a14:foregroundMark x1="97647" y1="59765" x2="98588" y2="47059"/>
                        <a14:foregroundMark x1="99059" y1="48000" x2="96941" y2="36941"/>
                        <a14:foregroundMark x1="90118" y1="24706" x2="82353" y2="13882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732" y="1328445"/>
            <a:ext cx="2108489" cy="210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2887686" y="2324304"/>
            <a:ext cx="592494" cy="161857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6200000">
            <a:off x="2507785" y="1947449"/>
            <a:ext cx="759800" cy="155766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824615" y="2351599"/>
            <a:ext cx="140953" cy="1409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Purzen đồng Hồ Mặt Clip Nghệ Thuật-vector Clip Nghệ Thuật-miễn Phí Vector  Miễn Phí Tải Về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0706" y1="25647" x2="15059" y2="36235"/>
                        <a14:foregroundMark x1="10588" y1="25412" x2="10353" y2="37647"/>
                        <a14:foregroundMark x1="10588" y1="44941" x2="17412" y2="75059"/>
                        <a14:foregroundMark x1="8235" y1="45647" x2="8235" y2="45647"/>
                        <a14:foregroundMark x1="8706" y1="46353" x2="9882" y2="51294"/>
                        <a14:foregroundMark x1="49176" y1="49412" x2="49176" y2="49412"/>
                        <a14:foregroundMark x1="50118" y1="84706" x2="49412" y2="99294"/>
                        <a14:foregroundMark x1="25882" y1="80000" x2="32471" y2="91059"/>
                        <a14:foregroundMark x1="42588" y1="1882" x2="90588" y2="76706"/>
                        <a14:foregroundMark x1="51529" y1="6824" x2="51529" y2="6824"/>
                        <a14:foregroundMark x1="64941" y1="3529" x2="64941" y2="3529"/>
                        <a14:foregroundMark x1="73647" y1="7529" x2="73647" y2="7529"/>
                        <a14:foregroundMark x1="76000" y1="9882" x2="68941" y2="19765"/>
                        <a14:foregroundMark x1="91294" y1="24000" x2="81412" y2="34588"/>
                        <a14:foregroundMark x1="97882" y1="47294" x2="86588" y2="52000"/>
                        <a14:foregroundMark x1="89176" y1="47059" x2="90588" y2="57176"/>
                        <a14:foregroundMark x1="24235" y1="8235" x2="34588" y2="17412"/>
                        <a14:foregroundMark x1="24471" y1="8471" x2="42353" y2="1412"/>
                        <a14:foregroundMark x1="42588" y1="1882" x2="55765" y2="1412"/>
                        <a14:foregroundMark x1="24706" y1="9647" x2="14588" y2="16706"/>
                        <a14:foregroundMark x1="14353" y1="16235" x2="9647" y2="24000"/>
                        <a14:foregroundMark x1="8941" y1="24706" x2="4235" y2="34824"/>
                        <a14:foregroundMark x1="4000" y1="35765" x2="941" y2="48000"/>
                        <a14:foregroundMark x1="2118" y1="48706" x2="2118" y2="62824"/>
                        <a14:foregroundMark x1="2118" y1="62588" x2="6353" y2="72000"/>
                        <a14:foregroundMark x1="6588" y1="73647" x2="13647" y2="82824"/>
                        <a14:foregroundMark x1="12706" y1="83294" x2="25176" y2="91059"/>
                        <a14:foregroundMark x1="24235" y1="91059" x2="42588" y2="98824"/>
                        <a14:foregroundMark x1="53882" y1="98118" x2="72000" y2="92471"/>
                        <a14:foregroundMark x1="58824" y1="97647" x2="65647" y2="95765"/>
                        <a14:foregroundMark x1="67059" y1="82118" x2="74824" y2="92471"/>
                        <a14:foregroundMark x1="74824" y1="92471" x2="83529" y2="85412"/>
                        <a14:foregroundMark x1="91294" y1="77412" x2="95294" y2="67529"/>
                        <a14:foregroundMark x1="95294" y1="68941" x2="97882" y2="59059"/>
                        <a14:foregroundMark x1="97647" y1="59765" x2="98588" y2="47059"/>
                        <a14:foregroundMark x1="99059" y1="48000" x2="96941" y2="36941"/>
                        <a14:foregroundMark x1="90118" y1="24706" x2="82353" y2="13882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803" y="1272350"/>
            <a:ext cx="2106576" cy="210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ight Arrow 10"/>
          <p:cNvSpPr/>
          <p:nvPr/>
        </p:nvSpPr>
        <p:spPr>
          <a:xfrm rot="19749564">
            <a:off x="6140619" y="2216077"/>
            <a:ext cx="592494" cy="161857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6200000">
            <a:off x="5824191" y="1961097"/>
            <a:ext cx="759800" cy="155766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141021" y="2365247"/>
            <a:ext cx="140953" cy="1409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 descr="Purzen đồng Hồ Mặt Clip Nghệ Thuật-vector Clip Nghệ Thuật-miễn Phí Vector  Miễn Phí Tải Về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0706" y1="25647" x2="15059" y2="36235"/>
                        <a14:foregroundMark x1="10588" y1="25412" x2="10353" y2="37647"/>
                        <a14:foregroundMark x1="10588" y1="44941" x2="17412" y2="75059"/>
                        <a14:foregroundMark x1="8235" y1="45647" x2="8235" y2="45647"/>
                        <a14:foregroundMark x1="8706" y1="46353" x2="9882" y2="51294"/>
                        <a14:foregroundMark x1="49176" y1="49412" x2="49176" y2="49412"/>
                        <a14:foregroundMark x1="50118" y1="84706" x2="49412" y2="99294"/>
                        <a14:foregroundMark x1="25882" y1="80000" x2="32471" y2="91059"/>
                        <a14:foregroundMark x1="42588" y1="1882" x2="90588" y2="76706"/>
                        <a14:foregroundMark x1="51529" y1="6824" x2="51529" y2="6824"/>
                        <a14:foregroundMark x1="64941" y1="3529" x2="64941" y2="3529"/>
                        <a14:foregroundMark x1="73647" y1="7529" x2="73647" y2="7529"/>
                        <a14:foregroundMark x1="76000" y1="9882" x2="68941" y2="19765"/>
                        <a14:foregroundMark x1="91294" y1="24000" x2="81412" y2="34588"/>
                        <a14:foregroundMark x1="97882" y1="47294" x2="86588" y2="52000"/>
                        <a14:foregroundMark x1="89176" y1="47059" x2="90588" y2="57176"/>
                        <a14:foregroundMark x1="24235" y1="8235" x2="34588" y2="17412"/>
                        <a14:foregroundMark x1="24471" y1="8471" x2="42353" y2="1412"/>
                        <a14:foregroundMark x1="42588" y1="1882" x2="55765" y2="1412"/>
                        <a14:foregroundMark x1="24706" y1="9647" x2="14588" y2="16706"/>
                        <a14:foregroundMark x1="14353" y1="16235" x2="9647" y2="24000"/>
                        <a14:foregroundMark x1="8941" y1="24706" x2="4235" y2="34824"/>
                        <a14:foregroundMark x1="4000" y1="35765" x2="941" y2="48000"/>
                        <a14:foregroundMark x1="2118" y1="48706" x2="2118" y2="62824"/>
                        <a14:foregroundMark x1="2118" y1="62588" x2="6353" y2="72000"/>
                        <a14:foregroundMark x1="6588" y1="73647" x2="13647" y2="82824"/>
                        <a14:foregroundMark x1="12706" y1="83294" x2="25176" y2="91059"/>
                        <a14:foregroundMark x1="24235" y1="91059" x2="42588" y2="98824"/>
                        <a14:foregroundMark x1="53882" y1="98118" x2="72000" y2="92471"/>
                        <a14:foregroundMark x1="58824" y1="97647" x2="65647" y2="95765"/>
                        <a14:foregroundMark x1="67059" y1="82118" x2="74824" y2="92471"/>
                        <a14:foregroundMark x1="74824" y1="92471" x2="83529" y2="85412"/>
                        <a14:foregroundMark x1="91294" y1="77412" x2="95294" y2="67529"/>
                        <a14:foregroundMark x1="95294" y1="68941" x2="97882" y2="59059"/>
                        <a14:foregroundMark x1="97647" y1="59765" x2="98588" y2="47059"/>
                        <a14:foregroundMark x1="99059" y1="48000" x2="96941" y2="36941"/>
                        <a14:foregroundMark x1="90118" y1="24706" x2="82353" y2="13882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021" y="1297411"/>
            <a:ext cx="2082920" cy="208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ight Arrow 15"/>
          <p:cNvSpPr/>
          <p:nvPr/>
        </p:nvSpPr>
        <p:spPr>
          <a:xfrm rot="3447746">
            <a:off x="9442169" y="2511905"/>
            <a:ext cx="592494" cy="161857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6200000">
            <a:off x="9208836" y="1892856"/>
            <a:ext cx="759800" cy="155766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9525666" y="2297006"/>
            <a:ext cx="140953" cy="1409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75178" y="94890"/>
            <a:ext cx="5694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 smtClean="0">
                <a:ln w="0"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Làm quen với góc</a:t>
            </a:r>
            <a:endParaRPr lang="en-US" sz="3600" b="1" dirty="0">
              <a:ln w="0"/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45671" y="5303435"/>
            <a:ext cx="8964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Hai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kim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đồng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hồ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ở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mỗi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hình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tạo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nên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góc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950540" y="5731124"/>
            <a:ext cx="9144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bởi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2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cạnh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xuất phát</a:t>
            </a:r>
            <a:r>
              <a:rPr lang="en-US" sz="28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</a:t>
            </a:r>
            <a:r>
              <a:rPr lang="vi-VN" sz="28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ừ</a:t>
            </a:r>
            <a:r>
              <a:rPr lang="en-US" sz="28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1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  <a:b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</a:b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gọi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đỉnh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36" name="Group 29">
            <a:extLst>
              <a:ext uri="{FF2B5EF4-FFF2-40B4-BE49-F238E27FC236}">
                <a16:creationId xmlns:a16="http://schemas.microsoft.com/office/drawing/2014/main" id="{400C0028-DBDB-4D3E-B049-2DA98C7CE067}"/>
              </a:ext>
            </a:extLst>
          </p:cNvPr>
          <p:cNvGrpSpPr>
            <a:grpSpLocks/>
          </p:cNvGrpSpPr>
          <p:nvPr/>
        </p:nvGrpSpPr>
        <p:grpSpPr bwMode="auto">
          <a:xfrm>
            <a:off x="2367685" y="3678587"/>
            <a:ext cx="8282199" cy="1926288"/>
            <a:chOff x="1063" y="2756"/>
            <a:chExt cx="3386" cy="1735"/>
          </a:xfrm>
        </p:grpSpPr>
        <p:sp>
          <p:nvSpPr>
            <p:cNvPr id="37" name="Text Box 30">
              <a:extLst>
                <a:ext uri="{FF2B5EF4-FFF2-40B4-BE49-F238E27FC236}">
                  <a16:creationId xmlns:a16="http://schemas.microsoft.com/office/drawing/2014/main" id="{A8B60140-66D1-4A03-850E-E20370371F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09" y="4131"/>
              <a:ext cx="240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 i="1" dirty="0">
                  <a:latin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38" name="Text Box 31">
              <a:extLst>
                <a:ext uri="{FF2B5EF4-FFF2-40B4-BE49-F238E27FC236}">
                  <a16:creationId xmlns:a16="http://schemas.microsoft.com/office/drawing/2014/main" id="{8149C216-AA43-4E1A-98C5-2AAC3ABEC1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6" y="2845"/>
              <a:ext cx="240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 i="1" dirty="0"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39" name="Text Box 32">
              <a:extLst>
                <a:ext uri="{FF2B5EF4-FFF2-40B4-BE49-F238E27FC236}">
                  <a16:creationId xmlns:a16="http://schemas.microsoft.com/office/drawing/2014/main" id="{67A7F810-2D8E-4851-9476-886516136B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7" y="2756"/>
              <a:ext cx="240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 i="1" dirty="0">
                  <a:latin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40" name="Text Box 33">
              <a:extLst>
                <a:ext uri="{FF2B5EF4-FFF2-40B4-BE49-F238E27FC236}">
                  <a16:creationId xmlns:a16="http://schemas.microsoft.com/office/drawing/2014/main" id="{0674FB80-52F7-401C-9E56-A19C5A319A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6" y="3615"/>
              <a:ext cx="240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 i="1" dirty="0">
                  <a:latin typeface="Times New Roman" panose="02020603050405020304" pitchFamily="18" charset="0"/>
                </a:rPr>
                <a:t>P</a:t>
              </a:r>
            </a:p>
          </p:txBody>
        </p:sp>
        <p:sp>
          <p:nvSpPr>
            <p:cNvPr id="41" name="Text Box 34">
              <a:extLst>
                <a:ext uri="{FF2B5EF4-FFF2-40B4-BE49-F238E27FC236}">
                  <a16:creationId xmlns:a16="http://schemas.microsoft.com/office/drawing/2014/main" id="{11628E8D-2D1D-4613-95BE-54F89BE2AF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3" y="3615"/>
              <a:ext cx="240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 i="1" dirty="0">
                  <a:latin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42" name="Text Box 35">
              <a:extLst>
                <a:ext uri="{FF2B5EF4-FFF2-40B4-BE49-F238E27FC236}">
                  <a16:creationId xmlns:a16="http://schemas.microsoft.com/office/drawing/2014/main" id="{10A4BB98-2DF9-457F-9202-9D35C0BB3D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9" y="3308"/>
              <a:ext cx="240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 i="1" dirty="0">
                  <a:latin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43" name="Text Box 36">
              <a:extLst>
                <a:ext uri="{FF2B5EF4-FFF2-40B4-BE49-F238E27FC236}">
                  <a16:creationId xmlns:a16="http://schemas.microsoft.com/office/drawing/2014/main" id="{2E7C6752-461C-4A69-BFD1-FB4F70D131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6" y="2829"/>
              <a:ext cx="240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 i="1" dirty="0">
                  <a:latin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44" name="Text Box 37">
              <a:extLst>
                <a:ext uri="{FF2B5EF4-FFF2-40B4-BE49-F238E27FC236}">
                  <a16:creationId xmlns:a16="http://schemas.microsoft.com/office/drawing/2014/main" id="{4ED005A9-EC8B-4B41-AE94-CD8DAC9D67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8" y="3615"/>
              <a:ext cx="240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 i="1" dirty="0"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45" name="Text Box 38">
              <a:extLst>
                <a:ext uri="{FF2B5EF4-FFF2-40B4-BE49-F238E27FC236}">
                  <a16:creationId xmlns:a16="http://schemas.microsoft.com/office/drawing/2014/main" id="{010FB39E-0698-4686-A648-3A952A91DB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8" y="3578"/>
              <a:ext cx="240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 i="1" dirty="0">
                  <a:latin typeface="Times New Roman" panose="02020603050405020304" pitchFamily="18" charset="0"/>
                </a:rPr>
                <a:t>D</a:t>
              </a:r>
            </a:p>
          </p:txBody>
        </p:sp>
      </p:grpSp>
      <p:grpSp>
        <p:nvGrpSpPr>
          <p:cNvPr id="46" name="Group 19">
            <a:extLst>
              <a:ext uri="{FF2B5EF4-FFF2-40B4-BE49-F238E27FC236}">
                <a16:creationId xmlns:a16="http://schemas.microsoft.com/office/drawing/2014/main" id="{CBCCEAD8-E446-4023-9C5E-4919D6880AE1}"/>
              </a:ext>
            </a:extLst>
          </p:cNvPr>
          <p:cNvGrpSpPr>
            <a:grpSpLocks/>
          </p:cNvGrpSpPr>
          <p:nvPr/>
        </p:nvGrpSpPr>
        <p:grpSpPr bwMode="auto">
          <a:xfrm>
            <a:off x="2876964" y="1653501"/>
            <a:ext cx="7119804" cy="1427961"/>
            <a:chOff x="921" y="707"/>
            <a:chExt cx="3366" cy="1825"/>
          </a:xfrm>
        </p:grpSpPr>
        <p:grpSp>
          <p:nvGrpSpPr>
            <p:cNvPr id="47" name="Group 20">
              <a:extLst>
                <a:ext uri="{FF2B5EF4-FFF2-40B4-BE49-F238E27FC236}">
                  <a16:creationId xmlns:a16="http://schemas.microsoft.com/office/drawing/2014/main" id="{C450F335-D984-4A2D-8E64-66FC8B3459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2" y="733"/>
              <a:ext cx="396" cy="1004"/>
              <a:chOff x="2444" y="3037"/>
              <a:chExt cx="396" cy="1004"/>
            </a:xfrm>
          </p:grpSpPr>
          <p:sp>
            <p:nvSpPr>
              <p:cNvPr id="54" name="Line 21">
                <a:extLst>
                  <a:ext uri="{FF2B5EF4-FFF2-40B4-BE49-F238E27FC236}">
                    <a16:creationId xmlns:a16="http://schemas.microsoft.com/office/drawing/2014/main" id="{9A2887A6-28B5-478B-BFDF-C22AB2E5E2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44" y="3345"/>
                <a:ext cx="396" cy="696"/>
              </a:xfrm>
              <a:prstGeom prst="line">
                <a:avLst/>
              </a:prstGeom>
              <a:noFill/>
              <a:ln w="38100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55" name="Line 22">
                <a:extLst>
                  <a:ext uri="{FF2B5EF4-FFF2-40B4-BE49-F238E27FC236}">
                    <a16:creationId xmlns:a16="http://schemas.microsoft.com/office/drawing/2014/main" id="{ABDBDD7C-71B8-4DE4-A2CD-14F1B17DDC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49" y="3037"/>
                <a:ext cx="0" cy="979"/>
              </a:xfrm>
              <a:prstGeom prst="line">
                <a:avLst/>
              </a:prstGeom>
              <a:noFill/>
              <a:ln w="38100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</p:grpSp>
        <p:grpSp>
          <p:nvGrpSpPr>
            <p:cNvPr id="48" name="Group 23">
              <a:extLst>
                <a:ext uri="{FF2B5EF4-FFF2-40B4-BE49-F238E27FC236}">
                  <a16:creationId xmlns:a16="http://schemas.microsoft.com/office/drawing/2014/main" id="{8FDBBC0F-5841-406E-A74C-5708F3E4DB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21" y="707"/>
              <a:ext cx="483" cy="979"/>
              <a:chOff x="585" y="3059"/>
              <a:chExt cx="483" cy="979"/>
            </a:xfrm>
          </p:grpSpPr>
          <p:sp>
            <p:nvSpPr>
              <p:cNvPr id="52" name="Line 24">
                <a:extLst>
                  <a:ext uri="{FF2B5EF4-FFF2-40B4-BE49-F238E27FC236}">
                    <a16:creationId xmlns:a16="http://schemas.microsoft.com/office/drawing/2014/main" id="{D07D70F4-1347-45FF-98C8-ADE7E3140D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5" y="3059"/>
                <a:ext cx="0" cy="979"/>
              </a:xfrm>
              <a:prstGeom prst="line">
                <a:avLst/>
              </a:prstGeom>
              <a:noFill/>
              <a:ln w="38100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53" name="Line 25">
                <a:extLst>
                  <a:ext uri="{FF2B5EF4-FFF2-40B4-BE49-F238E27FC236}">
                    <a16:creationId xmlns:a16="http://schemas.microsoft.com/office/drawing/2014/main" id="{EEB494ED-8FE4-4096-A4F1-49A05C299D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2" y="4029"/>
                <a:ext cx="476" cy="0"/>
              </a:xfrm>
              <a:prstGeom prst="line">
                <a:avLst/>
              </a:prstGeom>
              <a:noFill/>
              <a:ln w="38100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</p:grpSp>
        <p:grpSp>
          <p:nvGrpSpPr>
            <p:cNvPr id="49" name="Group 26">
              <a:extLst>
                <a:ext uri="{FF2B5EF4-FFF2-40B4-BE49-F238E27FC236}">
                  <a16:creationId xmlns:a16="http://schemas.microsoft.com/office/drawing/2014/main" id="{1A0221FE-8C1B-43EA-AFCF-0A97CD4F68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99" y="707"/>
              <a:ext cx="188" cy="1825"/>
              <a:chOff x="4099" y="707"/>
              <a:chExt cx="188" cy="1825"/>
            </a:xfrm>
          </p:grpSpPr>
          <p:sp>
            <p:nvSpPr>
              <p:cNvPr id="50" name="Line 27">
                <a:extLst>
                  <a:ext uri="{FF2B5EF4-FFF2-40B4-BE49-F238E27FC236}">
                    <a16:creationId xmlns:a16="http://schemas.microsoft.com/office/drawing/2014/main" id="{50F6A8C7-84A6-49EB-BDC7-87C23F700B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99" y="707"/>
                <a:ext cx="0" cy="979"/>
              </a:xfrm>
              <a:prstGeom prst="line">
                <a:avLst/>
              </a:prstGeom>
              <a:noFill/>
              <a:ln w="38100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51" name="Line 28">
                <a:extLst>
                  <a:ext uri="{FF2B5EF4-FFF2-40B4-BE49-F238E27FC236}">
                    <a16:creationId xmlns:a16="http://schemas.microsoft.com/office/drawing/2014/main" id="{A5ADF482-3EAC-4395-A739-66C4111193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99" y="1653"/>
                <a:ext cx="188" cy="879"/>
              </a:xfrm>
              <a:prstGeom prst="line">
                <a:avLst/>
              </a:prstGeom>
              <a:noFill/>
              <a:ln w="38100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</p:grpSp>
      </p:grpSp>
      <p:sp>
        <p:nvSpPr>
          <p:cNvPr id="56" name="Text Box 81"/>
          <p:cNvSpPr txBox="1">
            <a:spLocks noChangeArrowheads="1"/>
          </p:cNvSpPr>
          <p:nvPr/>
        </p:nvSpPr>
        <p:spPr bwMode="auto">
          <a:xfrm>
            <a:off x="7472041" y="654827"/>
            <a:ext cx="5181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4" name="Right Arrow 33"/>
          <p:cNvSpPr/>
          <p:nvPr/>
        </p:nvSpPr>
        <p:spPr>
          <a:xfrm>
            <a:off x="2423943" y="5901179"/>
            <a:ext cx="385859" cy="311085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55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33333E-6 3.7037E-7 L -3.33333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2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1835 -0.11158 L 0.00378 0.3490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7" y="2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  <p:bldP spid="35" grpId="0"/>
      <p:bldP spid="56" grpId="0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iải pháp trang trí nóc nhà mái thái ai cũng phải biế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306" y="938134"/>
            <a:ext cx="7893155" cy="591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10800000" flipH="1" flipV="1">
            <a:off x="2089306" y="174766"/>
            <a:ext cx="7640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Thử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thách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: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Hãy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tìm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các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góc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trong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bức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tranh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!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7390151" y="2173574"/>
            <a:ext cx="1244183" cy="1439056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634334" y="2173574"/>
            <a:ext cx="1095107" cy="1993692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473377" y="1822249"/>
            <a:ext cx="854439" cy="1348171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306816" y="1822249"/>
            <a:ext cx="2232215" cy="1595508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8012242" y="4238469"/>
            <a:ext cx="0" cy="1164237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034727" y="5402707"/>
            <a:ext cx="599607" cy="128663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089306" y="3260512"/>
            <a:ext cx="323450" cy="472039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402255" y="3295033"/>
            <a:ext cx="2147179" cy="1910302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0"/>
            <a:ext cx="432037" cy="6858000"/>
          </a:xfrm>
          <a:prstGeom prst="rect">
            <a:avLst/>
          </a:prstGeom>
          <a:solidFill>
            <a:srgbClr val="FBD5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1772138" y="0"/>
            <a:ext cx="432037" cy="6858000"/>
          </a:xfrm>
          <a:prstGeom prst="rect">
            <a:avLst/>
          </a:prstGeom>
          <a:solidFill>
            <a:srgbClr val="FBD5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1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9967" y="0"/>
            <a:ext cx="12192000" cy="733082"/>
          </a:xfrm>
          <a:prstGeom prst="rect">
            <a:avLst/>
          </a:prstGeom>
          <a:solidFill>
            <a:srgbClr val="FCE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grpSp>
        <p:nvGrpSpPr>
          <p:cNvPr id="7" name="Group 6"/>
          <p:cNvGrpSpPr/>
          <p:nvPr/>
        </p:nvGrpSpPr>
        <p:grpSpPr>
          <a:xfrm>
            <a:off x="1478427" y="1250977"/>
            <a:ext cx="1813809" cy="1903751"/>
            <a:chOff x="1424066" y="1633928"/>
            <a:chExt cx="1813809" cy="1903751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1424066" y="1633928"/>
              <a:ext cx="0" cy="190375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flipH="1">
              <a:off x="1424067" y="3537679"/>
              <a:ext cx="181380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4930265" y="1565792"/>
            <a:ext cx="1813809" cy="1528997"/>
            <a:chOff x="1424066" y="2008682"/>
            <a:chExt cx="1813809" cy="1528997"/>
          </a:xfrm>
        </p:grpSpPr>
        <p:cxnSp>
          <p:nvCxnSpPr>
            <p:cNvPr id="9" name="Straight Connector 8"/>
            <p:cNvCxnSpPr/>
            <p:nvPr/>
          </p:nvCxnSpPr>
          <p:spPr>
            <a:xfrm flipH="1">
              <a:off x="1424066" y="2008682"/>
              <a:ext cx="1439055" cy="152899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424067" y="3537679"/>
              <a:ext cx="181380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8575471" y="1578028"/>
            <a:ext cx="2698229" cy="1446550"/>
            <a:chOff x="539646" y="2091129"/>
            <a:chExt cx="2698229" cy="144655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539646" y="2091129"/>
              <a:ext cx="884421" cy="144655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1424067" y="3537679"/>
              <a:ext cx="181380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1009486" y="2858566"/>
            <a:ext cx="704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O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01757" y="1012113"/>
            <a:ext cx="704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A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79881" y="2841983"/>
            <a:ext cx="704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B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39057" y="3045053"/>
            <a:ext cx="704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P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82470" y="1125008"/>
            <a:ext cx="704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M  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22969" y="3088160"/>
            <a:ext cx="704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N   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223202" y="1316417"/>
            <a:ext cx="704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C   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996809" y="2809022"/>
            <a:ext cx="704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E   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049311" y="3032376"/>
            <a:ext cx="704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D   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59217" y="4843737"/>
            <a:ext cx="3110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Góc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vuông</a:t>
            </a:r>
            <a:endParaRPr lang="en-US" sz="2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  <a:p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Đỉnh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O;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cạnh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OA, OB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930265" y="4892565"/>
            <a:ext cx="3110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Góc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không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vuông</a:t>
            </a:r>
            <a:endParaRPr lang="en-US" sz="2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  <a:p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Đỉnh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P;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cạnh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PN, PM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017681" y="4955509"/>
            <a:ext cx="3110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Góc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không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vuông</a:t>
            </a:r>
            <a:endParaRPr lang="en-US" sz="2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  <a:p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Đỉnh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E;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cạnh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EC, ED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880389" y="30697"/>
            <a:ext cx="6431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Góc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vuông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góc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không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vuông</a:t>
            </a:r>
            <a:endParaRPr lang="en-US" sz="32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2220440" y="3294356"/>
            <a:ext cx="329784" cy="26982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lgerian" panose="04020705040A02060702" pitchFamily="82" charset="0"/>
              </a:rPr>
              <a:t>1</a:t>
            </a:r>
          </a:p>
        </p:txBody>
      </p:sp>
      <p:sp>
        <p:nvSpPr>
          <p:cNvPr id="31" name="Oval 30"/>
          <p:cNvSpPr/>
          <p:nvPr/>
        </p:nvSpPr>
        <p:spPr>
          <a:xfrm>
            <a:off x="5758389" y="3298913"/>
            <a:ext cx="329784" cy="26982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lgerian" panose="04020705040A02060702" pitchFamily="82" charset="0"/>
              </a:rPr>
              <a:t>2</a:t>
            </a:r>
          </a:p>
        </p:txBody>
      </p:sp>
      <p:sp>
        <p:nvSpPr>
          <p:cNvPr id="32" name="Oval 31"/>
          <p:cNvSpPr/>
          <p:nvPr/>
        </p:nvSpPr>
        <p:spPr>
          <a:xfrm>
            <a:off x="10210437" y="3171751"/>
            <a:ext cx="329784" cy="26982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lgerian" panose="04020705040A02060702" pitchFamily="82" charset="0"/>
              </a:rPr>
              <a:t>3</a:t>
            </a:r>
          </a:p>
        </p:txBody>
      </p:sp>
      <p:pic>
        <p:nvPicPr>
          <p:cNvPr id="4098" name="Picture 2" descr="Máy tính Biểu tượng Nói tiếng nói của con Người, Biểu tượng Clip nghệ thuật  - Biểu tượng png tải về - Miễn phí trong suốt Đơn Sắc Nhiếp ảnh png Tải về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3000" y1="43000" x2="91667" y2="8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1352"/>
            <a:ext cx="805329" cy="80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35025" y="5886004"/>
            <a:ext cx="107310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Lưu</a:t>
            </a:r>
            <a:r>
              <a:rPr lang="en-US" sz="2400" b="1" u="sng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ý:</a:t>
            </a:r>
          </a:p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đỉnh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0" name="Text Box 52">
            <a:extLst>
              <a:ext uri="{FF2B5EF4-FFF2-40B4-BE49-F238E27FC236}">
                <a16:creationId xmlns:a16="http://schemas.microsoft.com/office/drawing/2014/main" id="{2BC2F347-3DCE-4E00-B098-479F005E8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217" y="4355294"/>
            <a:ext cx="82593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altLang="en-US" sz="24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i="1" dirty="0" err="1"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altLang="en-US" sz="24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i="1" dirty="0" err="1"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altLang="en-US" sz="24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altLang="en-US" sz="24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i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altLang="en-US" sz="24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i="1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altLang="en-US" sz="24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i="1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altLang="en-US" sz="24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i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en-US" sz="24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altLang="en-US" sz="2400" i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33" name="Text Box 3">
            <a:extLst>
              <a:ext uri="{FF2B5EF4-FFF2-40B4-BE49-F238E27FC236}">
                <a16:creationId xmlns:a16="http://schemas.microsoft.com/office/drawing/2014/main" id="{5761C9C9-0995-41A5-8235-DFD417CCD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0839" y="3634524"/>
            <a:ext cx="26190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dirty="0" err="1">
                <a:latin typeface="Times New Roman" panose="02020603050405020304" pitchFamily="18" charset="0"/>
              </a:rPr>
              <a:t>Góc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latin typeface="Times New Roman" panose="02020603050405020304" pitchFamily="18" charset="0"/>
              </a:rPr>
              <a:t>vuông</a:t>
            </a:r>
            <a:endParaRPr lang="en-US" altLang="en-US" sz="2400" b="1" i="1" dirty="0">
              <a:latin typeface="Times New Roman" panose="02020603050405020304" pitchFamily="18" charset="0"/>
            </a:endParaRPr>
          </a:p>
        </p:txBody>
      </p:sp>
      <p:sp>
        <p:nvSpPr>
          <p:cNvPr id="34" name="Text Box 4">
            <a:extLst>
              <a:ext uri="{FF2B5EF4-FFF2-40B4-BE49-F238E27FC236}">
                <a16:creationId xmlns:a16="http://schemas.microsoft.com/office/drawing/2014/main" id="{04A468DF-EC61-4B18-9FC6-E30E93A03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284" y="3616903"/>
            <a:ext cx="36611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dirty="0" err="1">
                <a:latin typeface="Times New Roman" panose="02020603050405020304" pitchFamily="18" charset="0"/>
              </a:rPr>
              <a:t>Góc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vuông</a:t>
            </a:r>
            <a:endParaRPr lang="en-US" altLang="en-US" sz="2400" b="1" i="1" dirty="0">
              <a:latin typeface="Times New Roman" panose="02020603050405020304" pitchFamily="18" charset="0"/>
            </a:endParaRPr>
          </a:p>
        </p:txBody>
      </p:sp>
      <p:sp>
        <p:nvSpPr>
          <p:cNvPr id="35" name="Text Box 5">
            <a:extLst>
              <a:ext uri="{FF2B5EF4-FFF2-40B4-BE49-F238E27FC236}">
                <a16:creationId xmlns:a16="http://schemas.microsoft.com/office/drawing/2014/main" id="{D27D523A-00C5-421A-BD3A-44D461EA0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9174" y="3538611"/>
            <a:ext cx="40248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dirty="0" err="1">
                <a:latin typeface="Times New Roman" panose="02020603050405020304" pitchFamily="18" charset="0"/>
              </a:rPr>
              <a:t>Góc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vuông</a:t>
            </a:r>
            <a:endParaRPr lang="en-US" altLang="en-US" sz="2400" b="1" i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75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3" grpId="0"/>
      <p:bldP spid="24" grpId="0"/>
      <p:bldP spid="25" grpId="0"/>
      <p:bldP spid="22" grpId="0"/>
      <p:bldP spid="27" grpId="0"/>
      <p:bldP spid="28" grpId="0"/>
      <p:bldP spid="29" grpId="0" animBg="1"/>
      <p:bldP spid="31" grpId="0" animBg="1"/>
      <p:bldP spid="32" grpId="0" animBg="1"/>
      <p:bldP spid="2" grpId="0"/>
      <p:bldP spid="30" grpId="0"/>
      <p:bldP spid="33" grpId="0"/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8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1543987" y="1963711"/>
            <a:ext cx="2983043" cy="2248525"/>
          </a:xfrm>
          <a:prstGeom prst="cloudCallout">
            <a:avLst>
              <a:gd name="adj1" fmla="val -48830"/>
              <a:gd name="adj2" fmla="val 645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Làm</a:t>
            </a:r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thế</a:t>
            </a:r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nào</a:t>
            </a:r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biết</a:t>
            </a:r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mình</a:t>
            </a:r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phải</a:t>
            </a:r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góc</a:t>
            </a:r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vuông</a:t>
            </a:r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77121" y="4452078"/>
            <a:ext cx="1154243" cy="1424065"/>
            <a:chOff x="959370" y="4437089"/>
            <a:chExt cx="1154243" cy="1424065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959370" y="4437089"/>
              <a:ext cx="29981" cy="1424065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H="1">
              <a:off x="989352" y="5861153"/>
              <a:ext cx="1124261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2098624" y="4826831"/>
            <a:ext cx="1124262" cy="1049311"/>
            <a:chOff x="989351" y="4811843"/>
            <a:chExt cx="1124262" cy="1049311"/>
          </a:xfrm>
        </p:grpSpPr>
        <p:cxnSp>
          <p:nvCxnSpPr>
            <p:cNvPr id="10" name="Straight Connector 9"/>
            <p:cNvCxnSpPr/>
            <p:nvPr/>
          </p:nvCxnSpPr>
          <p:spPr>
            <a:xfrm flipH="1">
              <a:off x="989351" y="4811843"/>
              <a:ext cx="854439" cy="1049311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989352" y="5861153"/>
              <a:ext cx="1124261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1409075" y="6029072"/>
            <a:ext cx="1986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Góc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14" name="Oval Callout 13"/>
          <p:cNvSpPr/>
          <p:nvPr/>
        </p:nvSpPr>
        <p:spPr>
          <a:xfrm>
            <a:off x="5246557" y="1409075"/>
            <a:ext cx="3582650" cy="2623280"/>
          </a:xfrm>
          <a:prstGeom prst="wedgeEllipseCallout">
            <a:avLst>
              <a:gd name="adj1" fmla="val 53873"/>
              <a:gd name="adj2" fmla="val 35688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Mình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ê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ke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mình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sẽ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giúp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cậu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làm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điều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đó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!</a:t>
            </a:r>
          </a:p>
        </p:txBody>
      </p:sp>
      <p:sp>
        <p:nvSpPr>
          <p:cNvPr id="15" name="Oval Callout 14"/>
          <p:cNvSpPr/>
          <p:nvPr/>
        </p:nvSpPr>
        <p:spPr>
          <a:xfrm>
            <a:off x="2098623" y="2368449"/>
            <a:ext cx="2963233" cy="1663906"/>
          </a:xfrm>
          <a:prstGeom prst="wedgeEllipseCallout">
            <a:avLst>
              <a:gd name="adj1" fmla="val -43673"/>
              <a:gd name="adj2" fmla="val 59797"/>
            </a:avLst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Thật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sao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?</a:t>
            </a:r>
            <a:b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</a:b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Bằng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cách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nào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thế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ê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ke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?</a:t>
            </a:r>
          </a:p>
        </p:txBody>
      </p:sp>
      <p:pic>
        <p:nvPicPr>
          <p:cNvPr id="17" name="Picture 4" descr="Thước Eke Aihua AH1820 20cm - Thước kẻ - Compa | SachTrangAn.com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778" b="76556" l="0" r="100000">
                        <a14:foregroundMark x1="97889" y1="71333" x2="97889" y2="71333"/>
                        <a14:foregroundMark x1="1556" y1="70667" x2="222" y2="70667"/>
                        <a14:foregroundMark x1="95000" y1="70333" x2="99889" y2="71333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394" b="24754"/>
          <a:stretch/>
        </p:blipFill>
        <p:spPr bwMode="auto">
          <a:xfrm rot="14406361">
            <a:off x="6959197" y="2450797"/>
            <a:ext cx="5128234" cy="250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64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3" grpId="0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67662" y="1733900"/>
            <a:ext cx="2728207" cy="3114460"/>
            <a:chOff x="1424068" y="1633928"/>
            <a:chExt cx="1773894" cy="1903751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1450414" y="1633928"/>
              <a:ext cx="0" cy="190375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H="1">
              <a:off x="1424068" y="3537679"/>
              <a:ext cx="177389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1075235" y="4441342"/>
            <a:ext cx="704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O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2541" y="1358042"/>
            <a:ext cx="704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A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74897" y="4462039"/>
            <a:ext cx="704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B  </a:t>
            </a:r>
          </a:p>
        </p:txBody>
      </p:sp>
      <p:pic>
        <p:nvPicPr>
          <p:cNvPr id="5124" name="Picture 4" descr="Thước Eke Aihua AH1820 20cm - Thước kẻ - Compa | SachTrangAn.com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778" b="76556" l="0" r="100000">
                        <a14:foregroundMark x1="97889" y1="71333" x2="97889" y2="71333"/>
                        <a14:foregroundMark x1="1556" y1="70667" x2="222" y2="70667"/>
                        <a14:foregroundMark x1="95000" y1="70333" x2="99889" y2="71333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394" b="24754"/>
          <a:stretch/>
        </p:blipFill>
        <p:spPr bwMode="auto">
          <a:xfrm rot="14406361">
            <a:off x="3486287" y="2269178"/>
            <a:ext cx="4449259" cy="217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 flipH="1">
            <a:off x="2011728" y="5031756"/>
            <a:ext cx="2158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Góc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vuông</a:t>
            </a:r>
            <a:endParaRPr lang="en-US" sz="28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8445770" y="2102120"/>
            <a:ext cx="2584167" cy="2693976"/>
            <a:chOff x="1424066" y="2008682"/>
            <a:chExt cx="1813809" cy="1528997"/>
          </a:xfrm>
        </p:grpSpPr>
        <p:cxnSp>
          <p:nvCxnSpPr>
            <p:cNvPr id="16" name="Straight Connector 15"/>
            <p:cNvCxnSpPr/>
            <p:nvPr/>
          </p:nvCxnSpPr>
          <p:spPr>
            <a:xfrm flipH="1">
              <a:off x="1424066" y="2008682"/>
              <a:ext cx="1439055" cy="152899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1424067" y="3537679"/>
              <a:ext cx="181380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7978517" y="4752953"/>
            <a:ext cx="704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P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779748" y="1638493"/>
            <a:ext cx="704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M 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792652" y="4752953"/>
            <a:ext cx="704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N    </a:t>
            </a:r>
          </a:p>
        </p:txBody>
      </p:sp>
      <p:sp>
        <p:nvSpPr>
          <p:cNvPr id="21" name="TextBox 20"/>
          <p:cNvSpPr txBox="1"/>
          <p:nvPr/>
        </p:nvSpPr>
        <p:spPr>
          <a:xfrm flipH="1">
            <a:off x="8330786" y="5102739"/>
            <a:ext cx="311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Góc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vuông</a:t>
            </a:r>
            <a:endParaRPr lang="en-US" sz="28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4066" y="6106473"/>
            <a:ext cx="12192000" cy="733082"/>
          </a:xfrm>
          <a:prstGeom prst="rect">
            <a:avLst/>
          </a:prstGeom>
          <a:solidFill>
            <a:srgbClr val="FCE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https://i.pinimg.com/564x/2c/fc/38/2cfc3890c1074c664126c11f93e14b30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67" b="90000" l="1667" r="99722">
                        <a14:foregroundMark x1="47500" y1="63056" x2="47500" y2="63056"/>
                        <a14:foregroundMark x1="61667" y1="57500" x2="61667" y2="57500"/>
                        <a14:foregroundMark x1="67778" y1="55833" x2="67778" y2="55833"/>
                        <a14:foregroundMark x1="39167" y1="56944" x2="39167" y2="56944"/>
                        <a14:foregroundMark x1="57778" y1="58611" x2="57778" y2="58611"/>
                        <a14:foregroundMark x1="85000" y1="48056" x2="85000" y2="48056"/>
                        <a14:foregroundMark x1="45278" y1="58611" x2="45278" y2="5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659" y="4964562"/>
            <a:ext cx="2549787" cy="254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34">
            <a:extLst>
              <a:ext uri="{FF2B5EF4-FFF2-40B4-BE49-F238E27FC236}">
                <a16:creationId xmlns:a16="http://schemas.microsoft.com/office/drawing/2014/main" id="{BA02FBDD-0A89-41BD-9EE9-109A8932B3E2}"/>
              </a:ext>
            </a:extLst>
          </p:cNvPr>
          <p:cNvSpPr/>
          <p:nvPr/>
        </p:nvSpPr>
        <p:spPr>
          <a:xfrm>
            <a:off x="1383336" y="-10940"/>
            <a:ext cx="8460962" cy="10829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kumimoji="1" lang="en-US" altLang="zh-CN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kumimoji="1" lang="en-US" altLang="zh-CN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1" lang="en-US" altLang="zh-CN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kumimoji="1" lang="en-US" altLang="zh-CN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1" lang="en-US" altLang="zh-CN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kumimoji="1" lang="en-US" altLang="zh-CN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1" lang="en-US" altLang="zh-CN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kumimoji="1" lang="en-US" altLang="zh-CN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1" lang="en-US" altLang="zh-CN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kumimoji="1" lang="en-US" altLang="zh-CN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1" lang="en-US" altLang="zh-CN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kumimoji="1" lang="en-US" altLang="zh-CN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1" lang="en-US" altLang="zh-CN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kumimoji="1" lang="en-US" altLang="zh-CN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eke</a:t>
            </a:r>
          </a:p>
        </p:txBody>
      </p:sp>
      <p:sp>
        <p:nvSpPr>
          <p:cNvPr id="9" name="Rectangle 8"/>
          <p:cNvSpPr/>
          <p:nvPr/>
        </p:nvSpPr>
        <p:spPr>
          <a:xfrm>
            <a:off x="2943274" y="6242182"/>
            <a:ext cx="73575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Ê - </a:t>
            </a:r>
            <a:r>
              <a:rPr lang="es-MX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</a:t>
            </a:r>
            <a:r>
              <a:rPr lang="es-MX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s-MX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s-MX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s-MX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s-MX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s-MX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kiểm</a:t>
            </a:r>
            <a:r>
              <a:rPr lang="es-MX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s-MX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</a:t>
            </a:r>
            <a:r>
              <a:rPr lang="es-MX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s-MX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s-MX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s-MX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s-MX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s-MX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s-MX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s-MX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s-MX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s-MX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s-MX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s-MX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s-MX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4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70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30912 0.010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56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0.25208 0.000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19" grpId="0"/>
      <p:bldP spid="20" grpId="0"/>
      <p:bldP spid="21" grpId="0"/>
      <p:bldP spid="23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6"/>
          <p:cNvSpPr>
            <a:spLocks noChangeShapeType="1"/>
          </p:cNvSpPr>
          <p:nvPr/>
        </p:nvSpPr>
        <p:spPr bwMode="auto">
          <a:xfrm>
            <a:off x="6639260" y="1220074"/>
            <a:ext cx="0" cy="1676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5" name="Line 7"/>
          <p:cNvSpPr>
            <a:spLocks noChangeShapeType="1"/>
          </p:cNvSpPr>
          <p:nvPr/>
        </p:nvSpPr>
        <p:spPr bwMode="auto">
          <a:xfrm>
            <a:off x="6639260" y="2896474"/>
            <a:ext cx="1752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6" name="Text Box 8"/>
          <p:cNvSpPr txBox="1">
            <a:spLocks noChangeArrowheads="1"/>
          </p:cNvSpPr>
          <p:nvPr/>
        </p:nvSpPr>
        <p:spPr bwMode="auto">
          <a:xfrm>
            <a:off x="5420060" y="991474"/>
            <a:ext cx="304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3600" i="1">
              <a:solidFill>
                <a:schemeClr val="bg1"/>
              </a:solidFill>
              <a:latin typeface=".VnCommercial Script" panose="020B7200000000000000" pitchFamily="34" charset="0"/>
            </a:endParaRPr>
          </a:p>
        </p:txBody>
      </p:sp>
      <p:grpSp>
        <p:nvGrpSpPr>
          <p:cNvPr id="13317" name="Group 9"/>
          <p:cNvGrpSpPr>
            <a:grpSpLocks/>
          </p:cNvGrpSpPr>
          <p:nvPr/>
        </p:nvGrpSpPr>
        <p:grpSpPr bwMode="auto">
          <a:xfrm>
            <a:off x="6258260" y="975599"/>
            <a:ext cx="2286000" cy="2317750"/>
            <a:chOff x="2976" y="1094"/>
            <a:chExt cx="1440" cy="1460"/>
          </a:xfrm>
        </p:grpSpPr>
        <p:sp>
          <p:nvSpPr>
            <p:cNvPr id="13355" name="Text Box 10"/>
            <p:cNvSpPr txBox="1">
              <a:spLocks noChangeArrowheads="1"/>
            </p:cNvSpPr>
            <p:nvPr/>
          </p:nvSpPr>
          <p:spPr bwMode="auto">
            <a:xfrm>
              <a:off x="3024" y="2246"/>
              <a:ext cx="2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i="1">
                  <a:solidFill>
                    <a:schemeClr val="bg1"/>
                  </a:solidFill>
                  <a:latin typeface=".VnArialH" panose="020B7200000000000000" pitchFamily="34" charset="0"/>
                </a:rPr>
                <a:t>I</a:t>
              </a:r>
            </a:p>
          </p:txBody>
        </p:sp>
        <p:sp>
          <p:nvSpPr>
            <p:cNvPr id="13356" name="Text Box 11"/>
            <p:cNvSpPr txBox="1">
              <a:spLocks noChangeArrowheads="1"/>
            </p:cNvSpPr>
            <p:nvPr/>
          </p:nvSpPr>
          <p:spPr bwMode="auto">
            <a:xfrm>
              <a:off x="4176" y="2304"/>
              <a:ext cx="2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i="1">
                  <a:solidFill>
                    <a:schemeClr val="bg1"/>
                  </a:solidFill>
                  <a:latin typeface=".VnArialH" panose="020B7200000000000000" pitchFamily="34" charset="0"/>
                </a:rPr>
                <a:t>K</a:t>
              </a:r>
            </a:p>
          </p:txBody>
        </p:sp>
        <p:sp>
          <p:nvSpPr>
            <p:cNvPr id="13357" name="Text Box 12"/>
            <p:cNvSpPr txBox="1">
              <a:spLocks noChangeArrowheads="1"/>
            </p:cNvSpPr>
            <p:nvPr/>
          </p:nvSpPr>
          <p:spPr bwMode="auto">
            <a:xfrm>
              <a:off x="2976" y="1094"/>
              <a:ext cx="2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i="1">
                  <a:solidFill>
                    <a:schemeClr val="bg1"/>
                  </a:solidFill>
                  <a:latin typeface=".VnArialH" panose="020B7200000000000000" pitchFamily="34" charset="0"/>
                </a:rPr>
                <a:t>H</a:t>
              </a:r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 rot="7250578">
            <a:off x="8504573" y="3772774"/>
            <a:ext cx="838200" cy="1447800"/>
            <a:chOff x="4032" y="864"/>
            <a:chExt cx="528" cy="912"/>
          </a:xfrm>
        </p:grpSpPr>
        <p:sp>
          <p:nvSpPr>
            <p:cNvPr id="13353" name="AutoShape 26"/>
            <p:cNvSpPr>
              <a:spLocks noChangeArrowheads="1"/>
            </p:cNvSpPr>
            <p:nvPr/>
          </p:nvSpPr>
          <p:spPr bwMode="auto">
            <a:xfrm>
              <a:off x="4032" y="864"/>
              <a:ext cx="528" cy="912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13354" name="AutoShape 27"/>
            <p:cNvSpPr>
              <a:spLocks noChangeArrowheads="1"/>
            </p:cNvSpPr>
            <p:nvPr/>
          </p:nvSpPr>
          <p:spPr bwMode="auto">
            <a:xfrm>
              <a:off x="4128" y="1248"/>
              <a:ext cx="240" cy="384"/>
            </a:xfrm>
            <a:prstGeom prst="rtTriangle">
              <a:avLst/>
            </a:prstGeom>
            <a:solidFill>
              <a:srgbClr val="00484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 rot="-8999724">
            <a:off x="1611648" y="3725149"/>
            <a:ext cx="838200" cy="1447800"/>
            <a:chOff x="4032" y="864"/>
            <a:chExt cx="528" cy="912"/>
          </a:xfrm>
        </p:grpSpPr>
        <p:sp>
          <p:nvSpPr>
            <p:cNvPr id="13351" name="AutoShape 29"/>
            <p:cNvSpPr>
              <a:spLocks noChangeArrowheads="1"/>
            </p:cNvSpPr>
            <p:nvPr/>
          </p:nvSpPr>
          <p:spPr bwMode="auto">
            <a:xfrm>
              <a:off x="4032" y="864"/>
              <a:ext cx="528" cy="912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13352" name="AutoShape 30"/>
            <p:cNvSpPr>
              <a:spLocks noChangeArrowheads="1"/>
            </p:cNvSpPr>
            <p:nvPr/>
          </p:nvSpPr>
          <p:spPr bwMode="auto">
            <a:xfrm>
              <a:off x="4128" y="1248"/>
              <a:ext cx="240" cy="384"/>
            </a:xfrm>
            <a:prstGeom prst="rtTriangle">
              <a:avLst/>
            </a:prstGeom>
            <a:solidFill>
              <a:srgbClr val="00484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1991060" y="3582274"/>
            <a:ext cx="1981200" cy="1600200"/>
            <a:chOff x="1008" y="2736"/>
            <a:chExt cx="1248" cy="1008"/>
          </a:xfrm>
        </p:grpSpPr>
        <p:sp>
          <p:nvSpPr>
            <p:cNvPr id="13349" name="Line 32"/>
            <p:cNvSpPr>
              <a:spLocks noChangeShapeType="1"/>
            </p:cNvSpPr>
            <p:nvPr/>
          </p:nvSpPr>
          <p:spPr bwMode="auto">
            <a:xfrm>
              <a:off x="1008" y="2736"/>
              <a:ext cx="0" cy="100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0" name="Line 33"/>
            <p:cNvSpPr>
              <a:spLocks noChangeShapeType="1"/>
            </p:cNvSpPr>
            <p:nvPr/>
          </p:nvSpPr>
          <p:spPr bwMode="auto">
            <a:xfrm>
              <a:off x="1008" y="3744"/>
              <a:ext cx="1248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4886660" y="3658474"/>
            <a:ext cx="1981200" cy="1600200"/>
            <a:chOff x="1008" y="2736"/>
            <a:chExt cx="1248" cy="1008"/>
          </a:xfrm>
        </p:grpSpPr>
        <p:sp>
          <p:nvSpPr>
            <p:cNvPr id="13347" name="Line 39"/>
            <p:cNvSpPr>
              <a:spLocks noChangeShapeType="1"/>
            </p:cNvSpPr>
            <p:nvPr/>
          </p:nvSpPr>
          <p:spPr bwMode="auto">
            <a:xfrm>
              <a:off x="1008" y="2736"/>
              <a:ext cx="0" cy="100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8" name="Line 40"/>
            <p:cNvSpPr>
              <a:spLocks noChangeShapeType="1"/>
            </p:cNvSpPr>
            <p:nvPr/>
          </p:nvSpPr>
          <p:spPr bwMode="auto">
            <a:xfrm>
              <a:off x="1008" y="3744"/>
              <a:ext cx="1248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7477460" y="3734674"/>
            <a:ext cx="1981200" cy="1600200"/>
            <a:chOff x="1008" y="2736"/>
            <a:chExt cx="1248" cy="1008"/>
          </a:xfrm>
        </p:grpSpPr>
        <p:sp>
          <p:nvSpPr>
            <p:cNvPr id="13345" name="Line 42"/>
            <p:cNvSpPr>
              <a:spLocks noChangeShapeType="1"/>
            </p:cNvSpPr>
            <p:nvPr/>
          </p:nvSpPr>
          <p:spPr bwMode="auto">
            <a:xfrm>
              <a:off x="1008" y="2736"/>
              <a:ext cx="0" cy="100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6" name="Line 43"/>
            <p:cNvSpPr>
              <a:spLocks noChangeShapeType="1"/>
            </p:cNvSpPr>
            <p:nvPr/>
          </p:nvSpPr>
          <p:spPr bwMode="auto">
            <a:xfrm>
              <a:off x="1008" y="3744"/>
              <a:ext cx="1248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406" name="Text Box 46"/>
          <p:cNvSpPr txBox="1">
            <a:spLocks noChangeArrowheads="1"/>
          </p:cNvSpPr>
          <p:nvPr/>
        </p:nvSpPr>
        <p:spPr bwMode="auto">
          <a:xfrm>
            <a:off x="4034741" y="5817790"/>
            <a:ext cx="52546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i="1" dirty="0" err="1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altLang="en-US" b="1" i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i="1" dirty="0" err="1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altLang="en-US" b="1" i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altLang="en-US" b="1" i="1" dirty="0" smtClean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Ê </a:t>
            </a:r>
            <a:r>
              <a:rPr lang="en-US" altLang="en-US" b="1" i="1" dirty="0" err="1" smtClean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</a:t>
            </a:r>
            <a:r>
              <a:rPr lang="en-US" altLang="en-US" b="1" i="1" dirty="0" smtClean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i="1" dirty="0" err="1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chưa</a:t>
            </a:r>
            <a:r>
              <a:rPr lang="en-US" altLang="en-US" b="1" i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i="1" dirty="0" err="1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altLang="en-US" b="1" i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grpSp>
        <p:nvGrpSpPr>
          <p:cNvPr id="13324" name="Group 47"/>
          <p:cNvGrpSpPr>
            <a:grpSpLocks/>
          </p:cNvGrpSpPr>
          <p:nvPr/>
        </p:nvGrpSpPr>
        <p:grpSpPr bwMode="auto">
          <a:xfrm>
            <a:off x="1991060" y="1174036"/>
            <a:ext cx="1981200" cy="1676400"/>
            <a:chOff x="912" y="2688"/>
            <a:chExt cx="1248" cy="1056"/>
          </a:xfrm>
        </p:grpSpPr>
        <p:sp>
          <p:nvSpPr>
            <p:cNvPr id="13343" name="AutoShape 48"/>
            <p:cNvSpPr>
              <a:spLocks noChangeArrowheads="1"/>
            </p:cNvSpPr>
            <p:nvPr/>
          </p:nvSpPr>
          <p:spPr bwMode="auto">
            <a:xfrm>
              <a:off x="912" y="2688"/>
              <a:ext cx="1248" cy="1056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13344" name="AutoShape 49"/>
            <p:cNvSpPr>
              <a:spLocks noChangeArrowheads="1"/>
            </p:cNvSpPr>
            <p:nvPr/>
          </p:nvSpPr>
          <p:spPr bwMode="auto">
            <a:xfrm>
              <a:off x="1085" y="3072"/>
              <a:ext cx="643" cy="528"/>
            </a:xfrm>
            <a:prstGeom prst="rtTriangle">
              <a:avLst/>
            </a:prstGeom>
            <a:solidFill>
              <a:srgbClr val="00484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</p:grpSp>
      <p:sp>
        <p:nvSpPr>
          <p:cNvPr id="13326" name="Text Box 63"/>
          <p:cNvSpPr txBox="1">
            <a:spLocks noChangeArrowheads="1"/>
          </p:cNvSpPr>
          <p:nvPr/>
        </p:nvSpPr>
        <p:spPr bwMode="auto">
          <a:xfrm>
            <a:off x="2181560" y="2833301"/>
            <a:ext cx="228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 dirty="0" err="1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altLang="en-US" sz="2800" b="1" i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i="1" dirty="0" smtClean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Ê</a:t>
            </a:r>
            <a:r>
              <a:rPr lang="vi-VN" altLang="en-US" sz="2800" b="1" i="1" dirty="0" smtClean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</a:t>
            </a:r>
            <a:endParaRPr lang="en-US" altLang="en-US" sz="2800" b="1" i="1" dirty="0">
              <a:solidFill>
                <a:srgbClr val="6633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9" name="Group 67"/>
          <p:cNvGrpSpPr>
            <a:grpSpLocks/>
          </p:cNvGrpSpPr>
          <p:nvPr/>
        </p:nvGrpSpPr>
        <p:grpSpPr bwMode="auto">
          <a:xfrm>
            <a:off x="1991060" y="3353674"/>
            <a:ext cx="1752600" cy="1905000"/>
            <a:chOff x="288" y="2592"/>
            <a:chExt cx="1104" cy="1200"/>
          </a:xfrm>
        </p:grpSpPr>
        <p:sp>
          <p:nvSpPr>
            <p:cNvPr id="13341" name="Line 65"/>
            <p:cNvSpPr>
              <a:spLocks noChangeShapeType="1"/>
            </p:cNvSpPr>
            <p:nvPr/>
          </p:nvSpPr>
          <p:spPr bwMode="auto">
            <a:xfrm>
              <a:off x="288" y="2592"/>
              <a:ext cx="0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2" name="Line 66"/>
            <p:cNvSpPr>
              <a:spLocks noChangeShapeType="1"/>
            </p:cNvSpPr>
            <p:nvPr/>
          </p:nvSpPr>
          <p:spPr bwMode="auto">
            <a:xfrm>
              <a:off x="288" y="3792"/>
              <a:ext cx="11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70"/>
          <p:cNvGrpSpPr>
            <a:grpSpLocks/>
          </p:cNvGrpSpPr>
          <p:nvPr/>
        </p:nvGrpSpPr>
        <p:grpSpPr bwMode="auto">
          <a:xfrm>
            <a:off x="7020260" y="3429874"/>
            <a:ext cx="2819400" cy="1066800"/>
            <a:chOff x="1968" y="3072"/>
            <a:chExt cx="1776" cy="672"/>
          </a:xfrm>
        </p:grpSpPr>
        <p:sp>
          <p:nvSpPr>
            <p:cNvPr id="13339" name="Line 68"/>
            <p:cNvSpPr>
              <a:spLocks noChangeShapeType="1"/>
            </p:cNvSpPr>
            <p:nvPr/>
          </p:nvSpPr>
          <p:spPr bwMode="auto">
            <a:xfrm>
              <a:off x="1968" y="3072"/>
              <a:ext cx="672" cy="6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0" name="Line 69"/>
            <p:cNvSpPr>
              <a:spLocks noChangeShapeType="1"/>
            </p:cNvSpPr>
            <p:nvPr/>
          </p:nvSpPr>
          <p:spPr bwMode="auto">
            <a:xfrm>
              <a:off x="2640" y="3744"/>
              <a:ext cx="11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73"/>
          <p:cNvGrpSpPr>
            <a:grpSpLocks/>
          </p:cNvGrpSpPr>
          <p:nvPr/>
        </p:nvGrpSpPr>
        <p:grpSpPr bwMode="auto">
          <a:xfrm>
            <a:off x="6544947" y="727532"/>
            <a:ext cx="2743200" cy="1371600"/>
            <a:chOff x="3120" y="528"/>
            <a:chExt cx="1728" cy="864"/>
          </a:xfrm>
        </p:grpSpPr>
        <p:sp>
          <p:nvSpPr>
            <p:cNvPr id="13337" name="Line 71"/>
            <p:cNvSpPr>
              <a:spLocks noChangeShapeType="1"/>
            </p:cNvSpPr>
            <p:nvPr/>
          </p:nvSpPr>
          <p:spPr bwMode="auto">
            <a:xfrm flipH="1">
              <a:off x="3120" y="528"/>
              <a:ext cx="864" cy="8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8" name="Line 72"/>
            <p:cNvSpPr>
              <a:spLocks noChangeShapeType="1"/>
            </p:cNvSpPr>
            <p:nvPr/>
          </p:nvSpPr>
          <p:spPr bwMode="auto">
            <a:xfrm>
              <a:off x="3120" y="1392"/>
              <a:ext cx="17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74"/>
          <p:cNvGrpSpPr>
            <a:grpSpLocks/>
          </p:cNvGrpSpPr>
          <p:nvPr/>
        </p:nvGrpSpPr>
        <p:grpSpPr bwMode="auto">
          <a:xfrm rot="-6276422">
            <a:off x="6731947" y="797244"/>
            <a:ext cx="838200" cy="1447800"/>
            <a:chOff x="4032" y="864"/>
            <a:chExt cx="528" cy="912"/>
          </a:xfrm>
        </p:grpSpPr>
        <p:sp>
          <p:nvSpPr>
            <p:cNvPr id="13335" name="AutoShape 75"/>
            <p:cNvSpPr>
              <a:spLocks noChangeArrowheads="1"/>
            </p:cNvSpPr>
            <p:nvPr/>
          </p:nvSpPr>
          <p:spPr bwMode="auto">
            <a:xfrm>
              <a:off x="4032" y="864"/>
              <a:ext cx="528" cy="912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13336" name="AutoShape 76"/>
            <p:cNvSpPr>
              <a:spLocks noChangeArrowheads="1"/>
            </p:cNvSpPr>
            <p:nvPr/>
          </p:nvSpPr>
          <p:spPr bwMode="auto">
            <a:xfrm>
              <a:off x="4128" y="1248"/>
              <a:ext cx="240" cy="384"/>
            </a:xfrm>
            <a:prstGeom prst="rtTriangle">
              <a:avLst/>
            </a:prstGeom>
            <a:solidFill>
              <a:srgbClr val="00484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247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5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54167E-6 0.00556 L -0.22917 -2.59259E-6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58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53" presetID="2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0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yc5z0bce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FDAAE9B0125D644B7F58EE6BF1D0FC2" ma:contentTypeVersion="6" ma:contentTypeDescription="Tạo tài liệu mới." ma:contentTypeScope="" ma:versionID="87c8ff4362d582bc038683c518361262">
  <xsd:schema xmlns:xsd="http://www.w3.org/2001/XMLSchema" xmlns:xs="http://www.w3.org/2001/XMLSchema" xmlns:p="http://schemas.microsoft.com/office/2006/metadata/properties" xmlns:ns2="117084a5-40ce-44a9-aa97-9561c111c68a" xmlns:ns3="9f958c3a-144a-4219-afab-0ea9b7b8b61f" targetNamespace="http://schemas.microsoft.com/office/2006/metadata/properties" ma:root="true" ma:fieldsID="f57f0239bd0e529817d977ecc418a6bf" ns2:_="" ns3:_="">
    <xsd:import namespace="117084a5-40ce-44a9-aa97-9561c111c68a"/>
    <xsd:import namespace="9f958c3a-144a-4219-afab-0ea9b7b8b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084a5-40ce-44a9-aa97-9561c111c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58c3a-144a-4219-afab-0ea9b7b8b6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AE08826-6024-46B7-955C-2A28A83CA7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7084a5-40ce-44a9-aa97-9561c111c68a"/>
    <ds:schemaRef ds:uri="9f958c3a-144a-4219-afab-0ea9b7b8b6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62B2D73-7757-4DB9-9ED2-D17A2FCFF3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9397E6-2670-444A-9148-BDA934FDD183}">
  <ds:schemaRefs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2006/metadata/properties"/>
    <ds:schemaRef ds:uri="117084a5-40ce-44a9-aa97-9561c111c68a"/>
    <ds:schemaRef ds:uri="http://purl.org/dc/terms/"/>
    <ds:schemaRef ds:uri="9f958c3a-144a-4219-afab-0ea9b7b8b61f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1688</TotalTime>
  <Words>886</Words>
  <Application>Microsoft Office PowerPoint</Application>
  <PresentationFormat>Widescreen</PresentationFormat>
  <Paragraphs>170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3" baseType="lpstr">
      <vt:lpstr>.VnArialH</vt:lpstr>
      <vt:lpstr>.VnCommercial Script</vt:lpstr>
      <vt:lpstr>Algerian</vt:lpstr>
      <vt:lpstr>Arial</vt:lpstr>
      <vt:lpstr>Calibri</vt:lpstr>
      <vt:lpstr>Calibri Light</vt:lpstr>
      <vt:lpstr>Cambria</vt:lpstr>
      <vt:lpstr>等线</vt:lpstr>
      <vt:lpstr>HP001 4 hàng</vt:lpstr>
      <vt:lpstr>Raleway</vt:lpstr>
      <vt:lpstr>Tahoma</vt:lpstr>
      <vt:lpstr>Times New Roman</vt:lpstr>
      <vt:lpstr>字魂59号-创粗黑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ASUS</cp:lastModifiedBy>
  <cp:revision>249</cp:revision>
  <dcterms:created xsi:type="dcterms:W3CDTF">2021-10-10T13:13:35Z</dcterms:created>
  <dcterms:modified xsi:type="dcterms:W3CDTF">2021-10-31T06:02:51Z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0x010100DFDAAE9B0125D644B7F58EE6BF1D0FC2</vt:lpwstr>
  </property>
</Properties>
</file>