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4" r:id="rId2"/>
    <p:sldMasterId id="2147483717" r:id="rId3"/>
  </p:sldMasterIdLst>
  <p:notesMasterIdLst>
    <p:notesMasterId r:id="rId32"/>
  </p:notesMasterIdLst>
  <p:handoutMasterIdLst>
    <p:handoutMasterId r:id="rId33"/>
  </p:handoutMasterIdLst>
  <p:sldIdLst>
    <p:sldId id="378" r:id="rId4"/>
    <p:sldId id="379" r:id="rId5"/>
    <p:sldId id="380" r:id="rId6"/>
    <p:sldId id="339" r:id="rId7"/>
    <p:sldId id="322" r:id="rId8"/>
    <p:sldId id="262" r:id="rId9"/>
    <p:sldId id="381" r:id="rId10"/>
    <p:sldId id="335" r:id="rId11"/>
    <p:sldId id="334" r:id="rId12"/>
    <p:sldId id="388" r:id="rId13"/>
    <p:sldId id="384" r:id="rId14"/>
    <p:sldId id="385" r:id="rId15"/>
    <p:sldId id="386" r:id="rId16"/>
    <p:sldId id="387" r:id="rId17"/>
    <p:sldId id="268" r:id="rId18"/>
    <p:sldId id="267" r:id="rId19"/>
    <p:sldId id="302" r:id="rId20"/>
    <p:sldId id="282" r:id="rId21"/>
    <p:sldId id="359" r:id="rId22"/>
    <p:sldId id="375" r:id="rId23"/>
    <p:sldId id="377" r:id="rId24"/>
    <p:sldId id="311" r:id="rId25"/>
    <p:sldId id="347" r:id="rId26"/>
    <p:sldId id="349" r:id="rId27"/>
    <p:sldId id="330" r:id="rId28"/>
    <p:sldId id="382" r:id="rId29"/>
    <p:sldId id="383" r:id="rId30"/>
    <p:sldId id="290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990033"/>
    <a:srgbClr val="C1219F"/>
    <a:srgbClr val="990000"/>
    <a:srgbClr val="99FF66"/>
    <a:srgbClr val="F9F9A5"/>
    <a:srgbClr val="AFE4E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9297" autoAdjust="0"/>
  </p:normalViewPr>
  <p:slideViewPr>
    <p:cSldViewPr>
      <p:cViewPr varScale="1">
        <p:scale>
          <a:sx n="85" d="100"/>
          <a:sy n="85" d="100"/>
        </p:scale>
        <p:origin x="9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6E6898A-2F40-4994-9C82-1A13F5F31A69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6112A-83A8-45A8-B095-EB12A5F303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274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0BE616-D10F-4954-9783-099FF61688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657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88349D-0114-4CAB-A0BF-86CF7A1D47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9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AA6D8-6A13-41E7-BD64-E1436113EA7F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0401465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9B30B-25AC-44F7-B6F1-4FAF5A07E9A4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5879332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7DAD1-4759-46D4-88F7-C28D602811B9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3675920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52AF1-C9FF-4470-90ED-8C9886C4D83F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7114214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A63EC-B045-424E-8294-71108DA61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28744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A056-E12D-4483-876D-701F6417D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6685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0650-6F71-4299-8C5A-21BC1FA8D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2092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F631-6A6C-4E58-B8E3-E0B3370DD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42531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4812-549F-4A2B-991C-052278A19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1152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C647-5037-48BB-8C0D-F2AEBB689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5347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C6EF-D2A3-49CC-A385-9E06068FD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81975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A4996-33EC-492B-9145-FCE1ED0E8012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11012083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ECB4-4DFB-41B5-B802-C5BF9419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1087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6612-01DA-4875-A174-DAAFDBCC0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9422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D8D10-2313-4132-9D3D-2856315B7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4580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CA8D-5571-4E39-9D9E-FFD5808A3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3671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6CA3-637D-45E5-86FD-6204F13A7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0722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34254-9B30-43F8-963D-85CDEDBA7787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657200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E2F0C-209B-4DEE-ACD7-4AE45A1802B4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0775203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4AA5E-149F-461A-A9D7-CCD152A7731D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28953352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0B94A-A297-45E6-8C94-A6297171DE2C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1040732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4E685-16E9-4068-9E9A-8BCF483BF667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6211022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0880F-3265-4035-A9F8-9BF8D1B7EF1C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32103527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D7F1-0F89-477B-B8F1-02D789E6EB27}" type="slidenum">
              <a:rPr lang="en-GB" altLang="vi-VN"/>
              <a:pPr/>
              <a:t>‹#›</a:t>
            </a:fld>
            <a:endParaRPr lang="en-GB" altLang="vi-VN"/>
          </a:p>
        </p:txBody>
      </p:sp>
    </p:spTree>
    <p:extLst>
      <p:ext uri="{BB962C8B-B14F-4D97-AF65-F5344CB8AC3E}">
        <p14:creationId xmlns:p14="http://schemas.microsoft.com/office/powerpoint/2010/main" val="8062905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Master text styles</a:t>
            </a:r>
          </a:p>
          <a:p>
            <a:pPr lvl="1"/>
            <a:r>
              <a:rPr lang="en-GB" altLang="vi-VN"/>
              <a:t>Second level</a:t>
            </a:r>
          </a:p>
          <a:p>
            <a:pPr lvl="2"/>
            <a:r>
              <a:rPr lang="en-GB" altLang="vi-VN"/>
              <a:t>Third level</a:t>
            </a:r>
          </a:p>
          <a:p>
            <a:pPr lvl="3"/>
            <a:r>
              <a:rPr lang="en-GB" altLang="vi-VN"/>
              <a:t>Fourth level</a:t>
            </a:r>
          </a:p>
          <a:p>
            <a:pPr lvl="4"/>
            <a:r>
              <a:rPr lang="en-GB" altLang="vi-VN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0B6C597-A56D-402A-BCDF-3CA6B684199A}" type="slidenum">
              <a:rPr lang="en-GB" altLang="vi-VN"/>
              <a:pPr/>
              <a:t>‹#›</a:t>
            </a:fld>
            <a:endParaRPr lang="en-GB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332A40F-048C-4F03-BE9D-DB0C79DAB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13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wheel spokes="8"/>
    <p:sndAc>
      <p:stSnd>
        <p:snd r:embed="rId14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DF80-275F-4915-B5C8-B82C0719BEE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C2FF-6D8F-42C6-9F2F-FC558DF8E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2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audio" Target="NHAC_DA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7.xml"/><Relationship Id="rId7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7.xml"/><Relationship Id="rId7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My%20Documents/Downloads/PHOTOS/public/giang%20day/TV%20lop%203/bup%20sen.jpg" TargetMode="External"/><Relationship Id="rId5" Type="http://schemas.openxmlformats.org/officeDocument/2006/relationships/hyperlink" Target="../My%20Documents/Downloads/PHOTOS/public/babies/6963.jpg" TargetMode="Externa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My%20Documents/Downloads/PHOTOS/public/giang%20day/TV%20lop%203/bup%20sen.jpg" TargetMode="External"/><Relationship Id="rId2" Type="http://schemas.openxmlformats.org/officeDocument/2006/relationships/hyperlink" Target="../My%20Documents/Downloads/PHOTOS/public/babies/696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NHAC_D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2743200"/>
            <a:ext cx="8458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4500" cmpd="dbl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VỀ TỪ CHỈ HOẠT ĐỘNG, TRẠNG THÁI. SO SÁNH.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66975" y="1676400"/>
            <a:ext cx="421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TỪ VÀ CÂU</a:t>
            </a:r>
          </a:p>
        </p:txBody>
      </p:sp>
      <p:pic>
        <p:nvPicPr>
          <p:cNvPr id="307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700"/>
            <a:ext cx="9144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376461"/>
      </p:ext>
    </p:extLst>
  </p:cSld>
  <p:clrMapOvr>
    <a:masterClrMapping/>
  </p:clrMapOvr>
  <p:transition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  <p:bldLst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9906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769427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962704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4522742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7439808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046668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273051"/>
            <a:ext cx="8534400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Bài 2 : Đọc lại bài tập đọc </a:t>
            </a: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Trận bóng dưới lòng đường</a:t>
            </a: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. Tìm  các từ ngữ : </a:t>
            </a:r>
          </a:p>
        </p:txBody>
      </p:sp>
      <p:graphicFrame>
        <p:nvGraphicFramePr>
          <p:cNvPr id="1230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96916"/>
              </p:ext>
            </p:extLst>
          </p:nvPr>
        </p:nvGraphicFramePr>
        <p:xfrm>
          <a:off x="412424" y="1749588"/>
          <a:ext cx="8502976" cy="3511466"/>
        </p:xfrm>
        <a:graphic>
          <a:graphicData uri="http://schemas.openxmlformats.org/drawingml/2006/table">
            <a:tbl>
              <a:tblPr/>
              <a:tblGrid>
                <a:gridCol w="448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a)  Chỉ hoạt động chơi bóng của các bạn nhỏ.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b)  Chỉ thái độ của Quang và các bạn khi vô tình gây ra tai nạn cho cụ già.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Vogue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843" name="Line 19"/>
          <p:cNvSpPr>
            <a:spLocks noChangeShapeType="1"/>
          </p:cNvSpPr>
          <p:nvPr/>
        </p:nvSpPr>
        <p:spPr bwMode="auto">
          <a:xfrm flipV="1">
            <a:off x="1371600" y="622301"/>
            <a:ext cx="2832100" cy="2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381001" y="990599"/>
            <a:ext cx="2438400" cy="635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728462" y="2175038"/>
            <a:ext cx="28940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5909937" y="2175038"/>
            <a:ext cx="8604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52400" y="-66973"/>
            <a:ext cx="8915400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1.  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Quang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cướp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Quang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lao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ngần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ngừ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Chợt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hẳn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Long. Long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đợi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dốc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sững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2.  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hò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Quang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bổng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chừng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sút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vút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chệch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vỉa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đập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lảo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khuỵu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to: 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à?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Đám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hoảng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5638801" y="7620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228600" y="11430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6324601" y="1143000"/>
            <a:ext cx="1219199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962400" y="19812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1828800" y="2362200"/>
            <a:ext cx="1066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6096000" y="434340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6553200" y="4724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209800" y="6705600"/>
            <a:ext cx="1066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154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3.  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Quang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lén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sang.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xuýt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xịch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dìu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-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quắt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Quang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mếu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…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… !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lỗi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Minh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1676400" y="3429000"/>
            <a:ext cx="21336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2819400" y="4267200"/>
            <a:ext cx="12954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14340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219321"/>
            <a:ext cx="8396288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Đọc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lại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tập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đọc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Trận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bóng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vi-VN" sz="28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15389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277678"/>
              </p:ext>
            </p:extLst>
          </p:nvPr>
        </p:nvGraphicFramePr>
        <p:xfrm>
          <a:off x="76200" y="1863004"/>
          <a:ext cx="9067800" cy="42852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Vogu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a) Chỉ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hoạt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động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chơi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các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bạn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nho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̉.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Vogu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b) Chỉ thái độ của Quang và các bạn khi vô tình gây ra tai nạn cho cụ già.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5008775" y="397223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tái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cả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người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5029200" y="3302303"/>
            <a:ext cx="241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hoảng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̣</a:t>
            </a:r>
            <a:r>
              <a:rPr lang="en-US" altLang="vi-VN" sz="2800" b="1" dirty="0">
                <a:solidFill>
                  <a:srgbClr val="0000CC"/>
                </a:solidFill>
                <a:latin typeface=".VnArial" panose="020B7200000000000000" pitchFamily="34" charset="0"/>
              </a:rPr>
              <a:t> </a:t>
            </a:r>
            <a:endParaRPr lang="en-US" altLang="vi-VN" sz="2800" dirty="0">
              <a:latin typeface=".VnArial" panose="020B7200000000000000" pitchFamily="34" charset="0"/>
            </a:endParaRPr>
          </a:p>
        </p:txBody>
      </p:sp>
      <p:sp>
        <p:nvSpPr>
          <p:cNvPr id="14354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5919" y="325996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bấm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bóng</a:t>
            </a:r>
            <a:endParaRPr lang="en-US" altLang="vi-VN" sz="28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5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545" y="3750503"/>
            <a:ext cx="200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cướp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6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426961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7" name="Text Box 2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28740" y="4359454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sút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58" name="Text Box 2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204" y="4783967"/>
            <a:ext cx="232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9" name="Text Box 2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479740" y="3772549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dốc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2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0340" y="5380143"/>
            <a:ext cx="264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vi-VN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bổng</a:t>
            </a:r>
            <a:endParaRPr lang="en-US" altLang="vi-VN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71700" y="685800"/>
            <a:ext cx="2667000" cy="531813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chơi bóng bổng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16388" name="Picture 4" descr="choi bong b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447800"/>
            <a:ext cx="7696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5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315200" cy="5105400"/>
          </a:xfrm>
          <a:prstGeom prst="rect">
            <a:avLst/>
          </a:prstGeom>
        </p:spPr>
      </p:pic>
      <p:pic>
        <p:nvPicPr>
          <p:cNvPr id="13" name="EmNhuChimBoCauTrang-V.A-31018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57600" y="914400"/>
            <a:ext cx="2209800" cy="531813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dốc bóng</a:t>
            </a:r>
          </a:p>
        </p:txBody>
      </p:sp>
      <p:pic>
        <p:nvPicPr>
          <p:cNvPr id="17411" name="Picture 3" descr="doc b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00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0" y="292100"/>
            <a:ext cx="2667000" cy="4699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33CC"/>
                </a:solidFill>
                <a:latin typeface="Tahoma" panose="020B0604030504040204" pitchFamily="34" charset="0"/>
              </a:rPr>
              <a:t>bấm bóng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18436" name="Picture 5" descr="bam b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1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uop b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05200" y="838200"/>
            <a:ext cx="2209800" cy="531813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cướp bóng</a:t>
            </a: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71800" y="542925"/>
            <a:ext cx="2209800" cy="531813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33CC"/>
                </a:solidFill>
                <a:latin typeface="Times New Roman" panose="02020603050405020304" pitchFamily="18" charset="0"/>
              </a:rPr>
              <a:t>dẫn bóng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20484" name="Picture 4" descr="dan b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81400" y="603250"/>
            <a:ext cx="2667000" cy="4699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33CC"/>
                </a:solidFill>
                <a:latin typeface="Tahoma" panose="020B0604030504040204" pitchFamily="34" charset="0"/>
              </a:rPr>
              <a:t>chuyền bóng</a:t>
            </a: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21508" name="Picture 4" descr="chuyen b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02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24200" y="406400"/>
            <a:ext cx="2209800" cy="4699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33CC"/>
                </a:solidFill>
                <a:latin typeface="Tahoma" panose="020B0604030504040204" pitchFamily="34" charset="0"/>
              </a:rPr>
              <a:t>sút bóng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9436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22532" name="Picture 5" descr="ed5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901700"/>
            <a:ext cx="6858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219321"/>
            <a:ext cx="8396288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lại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bài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tập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đọc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Trận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bóng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dưới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lòng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đường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Tìm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các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̀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</a:p>
        </p:txBody>
      </p:sp>
      <p:graphicFrame>
        <p:nvGraphicFramePr>
          <p:cNvPr id="15389" name="Group 29"/>
          <p:cNvGraphicFramePr>
            <a:graphicFrameLocks noGrp="1"/>
          </p:cNvGraphicFramePr>
          <p:nvPr>
            <p:ph idx="1"/>
          </p:nvPr>
        </p:nvGraphicFramePr>
        <p:xfrm>
          <a:off x="76200" y="1863004"/>
          <a:ext cx="9067800" cy="428526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Vogu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a) Chỉ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hoạt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động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chơi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các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bạn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nho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̉.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Vogu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b) Chỉ thái độ của Quang và các bạn khi vô tình gây ra tai nạn cho cụ già.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5008775" y="397223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sơ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̣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tái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cả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người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5029200" y="3302303"/>
            <a:ext cx="241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hoảng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sơ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̣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4354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5919" y="325996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bấm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bóng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5" name="Text Box 2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545" y="3750503"/>
            <a:ext cx="200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cướp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6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426961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7" name="Text Box 2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28740" y="4359454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sút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358" name="Text Box 2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4204" y="4783967"/>
            <a:ext cx="232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chuyền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9" name="Text Box 2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479740" y="3772549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dốc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60" name="Text Box 2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0340" y="5380143"/>
            <a:ext cx="264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bổng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46520" y="4482578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mếu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máo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39897"/>
      </p:ext>
    </p:extLst>
  </p:cSld>
  <p:clrMapOvr>
    <a:masterClrMapping/>
  </p:clrMapOvr>
  <p:transition spd="slow" advClick="0">
    <p:cover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534400" cy="914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nêu từ chỉ hoạt động trong câu sau ?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trèo cây cau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3400" y="1828800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237232"/>
            <a:ext cx="962891" cy="5059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trèo</a:t>
            </a:r>
            <a:endParaRPr kumimoji="0" lang="en-US" sz="35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352800"/>
            <a:ext cx="8077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nêu 2 từ chỉ trạng thái 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1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WordArt 11"/>
          <p:cNvSpPr>
            <a:spLocks noChangeArrowheads="1" noChangeShapeType="1" noTextEdit="1"/>
          </p:cNvSpPr>
          <p:nvPr/>
        </p:nvSpPr>
        <p:spPr bwMode="auto">
          <a:xfrm>
            <a:off x="1905000" y="2055813"/>
            <a:ext cx="6096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en-US" sz="6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309"/>
            <a:ext cx="8229600" cy="7366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thái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So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sánh</a:t>
            </a:r>
            <a:endParaRPr lang="en-US" altLang="en-US" sz="36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57500" y="132715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3683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kern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ker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năm </a:t>
            </a:r>
            <a:r>
              <a:rPr lang="en-US" altLang="en-US" sz="3600" b="1" kern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ker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21 </a:t>
            </a:r>
            <a:r>
              <a:rPr lang="en-US" altLang="en-US" sz="36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3600" b="1" kern="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kern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0575216"/>
      </p:ext>
    </p:extLst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534400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 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Tìm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các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hình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ảnh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so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sánh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những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dưới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8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84550" y="1079500"/>
            <a:ext cx="5718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AutoNum type="alphaLcParenR"/>
            </a:pP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búp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cành</a:t>
            </a:r>
            <a:endParaRPr lang="en-US" altLang="vi-VN" sz="2800" b="1" dirty="0">
              <a:solidFill>
                <a:srgbClr val="C1219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Biết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biết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hành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.</a:t>
            </a:r>
            <a:endParaRPr lang="en-US" altLang="vi-VN" sz="2000" b="1" dirty="0">
              <a:solidFill>
                <a:srgbClr val="C121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3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131504"/>
            <a:ext cx="411797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arenR" startAt="2"/>
            </a:pP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nhỏ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trời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97325" y="3113106"/>
            <a:ext cx="4460875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AutoNum type="alphaLcParenR" startAt="3"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-mu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đầu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dốc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lính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Ngựa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giới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đỉnh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đèo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hí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5511800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d)    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quả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ngọt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chín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rồi</a:t>
            </a:r>
            <a:endParaRPr lang="en-US" altLang="vi-VN" sz="2800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tuổi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tác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vàng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743200" y="638175"/>
            <a:ext cx="268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  <p:bldP spid="34824" grpId="0"/>
      <p:bldP spid="348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534400" cy="774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1 :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ảnh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vi-VN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sánh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những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dưới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8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384550" y="1079500"/>
            <a:ext cx="5718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AutoNum type="alphaLcParenR"/>
            </a:pP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búp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cành</a:t>
            </a:r>
            <a:endParaRPr lang="en-US" altLang="vi-VN" sz="2800" b="1" dirty="0">
              <a:solidFill>
                <a:srgbClr val="C1219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Biết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biết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hành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 là </a:t>
            </a:r>
            <a:r>
              <a:rPr lang="en-US" altLang="vi-VN" sz="2800" b="1" dirty="0" err="1">
                <a:solidFill>
                  <a:srgbClr val="C1219F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vi-VN" sz="2800" b="1" dirty="0">
                <a:solidFill>
                  <a:srgbClr val="C1219F"/>
                </a:solidFill>
                <a:latin typeface="Times New Roman" panose="02020603050405020304" pitchFamily="18" charset="0"/>
              </a:rPr>
              <a:t>.</a:t>
            </a:r>
            <a:endParaRPr lang="en-US" altLang="vi-VN" sz="2000" b="1" dirty="0">
              <a:solidFill>
                <a:srgbClr val="C1219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3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4025" y="2140381"/>
            <a:ext cx="411797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arenR" startAt="2"/>
            </a:pP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nhỏ</a:t>
            </a:r>
            <a:endParaRPr lang="en-US" altLang="vi-VN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Lớn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trời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vi-VN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744798" y="3171432"/>
            <a:ext cx="5105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AutoNum type="alphaLcParenR" startAt="3"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pơ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-mu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đầu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dốc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lính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Ngựa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tuần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giới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Dừng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đỉnh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đèo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hí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ID" altLang="vi-VN" sz="1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           </a:t>
            </a:r>
            <a:endParaRPr lang="en-US" altLang="vi-VN" sz="1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7399" y="5514975"/>
            <a:ext cx="6781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 startAt="4"/>
            </a:pP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quả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ngọt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chín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rồi</a:t>
            </a:r>
            <a:endParaRPr lang="en-US" altLang="vi-VN" sz="2800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tuổi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tác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vàng</a:t>
            </a:r>
            <a:r>
              <a:rPr lang="en-US" altLang="vi-VN" sz="28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D" altLang="vi-VN" sz="1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                                                      </a:t>
            </a:r>
            <a:endParaRPr lang="en-US" altLang="vi-VN" sz="1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8600" y="14478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91000" y="426720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259080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52900" y="3657600"/>
            <a:ext cx="3086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76400" y="5991225"/>
            <a:ext cx="3756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1447800" cy="4333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em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5791200" y="1071563"/>
            <a:ext cx="2590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búp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cành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87399" y="2219344"/>
            <a:ext cx="1973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941323" y="2139969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83050" y="3181350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pơ-mu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02250" y="3762375"/>
            <a:ext cx="311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lính canh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86090" y="551497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66767" y="5524893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ngọt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3" grpId="0"/>
      <p:bldP spid="34824" grpId="0"/>
      <p:bldP spid="34825" grpId="0"/>
      <p:bldP spid="14" grpId="0"/>
      <p:bldP spid="15" grpId="0"/>
      <p:bldP spid="17" grpId="0"/>
      <p:bldP spid="18" grpId="0"/>
      <p:bldP spid="2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308225" y="974725"/>
            <a:ext cx="5867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AutoNum type="alphaLcParenR"/>
            </a:pPr>
            <a:r>
              <a:rPr lang="en-US" altLang="vi-VN" sz="2800" b="1">
                <a:solidFill>
                  <a:srgbClr val="006600"/>
                </a:solidFill>
                <a:latin typeface="Times New Roman" panose="02020603050405020304" pitchFamily="18" charset="0"/>
              </a:rPr>
              <a:t>  Trẻ em như búp trên cành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>
                <a:solidFill>
                  <a:srgbClr val="006600"/>
                </a:solidFill>
                <a:latin typeface="Times New Roman" panose="02020603050405020304" pitchFamily="18" charset="0"/>
              </a:rPr>
              <a:t>Biết ăn ngủ, biết học hành là ngoan.</a:t>
            </a:r>
            <a:endParaRPr lang="en-US" altLang="vi-VN" sz="16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1600" b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                                                  HỒ CHÍ MINH</a:t>
            </a:r>
          </a:p>
        </p:txBody>
      </p:sp>
      <p:sp>
        <p:nvSpPr>
          <p:cNvPr id="66568" name="Text Box 8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19400" y="953559"/>
            <a:ext cx="1447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Trẻ em</a:t>
            </a:r>
          </a:p>
        </p:txBody>
      </p:sp>
      <p:sp>
        <p:nvSpPr>
          <p:cNvPr id="66569" name="Text 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687711" y="974725"/>
            <a:ext cx="2590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vi-V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búp trên cành</a:t>
            </a:r>
          </a:p>
        </p:txBody>
      </p:sp>
      <p:pic>
        <p:nvPicPr>
          <p:cNvPr id="66570" name="Picture 10" descr="69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4088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229100" y="3648075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altLang="vi-V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76" name="Picture 16" descr="Kết quả hình ảnh cho hinh anh lộc non đào trên c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47900"/>
            <a:ext cx="33972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C -0.05417 0.2493 -0.10816 0.50046 -0.15417 0.5907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11528 0.5907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66568" grpId="0"/>
      <p:bldP spid="66568" grpId="1"/>
      <p:bldP spid="66569" grpId="0"/>
      <p:bldP spid="66569" grpId="1"/>
      <p:bldP spid="66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7253"/>
            <a:ext cx="8229600" cy="43918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391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8162"/>
            <a:ext cx="3581400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240162"/>
            <a:ext cx="3505200" cy="3581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4457700" y="2999435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33500" y="5214088"/>
            <a:ext cx="2438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Ngôi nhà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5149283"/>
            <a:ext cx="2667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TRẺ NHỎ</a:t>
            </a:r>
          </a:p>
        </p:txBody>
      </p:sp>
    </p:spTree>
    <p:extLst>
      <p:ext uri="{BB962C8B-B14F-4D97-AF65-F5344CB8AC3E}">
        <p14:creationId xmlns:p14="http://schemas.microsoft.com/office/powerpoint/2010/main" val="14569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116289" y="4265261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309714" y="278165"/>
            <a:ext cx="4953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AutoNum type="alphaLcParenR" startAt="3"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pơ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-mu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đầu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dốc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lính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canh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Ngựa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tuần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giới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Dừng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đỉnh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đèo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hí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vang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672954" y="270540"/>
            <a:ext cx="218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-mu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890864" y="875065"/>
            <a:ext cx="3371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lính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canh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9646" name="Picture 14" descr="cay po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0" y="2635496"/>
            <a:ext cx="3442454" cy="33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1" name="Picture 19" descr="Kết quả hình ảnh cho hình ảnh chiến sĩ hải quan đứng g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6"/>
          <a:stretch>
            <a:fillRect/>
          </a:stretch>
        </p:blipFill>
        <p:spPr bwMode="auto">
          <a:xfrm>
            <a:off x="5486719" y="2608887"/>
            <a:ext cx="2992487" cy="33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76200"/>
            <a:ext cx="809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83" name="Picture 2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2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2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67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0" name="Picture 26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0" descr="BD20530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809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0" descr="BD2053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72175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-0.23767 -0.01343 -0.47396 -0.02639 -0.49531 0.1125 C -0.50607 0.25254 -0.1835 0.71597 -0.12986 0.84004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4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0.00162 C -0.07275 0.19236 -0.08264 0.38518 -0.04254 0.50903 C -0.00139 0.63356 0.146 0.70486 0.18437 0.7456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3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69640" grpId="0"/>
      <p:bldP spid="69641" grpId="0"/>
      <p:bldP spid="69641" grpId="1"/>
      <p:bldP spid="69642" grpId="0"/>
      <p:bldP spid="696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278264" y="854869"/>
            <a:ext cx="6934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.VnArial" panose="020B7200000000000000" pitchFamily="34" charset="0"/>
              </a:rPr>
              <a:t>d)       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Bà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quả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ngọt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chín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rồi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tuổi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tác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càng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vàng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408564" y="867569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Bà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600777" y="867569"/>
            <a:ext cx="2287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quả ngọt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255620" y="3418683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20" descr="BD205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76200"/>
            <a:ext cx="809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207" name="Picture 2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2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2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2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67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4" name="Picture 26" descr="BD2053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0" descr="BD20530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809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72175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7" y="2270124"/>
            <a:ext cx="3243262" cy="25908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03" y="2097088"/>
            <a:ext cx="3429000" cy="2743198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0.14375 C -0.05538 0.14884 -0.08611 0.15625 -0.1026 0.16459 C -0.11719 0.17199 -0.1309 0.17894 -0.14618 0.18148 C -0.1566 0.19445 -0.14548 0.18264 -0.15781 0.19005 C -0.16163 0.1919 -0.16476 0.19584 -0.1684 0.19815 C -0.1717 0.20394 -0.17517 0.20417 -0.17899 0.20903 C -0.1842 0.21621 -0.18611 0.22523 -0.18941 0.23449 C -0.19045 0.23727 -0.19114 0.24005 -0.19219 0.24236 C -0.1941 0.24746 -0.19878 0.25718 -0.19878 0.25741 C -0.20035 0.27084 -0.20069 0.28565 -0.2066 0.29537 C -0.20781 0.30417 -0.2092 0.31065 -0.2118 0.31852 C -0.21146 0.33403 -0.21719 0.37431 -0.20278 0.38218 C -0.1993 0.38727 -0.19566 0.38982 -0.1934 0.39699 C -0.18993 0.40834 -0.18941 0.42246 -0.18559 0.43472 C -0.1842 0.44514 -0.18142 0.45347 -0.17778 0.46227 C -0.17726 0.46713 -0.17795 0.47246 -0.17621 0.47685 C -0.17066 0.49283 -0.16493 0.49283 -0.15521 0.49838 C -0.15087 0.50093 -0.14739 0.50671 -0.1434 0.51088 C -0.13698 0.51736 -0.13003 0.5206 -0.12378 0.52778 C -0.12205 0.5294 -0.12118 0.53264 -0.11962 0.53403 C -0.11476 0.53843 -0.10069 0.54144 -0.09722 0.54259 C -0.08819 0.54537 -0.08021 0.55023 -0.07101 0.55301 C -0.06441 0.5588 -0.05955 0.5632 -0.0526 0.56574 C -0.04722 0.56991 -0.04219 0.57292 -0.0368 0.57639 C -0.02812 0.59028 -0.03246 0.58403 -0.02361 0.59537 C -0.02274 0.59815 -0.02205 0.60139 -0.02101 0.60394 C -0.01962 0.60718 -0.01545 0.6125 -0.01545 0.61273 " pathEditMode="relative" rAng="0" ptsTypes="AAAAAAAAAAAAAAAAAAAAAAAAAAA">
                                      <p:cBhvr>
                                        <p:cTn id="25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0.08941 0.00139 0.24236 -0.02407 0.354 0.02014 C 0.36077 0.02917 0.3665 0.03426 0.37466 0.0375 C 0.3842 0.0507 0.39393 0.05833 0.40469 0.0662 C 0.42396 0.08079 0.41146 0.07222 0.42535 0.08935 C 0.43195 0.09769 0.43924 0.10139 0.44601 0.10949 C 0.45782 0.12384 0.44445 0.11227 0.454 0.1294 C 0.46163 0.14352 0.46632 0.14352 0.47309 0.16134 C 0.47518 0.18056 0.48056 0.18472 0.4842 0.20162 C 0.48716 0.21551 0.49167 0.23588 0.49358 0.25093 C 0.49688 0.27685 0.49722 0.30486 0.49844 0.33102 C 0.49792 0.36713 0.49827 0.40232 0.49688 0.4382 C 0.49566 0.46945 0.46945 0.51528 0.45556 0.53056 C 0.44827 0.53866 0.43733 0.54907 0.42865 0.5507 C 0.41545 0.55324 0.38889 0.55648 0.38889 0.55671 C 0.38021 0.56458 0.35174 0.57801 0.34132 0.57986 C 0.32483 0.58241 0.29202 0.58542 0.29202 0.58565 C 0.28386 0.59051 0.27518 0.59144 0.26667 0.59398 C 0.26511 0.59583 0.26354 0.59792 0.26198 0.6 C 0.26077 0.60162 0.25868 0.60579 0.25868 0.60602 " pathEditMode="relative" rAng="0" ptsTypes="AAAAAAAAAAAAAAAAAAAA">
                                      <p:cBhvr>
                                        <p:cTn id="29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/>
      <p:bldP spid="70665" grpId="1"/>
      <p:bldP spid="70666" grpId="0"/>
      <p:bldP spid="70666" grpId="1"/>
      <p:bldP spid="696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955</Words>
  <Application>Microsoft Office PowerPoint</Application>
  <PresentationFormat>Trình chiếu Trên màn hình (4:3)</PresentationFormat>
  <Paragraphs>116</Paragraphs>
  <Slides>28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28</vt:i4>
      </vt:variant>
    </vt:vector>
  </HeadingPairs>
  <TitlesOfParts>
    <vt:vector size="38" baseType="lpstr">
      <vt:lpstr>.VnArial</vt:lpstr>
      <vt:lpstr>.VnVogue</vt:lpstr>
      <vt:lpstr>Arial</vt:lpstr>
      <vt:lpstr>Calibri</vt:lpstr>
      <vt:lpstr>HP001 4 hàng</vt:lpstr>
      <vt:lpstr>Tahoma</vt:lpstr>
      <vt:lpstr>Times New Roman</vt:lpstr>
      <vt:lpstr>Default Design</vt:lpstr>
      <vt:lpstr>1_Default Design</vt:lpstr>
      <vt:lpstr>Office Theme</vt:lpstr>
      <vt:lpstr>Bản trình bày PowerPoint</vt:lpstr>
      <vt:lpstr>Bản trình bày PowerPoint</vt:lpstr>
      <vt:lpstr>Ôn tập về từ chỉ hoạt động, trạng thái. So sánh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Hãy nêu từ chỉ hoạt động trong câu sau ?  Con mèo trèo cây cau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145</cp:revision>
  <dcterms:created xsi:type="dcterms:W3CDTF">2011-10-07T14:00:50Z</dcterms:created>
  <dcterms:modified xsi:type="dcterms:W3CDTF">2021-10-20T16:37:37Z</dcterms:modified>
</cp:coreProperties>
</file>