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97" r:id="rId2"/>
  </p:sldMasterIdLst>
  <p:notesMasterIdLst>
    <p:notesMasterId r:id="rId32"/>
  </p:notesMasterIdLst>
  <p:sldIdLst>
    <p:sldId id="771" r:id="rId3"/>
    <p:sldId id="709" r:id="rId4"/>
    <p:sldId id="702" r:id="rId5"/>
    <p:sldId id="739" r:id="rId6"/>
    <p:sldId id="722" r:id="rId7"/>
    <p:sldId id="737" r:id="rId8"/>
    <p:sldId id="696" r:id="rId9"/>
    <p:sldId id="705" r:id="rId10"/>
    <p:sldId id="700" r:id="rId11"/>
    <p:sldId id="660" r:id="rId12"/>
    <p:sldId id="764" r:id="rId13"/>
    <p:sldId id="747" r:id="rId14"/>
    <p:sldId id="770" r:id="rId15"/>
    <p:sldId id="769" r:id="rId16"/>
    <p:sldId id="720" r:id="rId17"/>
    <p:sldId id="710" r:id="rId18"/>
    <p:sldId id="729" r:id="rId19"/>
    <p:sldId id="693" r:id="rId20"/>
    <p:sldId id="694" r:id="rId21"/>
    <p:sldId id="711" r:id="rId22"/>
    <p:sldId id="741" r:id="rId23"/>
    <p:sldId id="730" r:id="rId24"/>
    <p:sldId id="713" r:id="rId25"/>
    <p:sldId id="718" r:id="rId26"/>
    <p:sldId id="733" r:id="rId27"/>
    <p:sldId id="743" r:id="rId28"/>
    <p:sldId id="742" r:id="rId29"/>
    <p:sldId id="704" r:id="rId30"/>
    <p:sldId id="744" r:id="rId3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00FF"/>
    <a:srgbClr val="996633"/>
    <a:srgbClr val="4300FE"/>
    <a:srgbClr val="0066FF"/>
    <a:srgbClr val="00FFFF"/>
    <a:srgbClr val="00CCFF"/>
    <a:srgbClr val="806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9" autoAdjust="0"/>
    <p:restoredTop sz="94660"/>
  </p:normalViewPr>
  <p:slideViewPr>
    <p:cSldViewPr showGuides="1">
      <p:cViewPr varScale="1">
        <p:scale>
          <a:sx n="80" d="100"/>
          <a:sy n="80" d="100"/>
        </p:scale>
        <p:origin x="109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28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6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vi-VN" altLang="x-none" sz="1200" dirty="0">
                <a:latin typeface="Arial" panose="020B0604020202020204" pitchFamily="34" charset="0"/>
              </a:rPr>
              <a:t>‹#›</a:t>
            </a:fld>
            <a:endParaRPr lang="vi-VN" altLang="x-none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348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vi-VN" altLang="x-none" dirty="0"/>
          </a:p>
        </p:txBody>
      </p:sp>
      <p:sp>
        <p:nvSpPr>
          <p:cNvPr id="983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  <a:t>10</a:t>
            </a:fld>
            <a:endParaRPr 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lang="vi-VN" altLang="x-none" dirty="0"/>
          </a:p>
        </p:txBody>
      </p:sp>
      <p:sp>
        <p:nvSpPr>
          <p:cNvPr id="983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  <a:t>22</a:t>
            </a:fld>
            <a:endParaRPr 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B8A218-3D3B-4841-BB16-4567E9D4F9B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A6E9C5-8E9F-42E7-A05A-8A58C21A415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37AE58-2C1A-4120-93C8-1ACCD18C43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7F20-1F50-468A-8C71-8D4F6006EE99}" type="datetimeFigureOut">
              <a:rPr lang="en-US" altLang="vi-VN"/>
              <a:t>11/10/2021</a:t>
            </a:fld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B314-FB91-471C-BF82-1C66C762569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25319814"/>
      </p:ext>
    </p:extLst>
  </p:cSld>
  <p:clrMapOvr>
    <a:masterClrMapping/>
  </p:clrMapOvr>
  <p:transition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158D7E2-7D8E-4935-BFE0-398ED23925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7F20-1F50-468A-8C71-8D4F6006EE99}" type="datetimeFigureOut">
              <a:rPr lang="en-US" altLang="vi-VN"/>
              <a:t>11/10/2021</a:t>
            </a:fld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B314-FB91-471C-BF82-1C66C762569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18261472"/>
      </p:ext>
    </p:extLst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DD4AE61-82CF-4CA5-8D37-F39D1E6D7E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1BFB5-EEDA-4AC7-A28A-5C91A5E3CD3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4AF1B4B-8850-4776-AD01-A99E5351BB8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F64DC97-F774-48E5-8FF2-11F32A72D7E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8DFD971-6A71-46BF-80D4-CE7333CAD6D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18AC4BB-3117-4B44-91CE-CE8FBBE4695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9DFE61-F584-414B-9A02-6127FCB23E9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anose="020B7200000000000000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DAEC1B6-3315-406A-8B61-4AACC26000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1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7883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1279525" y="3028665"/>
            <a:ext cx="657225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ĐỌC LỚP 3</a:t>
            </a:r>
          </a:p>
          <a:p>
            <a:pPr algn="ctr">
              <a:spcBef>
                <a:spcPct val="50000"/>
              </a:spcBef>
            </a:pPr>
            <a:r>
              <a:rPr lang="en-US" alt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 10</a:t>
            </a:r>
          </a:p>
        </p:txBody>
      </p:sp>
    </p:spTree>
    <p:extLst>
      <p:ext uri="{BB962C8B-B14F-4D97-AF65-F5344CB8AC3E}">
        <p14:creationId xmlns:p14="http://schemas.microsoft.com/office/powerpoint/2010/main" val="4083834080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9"/>
          <p:cNvSpPr txBox="1"/>
          <p:nvPr/>
        </p:nvSpPr>
        <p:spPr>
          <a:xfrm>
            <a:off x="497840" y="1787525"/>
            <a:ext cx="8534400" cy="1790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vẫn nhớ năm ngoái được về quê, thả diều cùng anh Tuấn trên đê  v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đêm đêm  ngồi nghe b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chuyện cổ tích dưới ánh trăng. </a:t>
            </a:r>
            <a:endParaRPr b="1" dirty="0">
              <a:solidFill>
                <a:srgbClr val="0000FF"/>
              </a:solidFill>
              <a:latin typeface="VNI-Times" pitchFamily="2" charset="0"/>
              <a:ea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286000" y="2133600"/>
            <a:ext cx="4267200" cy="1588"/>
          </a:xfrm>
          <a:prstGeom prst="line">
            <a:avLst/>
          </a:prstGeom>
          <a:ln w="25400">
            <a:solidFill>
              <a:schemeClr val="tx1"/>
            </a:solidFill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8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934325" y="5603875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9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83525" y="123825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0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1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7938" y="5600700"/>
            <a:ext cx="1258887" cy="125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32" name="Text Box 10"/>
          <p:cNvSpPr txBox="1"/>
          <p:nvPr/>
        </p:nvSpPr>
        <p:spPr>
          <a:xfrm>
            <a:off x="-28575" y="398463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d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Line 21"/>
          <p:cNvSpPr/>
          <p:nvPr/>
        </p:nvSpPr>
        <p:spPr>
          <a:xfrm flipH="1">
            <a:off x="5530215" y="2417763"/>
            <a:ext cx="185738" cy="5286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" name="Line 21"/>
          <p:cNvSpPr/>
          <p:nvPr/>
        </p:nvSpPr>
        <p:spPr>
          <a:xfrm flipH="1">
            <a:off x="7886065" y="2418715"/>
            <a:ext cx="185738" cy="52863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Line 21"/>
          <p:cNvSpPr/>
          <p:nvPr/>
        </p:nvSpPr>
        <p:spPr>
          <a:xfrm flipH="1">
            <a:off x="7841615" y="3048000"/>
            <a:ext cx="185738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" name="Line 21"/>
          <p:cNvSpPr/>
          <p:nvPr/>
        </p:nvSpPr>
        <p:spPr>
          <a:xfrm flipH="1">
            <a:off x="7919403" y="3048000"/>
            <a:ext cx="185737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112"/>
            <a:ext cx="9144000" cy="6897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Content Placeholder 3"/>
          <p:cNvSpPr txBox="1">
            <a:spLocks/>
          </p:cNvSpPr>
          <p:nvPr/>
        </p:nvSpPr>
        <p:spPr>
          <a:xfrm>
            <a:off x="776559" y="3356679"/>
            <a:ext cx="3643041" cy="1707059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/>
              <a:t>năm ngoái</a:t>
            </a:r>
          </a:p>
          <a:p>
            <a:r>
              <a:rPr lang="en-US" sz="4000" b="1"/>
              <a:t>thả diều</a:t>
            </a:r>
          </a:p>
          <a:p>
            <a:endParaRPr lang="en-US" b="1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2262549" y="4062526"/>
            <a:ext cx="1571625" cy="74703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diều</a:t>
            </a:r>
          </a:p>
          <a:p>
            <a:endParaRPr lang="en-US" b="1"/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2839402" y="3346020"/>
            <a:ext cx="1299210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oái</a:t>
            </a:r>
          </a:p>
          <a:p>
            <a:endParaRPr lang="en-US" b="1"/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1143000" y="2167777"/>
            <a:ext cx="502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 u="sng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Luyện đọc từ khó</a:t>
            </a:r>
          </a:p>
        </p:txBody>
      </p:sp>
      <p:sp>
        <p:nvSpPr>
          <p:cNvPr id="22" name="Text Box 9"/>
          <p:cNvSpPr txBox="1"/>
          <p:nvPr/>
        </p:nvSpPr>
        <p:spPr>
          <a:xfrm>
            <a:off x="0" y="33909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10"/>
          <p:cNvSpPr txBox="1"/>
          <p:nvPr/>
        </p:nvSpPr>
        <p:spPr>
          <a:xfrm>
            <a:off x="0" y="892175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Content Placeholder 3"/>
          <p:cNvSpPr txBox="1">
            <a:spLocks/>
          </p:cNvSpPr>
          <p:nvPr/>
        </p:nvSpPr>
        <p:spPr>
          <a:xfrm>
            <a:off x="4797516" y="3372598"/>
            <a:ext cx="3229837" cy="17595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/>
              <a:t>kể chuyện</a:t>
            </a:r>
          </a:p>
          <a:p>
            <a:r>
              <a:rPr lang="vi-VN" sz="4400" b="1">
                <a:latin typeface="Times New Roman" panose="02020603050405020304" pitchFamily="18" charset="0"/>
                <a:cs typeface="Arial" panose="020B0604020202020204" pitchFamily="34" charset="0"/>
              </a:rPr>
              <a:t>sống lâu</a:t>
            </a:r>
            <a:endParaRPr lang="en-US" sz="4400" b="1"/>
          </a:p>
          <a:p>
            <a:endParaRPr lang="en-US" b="1"/>
          </a:p>
        </p:txBody>
      </p:sp>
      <p:sp>
        <p:nvSpPr>
          <p:cNvPr id="25" name="Content Placeholder 3"/>
          <p:cNvSpPr txBox="1">
            <a:spLocks/>
          </p:cNvSpPr>
          <p:nvPr/>
        </p:nvSpPr>
        <p:spPr>
          <a:xfrm>
            <a:off x="5763260" y="3375391"/>
            <a:ext cx="2009140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chuyện</a:t>
            </a:r>
          </a:p>
          <a:p>
            <a:endParaRPr lang="en-US" b="1"/>
          </a:p>
        </p:txBody>
      </p:sp>
      <p:sp>
        <p:nvSpPr>
          <p:cNvPr id="27" name="Content Placeholder 3"/>
          <p:cNvSpPr txBox="1">
            <a:spLocks/>
          </p:cNvSpPr>
          <p:nvPr/>
        </p:nvSpPr>
        <p:spPr>
          <a:xfrm>
            <a:off x="5089180" y="4048512"/>
            <a:ext cx="882069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endParaRPr lang="en-US" sz="4800" b="1">
              <a:solidFill>
                <a:srgbClr val="FF0000"/>
              </a:solidFill>
            </a:endParaRPr>
          </a:p>
          <a:p>
            <a:endParaRPr lang="en-US" b="1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7" grpId="1"/>
      <p:bldP spid="18" grpId="0" build="p"/>
      <p:bldP spid="18" grpId="1"/>
      <p:bldP spid="24" grpId="0" build="p"/>
      <p:bldP spid="25" grpId="0" build="p"/>
      <p:bldP spid="25" grpId="1"/>
      <p:bldP spid="27" grpId="0" build="p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14"/>
            <a:ext cx="9144000" cy="68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9138" y="1676400"/>
            <a:ext cx="84248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Dạo này bà có khỏe không ạ 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? 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Gia đình cháu ngoài này vẫn bình thường.   N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nay, cháu học lớp 3.  Từ đầu 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học đến giờ, cháu được tám điểm 10</a:t>
            </a:r>
            <a:r>
              <a:rPr lang="en-US" altLang="en-US" sz="24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rồi đấy, bà ạ !   Ngày nghỉ, cháu thường được bố mẹ cháu cho đi  chơi.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Cháu vẫn nhớ 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ngoái được về quê, thả diều cùng anh Tuấn trên đê  và đêm đêm ngồi nghe bà kể chuyện cổ tích dưới ánh trăng.</a:t>
            </a:r>
          </a:p>
        </p:txBody>
      </p:sp>
      <p:sp>
        <p:nvSpPr>
          <p:cNvPr id="23" name="Text Box 10"/>
          <p:cNvSpPr txBox="1"/>
          <p:nvPr/>
        </p:nvSpPr>
        <p:spPr>
          <a:xfrm>
            <a:off x="0" y="572591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Text Box 9"/>
          <p:cNvSpPr txBox="1"/>
          <p:nvPr/>
        </p:nvSpPr>
        <p:spPr>
          <a:xfrm>
            <a:off x="0" y="49371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 Box 10"/>
          <p:cNvSpPr txBox="1"/>
          <p:nvPr/>
        </p:nvSpPr>
        <p:spPr>
          <a:xfrm>
            <a:off x="152400" y="1157366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b="1"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 các câu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67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14"/>
            <a:ext cx="9144000" cy="68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9138" y="1676400"/>
            <a:ext cx="84248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Dạo này bà có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khỏe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không ạ ?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//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Gia đình cháu ngoài này vẫn bình thường.   N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nay, cháu học lớp 3.  Từ đầu 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học đến giờ, cháu được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tám điểm 10</a:t>
            </a:r>
            <a:r>
              <a:rPr lang="en-US" altLang="en-US" sz="24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rồi đấy, bà ạ !   Ngày nghỉ, cháu thường được bố mẹ cháu cho đi  chơi.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Cháu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vẫn nhớ</a:t>
            </a:r>
            <a:r>
              <a:rPr lang="en-US" altLang="en-US" sz="24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altLang="en-US" sz="2400" b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ngoái được về quê, thả diều cùng anh Tuấn trên đê  và </a:t>
            </a:r>
            <a:r>
              <a:rPr lang="en-US" altLang="en-US" sz="2400" b="1" u="sng">
                <a:solidFill>
                  <a:srgbClr val="FF0000"/>
                </a:solidFill>
                <a:latin typeface="Times New Roman" pitchFamily="18" charset="0"/>
              </a:rPr>
              <a:t>đêm đêm</a:t>
            </a:r>
            <a:r>
              <a:rPr lang="en-US" altLang="en-US" sz="2400" b="1" u="sng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ngồi nghe bà kể chuyện cổ tích dưới ánh trăng.</a:t>
            </a:r>
          </a:p>
        </p:txBody>
      </p:sp>
      <p:sp>
        <p:nvSpPr>
          <p:cNvPr id="6" name="Line 27"/>
          <p:cNvSpPr>
            <a:spLocks noChangeShapeType="1"/>
          </p:cNvSpPr>
          <p:nvPr/>
        </p:nvSpPr>
        <p:spPr bwMode="auto">
          <a:xfrm flipH="1">
            <a:off x="6400800" y="2286000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" name="Line 27"/>
          <p:cNvSpPr>
            <a:spLocks noChangeShapeType="1"/>
          </p:cNvSpPr>
          <p:nvPr/>
        </p:nvSpPr>
        <p:spPr bwMode="auto">
          <a:xfrm flipH="1">
            <a:off x="6477000" y="2295525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27"/>
          <p:cNvSpPr>
            <a:spLocks noChangeShapeType="1"/>
          </p:cNvSpPr>
          <p:nvPr/>
        </p:nvSpPr>
        <p:spPr bwMode="auto">
          <a:xfrm flipH="1">
            <a:off x="2300514" y="305299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H="1">
            <a:off x="1600200" y="268332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 flipH="1">
            <a:off x="2209800" y="305299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7"/>
          <p:cNvSpPr>
            <a:spLocks noChangeShapeType="1"/>
          </p:cNvSpPr>
          <p:nvPr/>
        </p:nvSpPr>
        <p:spPr bwMode="auto">
          <a:xfrm flipH="1">
            <a:off x="4893469" y="268332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27"/>
          <p:cNvSpPr>
            <a:spLocks noChangeShapeType="1"/>
          </p:cNvSpPr>
          <p:nvPr/>
        </p:nvSpPr>
        <p:spPr bwMode="auto">
          <a:xfrm flipH="1">
            <a:off x="1618342" y="339453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" name="Line 27"/>
          <p:cNvSpPr>
            <a:spLocks noChangeShapeType="1"/>
          </p:cNvSpPr>
          <p:nvPr/>
        </p:nvSpPr>
        <p:spPr bwMode="auto">
          <a:xfrm flipH="1">
            <a:off x="1295400" y="3076605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 flipH="1">
            <a:off x="1533071" y="3394539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 flipH="1">
            <a:off x="5791200" y="3962400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H="1">
            <a:off x="1828800" y="4301671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 flipH="1">
            <a:off x="1638300" y="4739821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 flipH="1">
            <a:off x="1730829" y="4739821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 flipH="1">
            <a:off x="7772400" y="2300448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27"/>
          <p:cNvSpPr>
            <a:spLocks noChangeShapeType="1"/>
          </p:cNvSpPr>
          <p:nvPr/>
        </p:nvSpPr>
        <p:spPr bwMode="auto">
          <a:xfrm flipH="1">
            <a:off x="1524000" y="2707378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 flipH="1">
            <a:off x="3429000" y="4311196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 flipH="1">
            <a:off x="3810000" y="3044147"/>
            <a:ext cx="76200" cy="285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Text Box 10"/>
          <p:cNvSpPr txBox="1"/>
          <p:nvPr/>
        </p:nvSpPr>
        <p:spPr>
          <a:xfrm>
            <a:off x="0" y="572591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4" name="Text Box 9"/>
          <p:cNvSpPr txBox="1"/>
          <p:nvPr/>
        </p:nvSpPr>
        <p:spPr>
          <a:xfrm>
            <a:off x="0" y="49371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sz="28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 Box 10"/>
          <p:cNvSpPr txBox="1"/>
          <p:nvPr/>
        </p:nvSpPr>
        <p:spPr>
          <a:xfrm>
            <a:off x="152400" y="1157366"/>
            <a:ext cx="9144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b="1">
                <a:latin typeface="Times New Roman" panose="02020603050405020304" pitchFamily="18" charset="0"/>
                <a:ea typeface="Times New Roman" panose="02020603050405020304" pitchFamily="18" charset="0"/>
              </a:rPr>
              <a:t>Luyện đọc các câu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11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2585186" y="64181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79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 đình cháu ngo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 hứa với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2585186" y="64181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solidFill>
                <a:srgbClr val="7030A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solidFill>
                  <a:srgbClr val="7030A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Đứ</a:t>
            </a:r>
            <a:r>
              <a:rPr sz="2400" b="1" dirty="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98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55 HINH NEN DEP  SOAN GIAO AN DIEN TU\9cfca16fc05d54d142d9b5b5e95076c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" y="1608006"/>
            <a:ext cx="7898524" cy="48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/>
          <p:nvPr/>
        </p:nvSpPr>
        <p:spPr>
          <a:xfrm>
            <a:off x="0" y="312737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10"/>
          <p:cNvSpPr txBox="1"/>
          <p:nvPr/>
        </p:nvSpPr>
        <p:spPr>
          <a:xfrm>
            <a:off x="0" y="865822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9" name="Text Box 10"/>
          <p:cNvSpPr txBox="1"/>
          <p:nvPr/>
        </p:nvSpPr>
        <p:spPr>
          <a:xfrm>
            <a:off x="3810000" y="2683539"/>
            <a:ext cx="3886200" cy="30469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>
                <a:latin typeface="Times New Roman" panose="02020603050405020304" pitchFamily="18" charset="0"/>
                <a:ea typeface="Times New Roman" panose="02020603050405020304" pitchFamily="18" charset="0"/>
              </a:rPr>
              <a:t>Giọng đọc nhẹ nhàng, tình cảm; chú ý phân biệt giọng câu kể với câu hỏi, câu cảm trong bài; ngắt nghỉ hơi hợp lý sau các dấu chấm.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14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extLst>
              <a:ext uri="{FF2B5EF4-FFF2-40B4-BE49-F238E27FC236}">
                <a16:creationId xmlns:a16="http://schemas.microsoft.com/office/drawing/2014/main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133600"/>
            <a:ext cx="8077199" cy="23622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GIẢI NGHĨA TỪ</a:t>
            </a:r>
          </a:p>
        </p:txBody>
      </p:sp>
    </p:spTree>
    <p:extLst>
      <p:ext uri="{BB962C8B-B14F-4D97-AF65-F5344CB8AC3E}">
        <p14:creationId xmlns:p14="http://schemas.microsoft.com/office/powerpoint/2010/main" val="3454793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155 HINH NEN DEP  SOAN GIAO AN DIEN TU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07" y="0"/>
            <a:ext cx="9296400" cy="696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/>
          <p:nvPr/>
        </p:nvSpPr>
        <p:spPr>
          <a:xfrm>
            <a:off x="70945" y="15240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10"/>
          <p:cNvSpPr txBox="1"/>
          <p:nvPr/>
        </p:nvSpPr>
        <p:spPr>
          <a:xfrm>
            <a:off x="76200" y="731838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11" name="Text Box 9"/>
          <p:cNvSpPr txBox="1"/>
          <p:nvPr/>
        </p:nvSpPr>
        <p:spPr>
          <a:xfrm>
            <a:off x="2209800" y="2130037"/>
            <a:ext cx="51816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000" b="1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sz="4000" b="1" u="sng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9"/>
          <p:cNvSpPr txBox="1"/>
          <p:nvPr/>
        </p:nvSpPr>
        <p:spPr>
          <a:xfrm>
            <a:off x="3978165" y="2743523"/>
            <a:ext cx="227023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-đê</a:t>
            </a:r>
            <a:endParaRPr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9"/>
          <p:cNvSpPr txBox="1"/>
          <p:nvPr/>
        </p:nvSpPr>
        <p:spPr>
          <a:xfrm>
            <a:off x="3079531" y="3484260"/>
            <a:ext cx="51816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-thả diều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37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9144000" cy="685863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9" name="Picture 32" descr="sitv14012009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86" y="609600"/>
            <a:ext cx="3748314" cy="41161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0" descr="ANd9GcSoEnc0TRNe6HAnMKdKUs-RgGJjGmAOctIszrNeY9p6I8qj1ON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871" y="609600"/>
            <a:ext cx="3733800" cy="41221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381000" y="4860013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+mn-lt"/>
              </a:rPr>
              <a:t>    </a:t>
            </a:r>
            <a:r>
              <a:rPr lang="vi-VN" sz="2400">
                <a:latin typeface="+mn-lt"/>
              </a:rPr>
              <a:t> còn gọi là đê điều là một lũy đất nhân tạo hay tự nhiên, kéo dài dọc theo các bờ sông hoặc bờ biển.</a:t>
            </a:r>
            <a:endParaRPr lang="en-US" sz="2400">
              <a:latin typeface="+mn-lt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3" y="4813389"/>
            <a:ext cx="1299210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đê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0552220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build="p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419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9" name="Picture 3" descr="ba dua tre tha die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7200"/>
            <a:ext cx="6133556" cy="4491038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250824" y="5033328"/>
            <a:ext cx="7978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: là một trò chơi, người chơi sử dụng sức gió và cuộn dây dài để giữ cho diều bay lơ lửng trên không trung.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6785" y="5069364"/>
            <a:ext cx="2318657" cy="6899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thả diều</a:t>
            </a: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175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uild="p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6F81777-3086-468D-B41B-17BE4BBB75A9}"/>
              </a:ext>
            </a:extLst>
          </p:cNvPr>
          <p:cNvSpPr txBox="1"/>
          <p:nvPr/>
        </p:nvSpPr>
        <p:spPr>
          <a:xfrm>
            <a:off x="304800" y="746760"/>
            <a:ext cx="8839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543685" algn="l"/>
              </a:tabLs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</a:t>
            </a:r>
          </a:p>
          <a:p>
            <a:pPr>
              <a:tabLst>
                <a:tab pos="1543685" algn="l"/>
              </a:tabLs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tabLst>
                <a:tab pos="1543685" algn="l"/>
              </a:tabLs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5">
            <a:extLst>
              <a:ext uri="{FF2B5EF4-FFF2-40B4-BE49-F238E27FC236}">
                <a16:creationId xmlns:a16="http://schemas.microsoft.com/office/drawing/2014/main" id="{EE85C900-05B5-4738-81BE-0EF3B54C6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0"/>
            <a:ext cx="6572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MỤC TIÊU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D15678C-0A5F-4901-ADA7-8D919C266B5A}"/>
              </a:ext>
            </a:extLst>
          </p:cNvPr>
          <p:cNvSpPr txBox="1"/>
          <p:nvPr/>
        </p:nvSpPr>
        <p:spPr>
          <a:xfrm>
            <a:off x="381000" y="3048000"/>
            <a:ext cx="838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</a:p>
          <a:p>
            <a:pPr algn="just"/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tabLst>
                <a:tab pos="1543685" algn="l"/>
              </a:tabLst>
            </a:pP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0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extLst>
              <a:ext uri="{FF2B5EF4-FFF2-40B4-BE49-F238E27FC236}">
                <a16:creationId xmlns:a16="http://schemas.microsoft.com/office/drawing/2014/main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133600"/>
            <a:ext cx="7239000" cy="22860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005739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-40919" y="710512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2585186" y="64181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56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9"/>
          <p:cNvSpPr txBox="1"/>
          <p:nvPr/>
        </p:nvSpPr>
        <p:spPr>
          <a:xfrm>
            <a:off x="497840" y="1787525"/>
            <a:ext cx="8534400" cy="1790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vẫn nhớ năm ngoái được về quê, thả diều cùng anh Tuấn trên đê  v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đêm đêm  ngồi nghe b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chuyện cổ tích dưới ánh trăng. </a:t>
            </a:r>
            <a:endParaRPr b="1" dirty="0">
              <a:solidFill>
                <a:srgbClr val="0000FF"/>
              </a:solidFill>
              <a:latin typeface="VNI-Times" pitchFamily="2" charset="0"/>
              <a:ea typeface="Times New Roman" panose="020206030504050203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286000" y="2133600"/>
            <a:ext cx="4267200" cy="1588"/>
          </a:xfrm>
          <a:prstGeom prst="line">
            <a:avLst/>
          </a:prstGeom>
          <a:ln w="25400">
            <a:solidFill>
              <a:schemeClr val="tx1"/>
            </a:solidFill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8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934325" y="5603875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9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83525" y="123825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0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58888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1" name="Picture 4" descr="POINSET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7938" y="5600700"/>
            <a:ext cx="1258887" cy="125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32" name="Text Box 10"/>
          <p:cNvSpPr txBox="1"/>
          <p:nvPr/>
        </p:nvSpPr>
        <p:spPr>
          <a:xfrm>
            <a:off x="-28575" y="398463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d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Line 21"/>
          <p:cNvSpPr/>
          <p:nvPr/>
        </p:nvSpPr>
        <p:spPr>
          <a:xfrm flipH="1">
            <a:off x="5530215" y="2417763"/>
            <a:ext cx="185738" cy="5286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" name="Line 21"/>
          <p:cNvSpPr/>
          <p:nvPr/>
        </p:nvSpPr>
        <p:spPr>
          <a:xfrm flipH="1">
            <a:off x="7886065" y="2418715"/>
            <a:ext cx="185738" cy="52863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Line 21"/>
          <p:cNvSpPr/>
          <p:nvPr/>
        </p:nvSpPr>
        <p:spPr>
          <a:xfrm flipH="1">
            <a:off x="7841615" y="3048000"/>
            <a:ext cx="185738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" name="Line 21"/>
          <p:cNvSpPr/>
          <p:nvPr/>
        </p:nvSpPr>
        <p:spPr>
          <a:xfrm flipH="1">
            <a:off x="7919403" y="3048000"/>
            <a:ext cx="185737" cy="5302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" y="-39686"/>
            <a:ext cx="9144000" cy="6897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304800" y="1310399"/>
            <a:ext cx="502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 u="sng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2" name="Text Box 9"/>
          <p:cNvSpPr txBox="1"/>
          <p:nvPr/>
        </p:nvSpPr>
        <p:spPr>
          <a:xfrm>
            <a:off x="193040" y="104117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10"/>
          <p:cNvSpPr txBox="1"/>
          <p:nvPr/>
        </p:nvSpPr>
        <p:spPr>
          <a:xfrm>
            <a:off x="-93367" y="602374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482074" y="2165131"/>
            <a:ext cx="826280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1) Đức viết thư cho ai dòng đầu thư, bạn ghi thế nào?</a:t>
            </a:r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526743" y="3459353"/>
            <a:ext cx="826280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2) Đức hỏi thăm bà điều gì? Đức kể với bà những gì?</a:t>
            </a: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616306" y="4836319"/>
            <a:ext cx="826280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>
                <a:solidFill>
                  <a:srgbClr val="4300FE"/>
                </a:solidFill>
                <a:latin typeface="Times New Roman" pitchFamily="18" charset="0"/>
                <a:cs typeface="Times New Roman" pitchFamily="18" charset="0"/>
              </a:rPr>
              <a:t>3) Đoạn cuối bức thư cho thấy tình cảm của Đức với bà thế nào?</a:t>
            </a:r>
          </a:p>
        </p:txBody>
      </p:sp>
    </p:spTree>
    <p:extLst>
      <p:ext uri="{BB962C8B-B14F-4D97-AF65-F5344CB8AC3E}">
        <p14:creationId xmlns:p14="http://schemas.microsoft.com/office/powerpoint/2010/main" val="1509751529"/>
      </p:ext>
    </p:extLst>
  </p:cSld>
  <p:clrMapOvr>
    <a:masterClrMapping/>
  </p:clrMapOvr>
  <p:transition>
    <p:cover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/>
          <p:nvPr/>
        </p:nvSpPr>
        <p:spPr>
          <a:xfrm>
            <a:off x="2195513" y="1341438"/>
            <a:ext cx="5761037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dirty="0">
              <a:latin typeface="Tahoma" panose="020B0604030504040204" pitchFamily="34" charset="0"/>
            </a:endParaRPr>
          </a:p>
        </p:txBody>
      </p:sp>
      <p:pic>
        <p:nvPicPr>
          <p:cNvPr id="2050" name="Picture 2" descr="C:\Users\Administrator\Desktop\155 HINH NEN DEP  SOAN GIAO AN DIEN TU\12_2608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" y="21771"/>
            <a:ext cx="9125857" cy="683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6"/>
          <p:cNvSpPr txBox="1"/>
          <p:nvPr/>
        </p:nvSpPr>
        <p:spPr>
          <a:xfrm>
            <a:off x="3073627" y="21771"/>
            <a:ext cx="35274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hiểu bài</a:t>
            </a:r>
          </a:p>
        </p:txBody>
      </p:sp>
      <p:sp>
        <p:nvSpPr>
          <p:cNvPr id="14" name="Text Box 24"/>
          <p:cNvSpPr txBox="1"/>
          <p:nvPr/>
        </p:nvSpPr>
        <p:spPr>
          <a:xfrm>
            <a:off x="605971" y="1245488"/>
            <a:ext cx="5837237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1)Đức 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viết thư cho ai ? </a:t>
            </a:r>
          </a:p>
        </p:txBody>
      </p:sp>
      <p:sp>
        <p:nvSpPr>
          <p:cNvPr id="15" name="Text Box 28"/>
          <p:cNvSpPr txBox="1"/>
          <p:nvPr/>
        </p:nvSpPr>
        <p:spPr>
          <a:xfrm>
            <a:off x="500629" y="1946980"/>
            <a:ext cx="85344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</a:rPr>
              <a:t>- </a:t>
            </a:r>
            <a:r>
              <a:rPr lang="en-US" altLang="en-US" sz="4000">
                <a:latin typeface="Times New Roman" panose="02020603050405020304" pitchFamily="18" charset="0"/>
              </a:rPr>
              <a:t>Đức </a:t>
            </a:r>
            <a:r>
              <a:rPr lang="en-US" altLang="en-US" sz="4000" dirty="0">
                <a:latin typeface="Times New Roman" panose="02020603050405020304" pitchFamily="18" charset="0"/>
              </a:rPr>
              <a:t>viết thư cho bà Đức ở quê. </a:t>
            </a:r>
          </a:p>
        </p:txBody>
      </p:sp>
      <p:sp>
        <p:nvSpPr>
          <p:cNvPr id="16" name="Text Box 31"/>
          <p:cNvSpPr txBox="1"/>
          <p:nvPr/>
        </p:nvSpPr>
        <p:spPr>
          <a:xfrm>
            <a:off x="729229" y="2610584"/>
            <a:ext cx="80772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Dòng đầu bức thư 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bạn ghi 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như thế nào? </a:t>
            </a:r>
          </a:p>
        </p:txBody>
      </p:sp>
      <p:sp>
        <p:nvSpPr>
          <p:cNvPr id="17" name="Text Box 32"/>
          <p:cNvSpPr txBox="1"/>
          <p:nvPr/>
        </p:nvSpPr>
        <p:spPr>
          <a:xfrm>
            <a:off x="195829" y="4419600"/>
            <a:ext cx="91440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</a:rPr>
              <a:t>-</a:t>
            </a:r>
            <a:r>
              <a:rPr lang="en-US" altLang="en-US" sz="4000">
                <a:latin typeface="Times New Roman" panose="02020603050405020304" pitchFamily="18" charset="0"/>
              </a:rPr>
              <a:t>Hải </a:t>
            </a:r>
            <a:r>
              <a:rPr lang="en-US" altLang="en-US" sz="4000" dirty="0">
                <a:latin typeface="Times New Roman" panose="02020603050405020304" pitchFamily="18" charset="0"/>
              </a:rPr>
              <a:t>P</a:t>
            </a:r>
            <a:r>
              <a:rPr lang="en-US" altLang="en-US" sz="4000">
                <a:latin typeface="Times New Roman" panose="02020603050405020304" pitchFamily="18" charset="0"/>
              </a:rPr>
              <a:t>hòng</a:t>
            </a:r>
            <a:r>
              <a:rPr lang="en-US" altLang="en-US" sz="4000" dirty="0">
                <a:latin typeface="Times New Roman" panose="02020603050405020304" pitchFamily="18" charset="0"/>
              </a:rPr>
              <a:t>, ngày 6 tháng 11 </a:t>
            </a:r>
            <a:r>
              <a:rPr lang="vi-VN" altLang="en-US" sz="4000">
                <a:latin typeface="Times New Roman" panose="02020603050405020304" pitchFamily="18" charset="0"/>
              </a:rPr>
              <a:t>năm</a:t>
            </a:r>
            <a:r>
              <a:rPr lang="en-US" altLang="en-US" sz="4000">
                <a:latin typeface="Times New Roman" panose="02020603050405020304" pitchFamily="18" charset="0"/>
              </a:rPr>
              <a:t> 2003.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4332" y="692939"/>
            <a:ext cx="1426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Đoạn 1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10" name="Text Box 31"/>
          <p:cNvSpPr txBox="1"/>
          <p:nvPr/>
        </p:nvSpPr>
        <p:spPr>
          <a:xfrm>
            <a:off x="968339" y="3794234"/>
            <a:ext cx="80772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>
                <a:latin typeface="Times New Roman" panose="02020603050405020304" pitchFamily="18" charset="0"/>
              </a:rPr>
              <a:t>Dòng đầu </a:t>
            </a:r>
            <a:r>
              <a:rPr lang="en-US" altLang="en-US" sz="4000" dirty="0">
                <a:latin typeface="Times New Roman" panose="02020603050405020304" pitchFamily="18" charset="0"/>
              </a:rPr>
              <a:t>bức thư </a:t>
            </a:r>
            <a:r>
              <a:rPr lang="en-US" altLang="en-US" sz="4000">
                <a:latin typeface="Times New Roman" panose="02020603050405020304" pitchFamily="18" charset="0"/>
              </a:rPr>
              <a:t>bạn ghi: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pic>
        <p:nvPicPr>
          <p:cNvPr id="11" name="Chỗ dành sẵn cho Nội dung 8">
            <a:extLst>
              <a:ext uri="{FF2B5EF4-FFF2-40B4-BE49-F238E27FC236}">
                <a16:creationId xmlns:a16="http://schemas.microsoft.com/office/drawing/2014/main" id="{06166159-B9DE-492B-9DA2-E0337BF71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3198"/>
            <a:ext cx="9982200" cy="6654801"/>
          </a:xfrm>
        </p:spPr>
      </p:pic>
      <p:sp>
        <p:nvSpPr>
          <p:cNvPr id="12" name="Text Box 15"/>
          <p:cNvSpPr txBox="1"/>
          <p:nvPr/>
        </p:nvSpPr>
        <p:spPr>
          <a:xfrm>
            <a:off x="1376844" y="1953374"/>
            <a:ext cx="8208963" cy="10772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-Đức </a:t>
            </a:r>
            <a:r>
              <a:rPr lang="en-US" altLang="en-US" dirty="0">
                <a:latin typeface="Times New Roman" panose="02020603050405020304" pitchFamily="18" charset="0"/>
              </a:rPr>
              <a:t>hỏi thăm sức khỏe của bà: Dạo này bà có khỏe không ạ ?</a:t>
            </a:r>
          </a:p>
        </p:txBody>
      </p:sp>
      <p:sp>
        <p:nvSpPr>
          <p:cNvPr id="18" name="Text Box 46"/>
          <p:cNvSpPr txBox="1"/>
          <p:nvPr/>
        </p:nvSpPr>
        <p:spPr>
          <a:xfrm>
            <a:off x="2985723" y="126169"/>
            <a:ext cx="3527425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hiểu bài</a:t>
            </a:r>
          </a:p>
        </p:txBody>
      </p:sp>
      <p:sp>
        <p:nvSpPr>
          <p:cNvPr id="19" name="Text Box 15"/>
          <p:cNvSpPr txBox="1"/>
          <p:nvPr/>
        </p:nvSpPr>
        <p:spPr>
          <a:xfrm>
            <a:off x="1130866" y="1205022"/>
            <a:ext cx="820896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</a:rPr>
              <a:t>2)Đức hỏi thăm bà điều gì?</a:t>
            </a: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24"/>
          <p:cNvSpPr txBox="1"/>
          <p:nvPr/>
        </p:nvSpPr>
        <p:spPr>
          <a:xfrm>
            <a:off x="1359921" y="3105161"/>
            <a:ext cx="610235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Đức kể với bà những gì </a:t>
            </a:r>
            <a:r>
              <a:rPr lang="en-US" altLang="en-US" sz="4000" dirty="0">
                <a:solidFill>
                  <a:srgbClr val="4300FE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51353" y="3934023"/>
            <a:ext cx="79799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Times New Roman" panose="02020603050405020304" pitchFamily="18" charset="0"/>
              </a:rPr>
              <a:t>-Tình hình gia đình bản thân: được lên lớp 3, được tám điểm 10, được đi chơi bố mẹ vào những ngày nghỉ; kỉ niệm </a:t>
            </a:r>
            <a:r>
              <a:rPr lang="vi-VN" altLang="en-US">
                <a:latin typeface="Times New Roman" panose="02020603050405020304" pitchFamily="18" charset="0"/>
              </a:rPr>
              <a:t>năm</a:t>
            </a:r>
            <a:r>
              <a:rPr lang="en-US" altLang="en-US">
                <a:latin typeface="Times New Roman" panose="02020603050405020304" pitchFamily="18" charset="0"/>
              </a:rPr>
              <a:t> ngoái  về quê; được đi thả diều trên đê cùng anh Tuấn, được nghe bà kể chuyện cổ tích dưới ánh trăng.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35325" y="616795"/>
            <a:ext cx="1273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Đoạn 2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55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0" grpId="0"/>
      <p:bldP spid="12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8143"/>
            <a:ext cx="9133114" cy="68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6"/>
          <p:cNvSpPr txBox="1"/>
          <p:nvPr/>
        </p:nvSpPr>
        <p:spPr>
          <a:xfrm>
            <a:off x="2895600" y="487187"/>
            <a:ext cx="42672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Tìm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hiểu bài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80584" y="2666467"/>
            <a:ext cx="770621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>
                <a:latin typeface="Times New Roman" panose="02020603050405020304" pitchFamily="18" charset="0"/>
              </a:rPr>
              <a:t>Đức rất kính trọng và yêu quý bà: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hứa với bà sẽ học giỏi, chăm ngoan để bà vui, chúc bà luôn mạnh khỏe, sống lâu; mong chóng đến hè để được về quê thăm bà.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23939" y="1716883"/>
            <a:ext cx="7429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3)Đoạn cuối thư cho thấy tình cảm của Đức với bà thế nào?</a:t>
            </a:r>
          </a:p>
        </p:txBody>
      </p:sp>
      <p:sp>
        <p:nvSpPr>
          <p:cNvPr id="3" name="Rectangle 2"/>
          <p:cNvSpPr/>
          <p:nvPr/>
        </p:nvSpPr>
        <p:spPr>
          <a:xfrm>
            <a:off x="3717215" y="877765"/>
            <a:ext cx="1426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</a:rPr>
              <a:t>Đoạn 3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:\Users\Administrator\Desktop\155 HINH NEN DEP  SOAN GIAO AN DIEN TU\Hinh_nen_dep_danh_cho_giao_vien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/>
          <p:nvPr/>
        </p:nvSpPr>
        <p:spPr>
          <a:xfrm>
            <a:off x="1143000" y="0"/>
            <a:ext cx="6773863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sz="4800" b="1" dirty="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Cấu trúc một bức thư</a:t>
            </a:r>
            <a:r>
              <a:rPr lang="vi-VN" altLang="x-none" sz="4800" b="1" dirty="0">
                <a:solidFill>
                  <a:srgbClr val="99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sz="4800" b="1" dirty="0">
              <a:solidFill>
                <a:srgbClr val="990099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Text Box 5"/>
          <p:cNvSpPr txBox="1"/>
          <p:nvPr/>
        </p:nvSpPr>
        <p:spPr>
          <a:xfrm>
            <a:off x="304800" y="1436688"/>
            <a:ext cx="2574925" cy="554037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3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mở đầu</a:t>
            </a:r>
            <a:endParaRPr sz="30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Line 6"/>
          <p:cNvSpPr/>
          <p:nvPr/>
        </p:nvSpPr>
        <p:spPr>
          <a:xfrm>
            <a:off x="1447800" y="1981200"/>
            <a:ext cx="0" cy="96361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7" name="Text Box 7"/>
          <p:cNvSpPr txBox="1"/>
          <p:nvPr/>
        </p:nvSpPr>
        <p:spPr>
          <a:xfrm>
            <a:off x="304800" y="2946400"/>
            <a:ext cx="2520950" cy="10160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3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chính </a:t>
            </a:r>
          </a:p>
          <a:p>
            <a:r>
              <a:rPr sz="3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 thư</a:t>
            </a:r>
            <a:endParaRPr sz="30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Text Box 8"/>
          <p:cNvSpPr txBox="1"/>
          <p:nvPr/>
        </p:nvSpPr>
        <p:spPr>
          <a:xfrm>
            <a:off x="319088" y="4609306"/>
            <a:ext cx="2576512" cy="55403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30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cuối thư</a:t>
            </a:r>
            <a:endParaRPr sz="30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Line 9"/>
          <p:cNvSpPr/>
          <p:nvPr/>
        </p:nvSpPr>
        <p:spPr>
          <a:xfrm>
            <a:off x="1447800" y="3962400"/>
            <a:ext cx="0" cy="9239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" name="Line 10"/>
          <p:cNvSpPr/>
          <p:nvPr/>
        </p:nvSpPr>
        <p:spPr>
          <a:xfrm flipV="1">
            <a:off x="2895600" y="1712913"/>
            <a:ext cx="788988" cy="1111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" name="Text Box 11"/>
          <p:cNvSpPr txBox="1"/>
          <p:nvPr/>
        </p:nvSpPr>
        <p:spPr>
          <a:xfrm>
            <a:off x="3706813" y="1219200"/>
            <a:ext cx="5360987" cy="116998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sz="28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Địa điểm, thời gian viết thư.</a:t>
            </a:r>
          </a:p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Lời xưng hô với người nhận thư</a:t>
            </a:r>
            <a:r>
              <a:rPr lang="vi-VN" altLang="x-none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2" name="Line 12"/>
          <p:cNvSpPr/>
          <p:nvPr/>
        </p:nvSpPr>
        <p:spPr>
          <a:xfrm>
            <a:off x="2895600" y="3429000"/>
            <a:ext cx="7493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3" name="Text Box 13"/>
          <p:cNvSpPr txBox="1"/>
          <p:nvPr/>
        </p:nvSpPr>
        <p:spPr>
          <a:xfrm>
            <a:off x="3706813" y="2944813"/>
            <a:ext cx="5360987" cy="1169987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Thăm hỏi sức khoẻ.</a:t>
            </a:r>
          </a:p>
          <a:p>
            <a:pPr>
              <a:spcBef>
                <a:spcPct val="50000"/>
              </a:spcBef>
              <a:buChar char="-"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Kể chuyện về mình v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gia đình.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4" name="Line 14"/>
          <p:cNvSpPr/>
          <p:nvPr/>
        </p:nvSpPr>
        <p:spPr>
          <a:xfrm flipV="1">
            <a:off x="2895600" y="5164138"/>
            <a:ext cx="788988" cy="1746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5" name="Text Box 19"/>
          <p:cNvSpPr txBox="1"/>
          <p:nvPr/>
        </p:nvSpPr>
        <p:spPr>
          <a:xfrm>
            <a:off x="3706813" y="4641850"/>
            <a:ext cx="5360987" cy="116998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har char="-"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 chúc v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hứa hẹn.</a:t>
            </a:r>
          </a:p>
          <a:p>
            <a:pPr>
              <a:spcBef>
                <a:spcPct val="50000"/>
              </a:spcBef>
              <a:buChar char="-"/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Lời ch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o, chữ ký v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tên.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50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11" grpId="0" bldLvl="0" animBg="1"/>
      <p:bldP spid="13" grpId="0" bldLvl="0" animBg="1"/>
      <p:bldP spid="1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3"/>
          <p:cNvSpPr txBox="1"/>
          <p:nvPr/>
        </p:nvSpPr>
        <p:spPr>
          <a:xfrm>
            <a:off x="457199" y="1572030"/>
            <a:ext cx="8270875" cy="193899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Bức thư nói lên </a:t>
            </a:r>
            <a:r>
              <a:rPr sz="4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tình cảm</a:t>
            </a: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4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gắn 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bó với quê hương v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tấm lòng yêu quý b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của người cháu.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" name="Text Box 32"/>
          <p:cNvSpPr txBox="1"/>
          <p:nvPr/>
        </p:nvSpPr>
        <p:spPr>
          <a:xfrm>
            <a:off x="2540635" y="769461"/>
            <a:ext cx="39116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9144000" cy="685863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4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895857"/>
      </p:ext>
    </p:extLst>
  </p:cSld>
  <p:clrMapOvr>
    <a:masterClrMapping/>
  </p:clrMapOvr>
  <p:transition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Bác Đưa Thư Vui Tính Nhạc Hay Cho Bé_1080p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096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9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ml00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3" y="95261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81000" y="0"/>
            <a:ext cx="8534400" cy="1640951"/>
          </a:xfrm>
          <a:prstGeom prst="rect">
            <a:avLst/>
          </a:prstGeom>
          <a:noFill/>
        </p:spPr>
        <p:txBody>
          <a:bodyPr wrap="none" numCol="1">
            <a:prstTxWarp prst="textChevron">
              <a:avLst>
                <a:gd name="adj" fmla="val 45743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69" y="4572000"/>
            <a:ext cx="8534400" cy="955151"/>
          </a:xfrm>
          <a:prstGeom prst="rect">
            <a:avLst/>
          </a:prstGeom>
          <a:noFill/>
        </p:spPr>
        <p:txBody>
          <a:bodyPr wrap="none" numCol="1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225867667"/>
      </p:ext>
    </p:extLst>
  </p:cSld>
  <p:clrMapOvr>
    <a:masterClrMapping/>
  </p:clrMapOvr>
  <p:transition spd="slow">
    <p:checker/>
    <p:sndAc>
      <p:stSnd>
        <p:snd r:embed="rId2" name="click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or27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9144000" cy="685863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  <a:tileRect/>
          </a:gradFill>
          <a:ln w="9525">
            <a:noFill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4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658270"/>
      </p:ext>
    </p:extLst>
  </p:cSld>
  <p:clrMapOvr>
    <a:masterClrMapping/>
  </p:clrMapOvr>
  <p:transition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155 HINH NEN DEP  SOAN GIAO AN DIEN TU\12_260820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11" y="0"/>
            <a:ext cx="91611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/>
          <p:nvPr/>
        </p:nvSpPr>
        <p:spPr>
          <a:xfrm>
            <a:off x="1371600" y="85196"/>
            <a:ext cx="64008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10"/>
          <p:cNvSpPr txBox="1"/>
          <p:nvPr/>
        </p:nvSpPr>
        <p:spPr>
          <a:xfrm>
            <a:off x="3376612" y="669065"/>
            <a:ext cx="23907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322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155 HINH NEN DEP  SOAN GIAO AN DIEN TU\12_260820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11" y="0"/>
            <a:ext cx="91611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/>
          <p:nvPr/>
        </p:nvSpPr>
        <p:spPr>
          <a:xfrm>
            <a:off x="1371600" y="85196"/>
            <a:ext cx="64008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10"/>
          <p:cNvSpPr txBox="1"/>
          <p:nvPr/>
        </p:nvSpPr>
        <p:spPr>
          <a:xfrm>
            <a:off x="3376612" y="669065"/>
            <a:ext cx="23907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Text Box 10"/>
          <p:cNvSpPr txBox="1"/>
          <p:nvPr/>
        </p:nvSpPr>
        <p:spPr>
          <a:xfrm>
            <a:off x="2514600" y="1828800"/>
            <a:ext cx="5943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1: Luyện đọc</a:t>
            </a:r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" name="Text Box 10"/>
          <p:cNvSpPr txBox="1"/>
          <p:nvPr/>
        </p:nvSpPr>
        <p:spPr>
          <a:xfrm>
            <a:off x="2746829" y="3886200"/>
            <a:ext cx="5943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3: Tìm hiểu bài</a:t>
            </a:r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Text Box 10"/>
          <p:cNvSpPr txBox="1"/>
          <p:nvPr/>
        </p:nvSpPr>
        <p:spPr>
          <a:xfrm>
            <a:off x="2514600" y="2819400"/>
            <a:ext cx="5943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2: Giải nghĩa từ</a:t>
            </a:r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5">
            <a:extLst>
              <a:ext uri="{FF2B5EF4-FFF2-40B4-BE49-F238E27FC236}">
                <a16:creationId xmlns:a16="http://schemas.microsoft.com/office/drawing/2014/main" id="{5B71E46B-62A9-4CFC-8E28-ADC144A4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133600"/>
            <a:ext cx="8077199" cy="23622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66FF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LUYỆN ĐỌC</a:t>
            </a:r>
          </a:p>
        </p:txBody>
      </p:sp>
    </p:spTree>
    <p:extLst>
      <p:ext uri="{BB962C8B-B14F-4D97-AF65-F5344CB8AC3E}">
        <p14:creationId xmlns:p14="http://schemas.microsoft.com/office/powerpoint/2010/main" val="1526424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2585186" y="64181"/>
            <a:ext cx="442356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/>
          <p:nvPr/>
        </p:nvSpPr>
        <p:spPr>
          <a:xfrm>
            <a:off x="0" y="33909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Box 10"/>
          <p:cNvSpPr txBox="1"/>
          <p:nvPr/>
        </p:nvSpPr>
        <p:spPr>
          <a:xfrm>
            <a:off x="0" y="892175"/>
            <a:ext cx="9144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609600" y="1669144"/>
            <a:ext cx="51847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 thư chia l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 3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 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381000" y="2278744"/>
            <a:ext cx="8799513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m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 đầu thư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(Từ </a:t>
            </a:r>
            <a:r>
              <a:rPr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hòng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đến cháu nhớ 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lắm.) 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Text Box 6"/>
          <p:cNvSpPr txBox="1"/>
          <p:nvPr/>
        </p:nvSpPr>
        <p:spPr>
          <a:xfrm>
            <a:off x="346075" y="3345544"/>
            <a:ext cx="8834438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n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ội dung chính bức thư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 Từ Dạo n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đến dưới ánh trăng.) 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" name="Text Box 7"/>
          <p:cNvSpPr txBox="1"/>
          <p:nvPr/>
        </p:nvSpPr>
        <p:spPr>
          <a:xfrm>
            <a:off x="452438" y="4488544"/>
            <a:ext cx="869156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k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thúc thư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hứa với b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hết.)</a:t>
            </a:r>
            <a:endParaRPr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112"/>
            <a:ext cx="9144000" cy="6897687"/>
          </a:xfrm>
        </p:spPr>
      </p:pic>
      <p:sp>
        <p:nvSpPr>
          <p:cNvPr id="22531" name="WordArt 6"/>
          <p:cNvSpPr>
            <a:spLocks noTextEdit="1"/>
          </p:cNvSpPr>
          <p:nvPr/>
        </p:nvSpPr>
        <p:spPr>
          <a:xfrm>
            <a:off x="990600" y="3886200"/>
            <a:ext cx="6802438" cy="1062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400" b="1">
              <a:ln w="9525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0484" name="WordArt 9"/>
          <p:cNvSpPr>
            <a:spLocks noTextEdit="1"/>
          </p:cNvSpPr>
          <p:nvPr/>
        </p:nvSpPr>
        <p:spPr>
          <a:xfrm>
            <a:off x="250825" y="1295400"/>
            <a:ext cx="8610600" cy="5373688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673493"/>
                <a:gd name="adj2" fmla="val 77241"/>
              </a:avLst>
            </a:prstTxWarp>
            <a:normAutofit/>
          </a:bodyPr>
          <a:lstStyle/>
          <a:p>
            <a:pPr algn="l"/>
            <a:endParaRPr lang="en-US" sz="3600" i="1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7" name="Picture 18" descr="tam-c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2349500" cy="345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0" descr="nik1367487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12" y="1105694"/>
            <a:ext cx="2714625" cy="3529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6" descr="truyen-co-tich-viet-nam-cay-khe-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051832"/>
            <a:ext cx="2473325" cy="352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605971" y="4771571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sz="2800">
                <a:solidFill>
                  <a:srgbClr val="FF0000"/>
                </a:solidFill>
                <a:latin typeface="+mn-lt"/>
              </a:rPr>
              <a:t>Truyện cổ tích: </a:t>
            </a:r>
            <a:r>
              <a:rPr lang="vi-VN" sz="2800">
                <a:latin typeface="+mn-lt"/>
              </a:rPr>
              <a:t>là những truyện truyền miệng dân gian kể lại những câu chuyện tưởng tượng xoay quanh một số nhân vật quen thuộc.</a:t>
            </a:r>
            <a:endParaRPr lang="en-US" sz="2800">
              <a:latin typeface="+mn-lt"/>
              <a:cs typeface="Times New Roman" pitchFamily="18" charset="0"/>
            </a:endParaRPr>
          </a:p>
        </p:txBody>
      </p:sp>
      <p:pic>
        <p:nvPicPr>
          <p:cNvPr id="13" name="Content Placeholder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95" y="0"/>
            <a:ext cx="916622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2"/>
          <p:cNvSpPr txBox="1"/>
          <p:nvPr/>
        </p:nvSpPr>
        <p:spPr>
          <a:xfrm>
            <a:off x="148771" y="688295"/>
            <a:ext cx="8839200" cy="52625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Hải </a:t>
            </a:r>
            <a:r>
              <a:rPr lang="vi-VN" sz="2400" b="1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400" b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kính yêu !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Lâu rồi, cháu chưa được về quê, cháu nhớ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Dạo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Gia đình cháu ngo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vẫn nhớ </a:t>
            </a:r>
            <a:r>
              <a:rPr lang="vi-VN" altLang="x-non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ngoái 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được về quê,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thả diều 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cùng anh Tuấn trên đê v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kể chuyện 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cổ tích dưới ánh trăng.</a:t>
            </a:r>
          </a:p>
          <a:p>
            <a:pPr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Cháu hứa với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sống lâu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 Cháu mong chóng đến hè để được về quê thăm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Text Box 10"/>
          <p:cNvSpPr txBox="1"/>
          <p:nvPr/>
        </p:nvSpPr>
        <p:spPr>
          <a:xfrm>
            <a:off x="3196431" y="64181"/>
            <a:ext cx="421243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Tập đọc: </a:t>
            </a:r>
            <a:r>
              <a:rPr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 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gửi b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6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Text Box 13"/>
          <p:cNvSpPr txBox="1"/>
          <p:nvPr/>
        </p:nvSpPr>
        <p:spPr>
          <a:xfrm>
            <a:off x="5283200" y="5350782"/>
            <a:ext cx="28956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4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4872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3116</TotalTime>
  <Words>2013</Words>
  <Application>Microsoft Office PowerPoint</Application>
  <PresentationFormat>Trình chiếu Trên màn hình (4:3)</PresentationFormat>
  <Paragraphs>166</Paragraphs>
  <Slides>29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29</vt:i4>
      </vt:variant>
    </vt:vector>
  </HeadingPairs>
  <TitlesOfParts>
    <vt:vector size="39" baseType="lpstr">
      <vt:lpstr>.VnTime</vt:lpstr>
      <vt:lpstr>Arial</vt:lpstr>
      <vt:lpstr>Calibri</vt:lpstr>
      <vt:lpstr>Cambria</vt:lpstr>
      <vt:lpstr>Tahoma</vt:lpstr>
      <vt:lpstr>Times New Roman</vt:lpstr>
      <vt:lpstr>VNI-Times</vt:lpstr>
      <vt:lpstr>Wingdings</vt:lpstr>
      <vt:lpstr>2_Office Theme</vt:lpstr>
      <vt:lpstr>1_Default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Chµo mõng c¸c thÇy c« gi¸o vÒ th¨m líp vµ dù giê LuyÖn tõ vµ c©u líp 2A</dc:title>
  <dc:creator>NoName</dc:creator>
  <cp:lastModifiedBy>Windows 10</cp:lastModifiedBy>
  <cp:revision>633</cp:revision>
  <dcterms:created xsi:type="dcterms:W3CDTF">2007-10-25T02:11:00Z</dcterms:created>
  <dcterms:modified xsi:type="dcterms:W3CDTF">2021-11-10T00:00:59Z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1033-11.2.0.9739</vt:lpwstr>
  </property>
</Properties>
</file>