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0" r:id="rId6"/>
    <p:sldId id="268" r:id="rId7"/>
    <p:sldId id="264" r:id="rId8"/>
    <p:sldId id="261" r:id="rId9"/>
    <p:sldId id="262" r:id="rId10"/>
    <p:sldId id="269" r:id="rId11"/>
    <p:sldId id="265" r:id="rId12"/>
    <p:sldId id="263" r:id="rId13"/>
    <p:sldId id="267" r:id="rId14"/>
    <p:sldId id="266" r:id="rId15"/>
  </p:sldIdLst>
  <p:sldSz cx="18288000" cy="10287000"/>
  <p:notesSz cx="6858000" cy="9144000"/>
  <p:embeddedFontLst>
    <p:embeddedFont>
      <p:font typeface="HP001 4H" panose="020B0604020202020204" charset="-127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KG Primary Penmanship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7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7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F0B61-6DD4-4EFF-A5A9-80D9B9E1E13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1D43E-5B25-43A4-A650-164A9E9D1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1D43E-5B25-43A4-A650-164A9E9D10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04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1D43E-5B25-43A4-A650-164A9E9D10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34.svg"/><Relationship Id="rId7" Type="http://schemas.openxmlformats.org/officeDocument/2006/relationships/image" Target="../media/image9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svg"/><Relationship Id="rId5" Type="http://schemas.openxmlformats.org/officeDocument/2006/relationships/image" Target="../media/image89.sv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7.svg"/><Relationship Id="rId7" Type="http://schemas.openxmlformats.org/officeDocument/2006/relationships/image" Target="../media/image99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svg"/><Relationship Id="rId5" Type="http://schemas.openxmlformats.org/officeDocument/2006/relationships/image" Target="../media/image48.svg"/><Relationship Id="rId10" Type="http://schemas.openxmlformats.org/officeDocument/2006/relationships/image" Target="../media/image102.png"/><Relationship Id="rId4" Type="http://schemas.openxmlformats.org/officeDocument/2006/relationships/image" Target="../media/image47.png"/><Relationship Id="rId9" Type="http://schemas.openxmlformats.org/officeDocument/2006/relationships/image" Target="../media/image10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svg"/><Relationship Id="rId3" Type="http://schemas.openxmlformats.org/officeDocument/2006/relationships/image" Target="../media/image26.svg"/><Relationship Id="rId7" Type="http://schemas.openxmlformats.org/officeDocument/2006/relationships/image" Target="../media/image107.png"/><Relationship Id="rId12" Type="http://schemas.openxmlformats.org/officeDocument/2006/relationships/image" Target="../media/image11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11" Type="http://schemas.openxmlformats.org/officeDocument/2006/relationships/image" Target="../media/image111.png"/><Relationship Id="rId5" Type="http://schemas.openxmlformats.org/officeDocument/2006/relationships/image" Target="../media/image105.svg"/><Relationship Id="rId10" Type="http://schemas.openxmlformats.org/officeDocument/2006/relationships/image" Target="../media/image110.sv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99.svg"/><Relationship Id="rId3" Type="http://schemas.openxmlformats.org/officeDocument/2006/relationships/image" Target="../media/image58.svg"/><Relationship Id="rId7" Type="http://schemas.openxmlformats.org/officeDocument/2006/relationships/image" Target="../media/image117.svg"/><Relationship Id="rId12" Type="http://schemas.openxmlformats.org/officeDocument/2006/relationships/image" Target="../media/image120.png"/><Relationship Id="rId17" Type="http://schemas.openxmlformats.org/officeDocument/2006/relationships/image" Target="../media/image112.svg"/><Relationship Id="rId2" Type="http://schemas.openxmlformats.org/officeDocument/2006/relationships/image" Target="../media/image113.png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75.svg"/><Relationship Id="rId5" Type="http://schemas.openxmlformats.org/officeDocument/2006/relationships/image" Target="../media/image115.svg"/><Relationship Id="rId15" Type="http://schemas.openxmlformats.org/officeDocument/2006/relationships/image" Target="../media/image110.svg"/><Relationship Id="rId10" Type="http://schemas.openxmlformats.org/officeDocument/2006/relationships/image" Target="../media/image74.png"/><Relationship Id="rId4" Type="http://schemas.openxmlformats.org/officeDocument/2006/relationships/image" Target="../media/image114.png"/><Relationship Id="rId9" Type="http://schemas.openxmlformats.org/officeDocument/2006/relationships/image" Target="../media/image119.svg"/><Relationship Id="rId14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34.svg"/><Relationship Id="rId7" Type="http://schemas.openxmlformats.org/officeDocument/2006/relationships/image" Target="../media/image9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svg"/><Relationship Id="rId5" Type="http://schemas.openxmlformats.org/officeDocument/2006/relationships/image" Target="../media/image89.sv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32.sv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12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7.svg"/><Relationship Id="rId5" Type="http://schemas.openxmlformats.org/officeDocument/2006/relationships/image" Target="../media/image62.sv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5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sv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svg"/><Relationship Id="rId10" Type="http://schemas.openxmlformats.org/officeDocument/2006/relationships/image" Target="../media/image77.sv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7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11" Type="http://schemas.openxmlformats.org/officeDocument/2006/relationships/image" Target="../media/image38.svg"/><Relationship Id="rId5" Type="http://schemas.openxmlformats.org/officeDocument/2006/relationships/image" Target="../media/image80.png"/><Relationship Id="rId10" Type="http://schemas.openxmlformats.org/officeDocument/2006/relationships/image" Target="../media/image37.png"/><Relationship Id="rId4" Type="http://schemas.openxmlformats.org/officeDocument/2006/relationships/image" Target="../media/image79.svg"/><Relationship Id="rId9" Type="http://schemas.openxmlformats.org/officeDocument/2006/relationships/image" Target="../media/image8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34.svg"/><Relationship Id="rId7" Type="http://schemas.openxmlformats.org/officeDocument/2006/relationships/image" Target="../media/image62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87.svg"/><Relationship Id="rId5" Type="http://schemas.openxmlformats.org/officeDocument/2006/relationships/image" Target="../media/image60.svg"/><Relationship Id="rId10" Type="http://schemas.openxmlformats.org/officeDocument/2006/relationships/image" Target="../media/image86.png"/><Relationship Id="rId4" Type="http://schemas.openxmlformats.org/officeDocument/2006/relationships/image" Target="../media/image83.png"/><Relationship Id="rId9" Type="http://schemas.openxmlformats.org/officeDocument/2006/relationships/image" Target="../media/image8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71240">
            <a:off x="14771657" y="4811250"/>
            <a:ext cx="4975285" cy="67565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51836" y="1693606"/>
            <a:ext cx="12965328" cy="46224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51836" y="1647654"/>
            <a:ext cx="12965328" cy="466838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119768" y="2491475"/>
            <a:ext cx="10429463" cy="1495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vi-VN" sz="8000" dirty="0">
                <a:solidFill>
                  <a:schemeClr val="accent6"/>
                </a:solidFill>
                <a:latin typeface="KG Primary Penmanship"/>
              </a:rPr>
              <a:t>Chính tả (nghe-viết)</a:t>
            </a:r>
            <a:endParaRPr lang="en-US" sz="8000" dirty="0">
              <a:solidFill>
                <a:schemeClr val="accent6"/>
              </a:solidFill>
              <a:latin typeface="KG Primary Penmanship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04817">
            <a:off x="7766008" y="1062148"/>
            <a:ext cx="2755983" cy="8819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954227">
            <a:off x="1632872" y="390611"/>
            <a:ext cx="3660170" cy="36601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817164" y="1062148"/>
            <a:ext cx="1777368" cy="14962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59790" y="4076030"/>
            <a:ext cx="9585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rgbClr val="6471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 hò trên sông</a:t>
            </a:r>
            <a:endParaRPr lang="en-US" sz="8800" dirty="0">
              <a:solidFill>
                <a:srgbClr val="6471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84868">
            <a:off x="8116571" y="943601"/>
            <a:ext cx="6264866" cy="8789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52800" y="1890319"/>
            <a:ext cx="11577741" cy="65098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76823" y="3909875"/>
            <a:ext cx="8734354" cy="177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vi-VN" sz="15000" dirty="0">
                <a:solidFill>
                  <a:srgbClr val="FDFCF7"/>
                </a:solidFill>
                <a:latin typeface="KG Primary Penmanship"/>
              </a:rPr>
              <a:t>BÀI TẬP</a:t>
            </a:r>
            <a:endParaRPr lang="en-US" sz="15000" dirty="0">
              <a:solidFill>
                <a:srgbClr val="FDFCF7"/>
              </a:solidFill>
              <a:latin typeface="KG Primary Penmanship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98578">
            <a:off x="12517371" y="1279464"/>
            <a:ext cx="3117069" cy="25446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05859">
            <a:off x="2517501" y="7377223"/>
            <a:ext cx="2542240" cy="18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D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5260" y="-190500"/>
            <a:ext cx="9037584" cy="10477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4138"/>
          <a:stretch>
            <a:fillRect/>
          </a:stretch>
        </p:blipFill>
        <p:spPr>
          <a:xfrm>
            <a:off x="8953500" y="781714"/>
            <a:ext cx="9029700" cy="43620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4138"/>
          <a:stretch>
            <a:fillRect/>
          </a:stretch>
        </p:blipFill>
        <p:spPr>
          <a:xfrm>
            <a:off x="8986837" y="5710630"/>
            <a:ext cx="8996363" cy="4323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9476" y="1028700"/>
            <a:ext cx="1848358" cy="13778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92594">
            <a:off x="15836229" y="664174"/>
            <a:ext cx="2846143" cy="10090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39680">
            <a:off x="16051646" y="8728483"/>
            <a:ext cx="3167384" cy="1059634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353450" y="4365773"/>
            <a:ext cx="7976949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44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2/87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ngoặc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</a:t>
            </a:r>
            <a:r>
              <a:rPr lang="vi-VN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altLang="zh-C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en-US" altLang="zh-CN" sz="44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0058400" y="2057449"/>
            <a:ext cx="7924800" cy="23083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800100" indent="-3429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257300" indent="-3429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714500" indent="-3429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171700" indent="-3429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lphaLcParenR"/>
              <a:defRPr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cong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coong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) : </a:t>
            </a:r>
          </a:p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xe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đạp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kêu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kính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……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.......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                                                       </a:t>
            </a:r>
          </a:p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vẽ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đường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…..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......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10102699" y="6795987"/>
            <a:ext cx="7467600" cy="23083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b) (</a:t>
            </a:r>
            <a:r>
              <a:rPr lang="en-US" altLang="zh-CN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r>
              <a:rPr lang="en-US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xoong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) :</a:t>
            </a:r>
          </a:p>
          <a:p>
            <a:pPr>
              <a:spcBef>
                <a:spcPct val="50000"/>
              </a:spcBef>
            </a:pP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….</a:t>
            </a:r>
            <a:r>
              <a:rPr lang="vi-VN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.......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C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….</a:t>
            </a:r>
            <a:r>
              <a:rPr lang="vi-VN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......</a:t>
            </a:r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5240000" y="2845955"/>
            <a:ext cx="1738171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coong</a:t>
            </a:r>
            <a:endParaRPr lang="en-US" altLang="zh-CN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12268200" y="3679731"/>
            <a:ext cx="1402485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cong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11183421" y="7591997"/>
            <a:ext cx="1371600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endParaRPr lang="en-US" altLang="zh-CN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10862664" y="8379990"/>
            <a:ext cx="1613614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xoong</a:t>
            </a:r>
            <a:endParaRPr lang="en-US" altLang="zh-CN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1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52812" y="4328637"/>
            <a:ext cx="9490324" cy="52729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89206" y="4305665"/>
            <a:ext cx="9259476" cy="5295922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28700" y="4395522"/>
            <a:ext cx="5329418" cy="5206065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52682" r="-52682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25410">
            <a:off x="427144" y="8263986"/>
            <a:ext cx="2846143" cy="10090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837" y="7795965"/>
            <a:ext cx="882339" cy="11079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079761" y="3559353"/>
            <a:ext cx="1986830" cy="2146869"/>
          </a:xfrm>
          <a:prstGeom prst="rect">
            <a:avLst/>
          </a:prstGeom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988683" y="5449730"/>
            <a:ext cx="8657226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a/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.</a:t>
            </a:r>
          </a:p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altLang="zh-CN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zh-CN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ẻ</a:t>
            </a:r>
            <a:r>
              <a:rPr lang="en-US" altLang="zh-CN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…………</a:t>
            </a:r>
            <a:r>
              <a:rPr lang="en-US" altLang="zh-CN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nấu</a:t>
            </a:r>
            <a:r>
              <a:rPr lang="en-US" altLang="zh-CN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US" altLang="zh-CN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848763" y="3556115"/>
            <a:ext cx="899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3.Thi </a:t>
            </a:r>
            <a:r>
              <a:rPr lang="en-US" altLang="zh-CN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altLang="zh-C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zh-CN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2109756"/>
            <a:ext cx="5243646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</a:pPr>
            <a:endParaRPr lang="en-US" sz="10000" dirty="0">
              <a:solidFill>
                <a:srgbClr val="333034"/>
              </a:solidFill>
              <a:latin typeface="KG Primary Penmanship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88113" y="2193552"/>
            <a:ext cx="12623227" cy="70886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26366" y="1559245"/>
            <a:ext cx="2334837" cy="23348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0422" y="127770"/>
            <a:ext cx="1600042" cy="20657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41813" y="2219142"/>
            <a:ext cx="1383735" cy="15374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52309" y="2642392"/>
            <a:ext cx="976158" cy="1801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272176" y="1028700"/>
            <a:ext cx="1423230" cy="106095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831006" y="8039100"/>
            <a:ext cx="882339" cy="110796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110644" y="1705334"/>
            <a:ext cx="1282987" cy="1386332"/>
          </a:xfrm>
          <a:prstGeom prst="rect">
            <a:avLst/>
          </a:prstGeom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485923" y="3149614"/>
            <a:ext cx="89154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s.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2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3200" i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zh-CN" sz="3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x.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200" i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485923" y="3989780"/>
            <a:ext cx="96649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sắn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súng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sim,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sấu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sáo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sếu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sói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490472" y="6782856"/>
            <a:ext cx="11187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xách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xiên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xọc,cuốn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xéo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xoạc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xôn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xao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xáo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trộn</a:t>
            </a:r>
            <a:r>
              <a:rPr lang="en-US" altLang="zh-C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5636" y="4607252"/>
            <a:ext cx="4328429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6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Tìm</a:t>
            </a:r>
            <a:r>
              <a:rPr lang="en-US" altLang="zh-CN" sz="6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66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zh-CN" sz="6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</a:t>
            </a:r>
            <a:endParaRPr lang="vi-VN" altLang="zh-CN" sz="66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66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zh-CN" sz="6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66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đúng</a:t>
            </a:r>
            <a:endParaRPr lang="en-US" altLang="zh-CN" sz="66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84868">
            <a:off x="8116571" y="943601"/>
            <a:ext cx="6264866" cy="8789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55130" y="1937438"/>
            <a:ext cx="11577741" cy="650984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776823" y="3524112"/>
            <a:ext cx="8734354" cy="2856865"/>
            <a:chOff x="0" y="0"/>
            <a:chExt cx="11645805" cy="3809153"/>
          </a:xfrm>
        </p:grpSpPr>
        <p:sp>
          <p:nvSpPr>
            <p:cNvPr id="6" name="TextBox 6"/>
            <p:cNvSpPr txBox="1"/>
            <p:nvPr/>
          </p:nvSpPr>
          <p:spPr>
            <a:xfrm>
              <a:off x="0" y="3000375"/>
              <a:ext cx="11645805" cy="808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en-US" sz="3800">
                  <a:solidFill>
                    <a:srgbClr val="FDFCF7"/>
                  </a:solidFill>
                  <a:latin typeface="KG Primary Penmanship"/>
                </a:rPr>
                <a:t>DO YOU HAVE ANY QUESTIONS FOR ME?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14350"/>
              <a:ext cx="11645805" cy="2533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50"/>
                </a:lnSpc>
              </a:pPr>
              <a:r>
                <a:rPr lang="en-US" sz="15000" dirty="0">
                  <a:solidFill>
                    <a:srgbClr val="FDFCF7"/>
                  </a:solidFill>
                  <a:latin typeface="KG Primary Penmanship"/>
                </a:rPr>
                <a:t>Thank you!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98578">
            <a:off x="12517371" y="1279464"/>
            <a:ext cx="3117069" cy="25446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05859">
            <a:off x="2517501" y="7377223"/>
            <a:ext cx="2542240" cy="1807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82919" y="1057275"/>
            <a:ext cx="4645285" cy="4476365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604019" y="1437927"/>
            <a:ext cx="3803084" cy="3715059"/>
            <a:chOff x="0" y="0"/>
            <a:chExt cx="4828540" cy="4716780"/>
          </a:xfrm>
        </p:grpSpPr>
        <p:sp>
          <p:nvSpPr>
            <p:cNvPr id="4" name="Freeform 4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-23179" r="-23179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614015" y="1028700"/>
            <a:ext cx="4645285" cy="4476365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035116" y="1409353"/>
            <a:ext cx="3803084" cy="3715059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7"/>
              <a:stretch>
                <a:fillRect l="-5858" r="-90554"/>
              </a:stretch>
            </a:blip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0702" y="6770972"/>
            <a:ext cx="1575996" cy="15387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0325">
            <a:off x="-651376" y="9484853"/>
            <a:ext cx="4221827" cy="160429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38200" y="4358282"/>
            <a:ext cx="537128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</a:pPr>
            <a:r>
              <a:rPr lang="vi-VN" sz="100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</a:t>
            </a:r>
            <a:endParaRPr lang="en-US" sz="100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88186" y="5733805"/>
            <a:ext cx="113542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bài 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bài 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Thu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Bồn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88186" y="7540344"/>
            <a:ext cx="119747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V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ong-oong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s, x,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ươn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ương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88186" y="9029700"/>
            <a:ext cx="11214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D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178464" y="449302"/>
            <a:ext cx="1253575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6600" dirty="0">
                <a:solidFill>
                  <a:srgbClr val="FDFCF7"/>
                </a:solidFill>
                <a:latin typeface="KG Primary Penmanship"/>
              </a:rPr>
              <a:t>Chính tả (nghe-viết)</a:t>
            </a:r>
            <a:endParaRPr lang="en-US" sz="6600" dirty="0">
              <a:solidFill>
                <a:srgbClr val="FDFCF7"/>
              </a:solidFill>
              <a:latin typeface="KG Primary Penmanship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19400" y="3539474"/>
            <a:ext cx="12725399" cy="6938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chemeClr val="bg1">
                <a:lumMod val="75000"/>
                <a:alpha val="70000"/>
              </a:scheme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80715">
            <a:off x="2365637" y="8465146"/>
            <a:ext cx="1625653" cy="15813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65487" y="2787478"/>
            <a:ext cx="1106028" cy="14873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47550">
            <a:off x="2232510" y="3095972"/>
            <a:ext cx="2312983" cy="1724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3799" y="1717181"/>
            <a:ext cx="95850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 hò trên sông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207225" y="3880951"/>
            <a:ext cx="12337574" cy="563231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latin typeface="HP001 4H" panose="020B0603050302020204" pitchFamily="34" charset="-127"/>
                <a:ea typeface="HP001 4H" panose="020B0603050302020204" pitchFamily="34" charset="-127"/>
              </a:rPr>
              <a:t>        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chèo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thổi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nhè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vút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lửng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Thu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Bồn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11405801" y="9495300"/>
            <a:ext cx="3265714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Võ</a:t>
            </a:r>
            <a:r>
              <a:rPr lang="en-US" altLang="zh-C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endParaRPr lang="en-US" altLang="zh-CN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65925">
            <a:off x="-4909938" y="5048863"/>
            <a:ext cx="7148339" cy="70573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9468">
            <a:off x="2935515" y="3475"/>
            <a:ext cx="9026051" cy="13379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8805">
            <a:off x="2670019" y="3255015"/>
            <a:ext cx="14191035" cy="63481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330826">
            <a:off x="-1756627" y="-561259"/>
            <a:ext cx="4054264" cy="56883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32256">
            <a:off x="635122" y="1338758"/>
            <a:ext cx="2768185" cy="15854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86869" y="311743"/>
            <a:ext cx="74396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lang="en-US" sz="44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8703" y="3810659"/>
            <a:ext cx="9600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CC99"/>
              </a:buClr>
            </a:pP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chèo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en-US" altLang="zh-CN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6793" y="6519856"/>
            <a:ext cx="97274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-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Tác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giả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nghĩ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đến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quê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hương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với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hình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ảnh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cơn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gió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chiều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thổi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nhè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nhẹ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qua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đồng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và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con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sông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Thu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Bồn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.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401800" y="7948307"/>
            <a:ext cx="2813657" cy="1258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1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52" r="51971"/>
          <a:stretch>
            <a:fillRect/>
          </a:stretch>
        </p:blipFill>
        <p:spPr>
          <a:xfrm>
            <a:off x="2893042" y="4108966"/>
            <a:ext cx="12629869" cy="552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85049" y="3623354"/>
            <a:ext cx="739200" cy="9940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02085">
            <a:off x="14707470" y="5743209"/>
            <a:ext cx="3447847" cy="35182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8020" y="8140826"/>
            <a:ext cx="1635240" cy="14984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54557">
            <a:off x="-644812" y="-503209"/>
            <a:ext cx="4081291" cy="12614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329939" y="4871722"/>
            <a:ext cx="61608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00CC99"/>
              </a:buClr>
            </a:pP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en-US" altLang="zh-CN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10798" y="7298483"/>
            <a:ext cx="2115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4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câu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2506" y="4972246"/>
            <a:ext cx="12629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00CC99"/>
              </a:buClr>
            </a:pPr>
            <a:r>
              <a:rPr lang="vi-VN" altLang="zh-CN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bài chính tả n</a:t>
            </a:r>
            <a:r>
              <a:rPr lang="en-US" altLang="zh-CN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hững</a:t>
            </a:r>
            <a:r>
              <a:rPr lang="en-US" altLang="zh-CN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zh-CN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altLang="zh-CN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altLang="zh-CN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altLang="zh-CN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r>
              <a:rPr lang="vi-VN" altLang="zh-CN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Vì sao?</a:t>
            </a:r>
            <a:endParaRPr lang="en-US" altLang="zh-CN" sz="4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17988" y="6601589"/>
            <a:ext cx="117021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Trong bài chính tả những chữ viết hoa: Điệu, Gái, Tôi, Đôi, Trước, Thu Bồn.</a:t>
            </a:r>
          </a:p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Chữ: Điệu, Tôi, Đôi, Trước được viết hoa vì là những chữ cái đầu câu.</a:t>
            </a:r>
          </a:p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Chữ: Gái, Thu Bồn viết hoa vì là tên riêng.</a:t>
            </a:r>
          </a:p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3617" y="4980189"/>
            <a:ext cx="10570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bài chính tả có những dấu câu nào?</a:t>
            </a:r>
            <a:endParaRPr 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1862" y="7293891"/>
            <a:ext cx="8813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 phẩy, dấu chấm, dấu ba chấm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576945" y="268095"/>
            <a:ext cx="8229600" cy="108291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852506" y="353032"/>
            <a:ext cx="8279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 dẫn cách trình bày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33322" y="2982684"/>
            <a:ext cx="1051955" cy="10098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9776" y="5638659"/>
            <a:ext cx="2308283" cy="26559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67000" y="3685475"/>
            <a:ext cx="13220700" cy="64128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02085">
            <a:off x="14059796" y="3299694"/>
            <a:ext cx="1419389" cy="14483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30400" y="86824"/>
            <a:ext cx="1677469" cy="7777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6838">
            <a:off x="7859097" y="14163"/>
            <a:ext cx="1467591" cy="1094023"/>
          </a:xfrm>
          <a:prstGeom prst="rect">
            <a:avLst/>
          </a:prstGeom>
        </p:spPr>
      </p:pic>
      <p:sp>
        <p:nvSpPr>
          <p:cNvPr id="18" name="Google Shape;1242;p56">
            <a:extLst>
              <a:ext uri="{FF2B5EF4-FFF2-40B4-BE49-F238E27FC236}">
                <a16:creationId xmlns:a16="http://schemas.microsoft.com/office/drawing/2014/main" id="{4A19C8D9-DA8D-48F7-8FC6-7C18936A656B}"/>
              </a:ext>
            </a:extLst>
          </p:cNvPr>
          <p:cNvSpPr/>
          <p:nvPr/>
        </p:nvSpPr>
        <p:spPr>
          <a:xfrm rot="21560024">
            <a:off x="202626" y="192215"/>
            <a:ext cx="7933808" cy="128754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endParaRPr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733800" y="4981911"/>
            <a:ext cx="11087100" cy="37856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4000" dirty="0"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altLang="zh-CN" sz="4000" b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hò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chèo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altLang="zh-CN" sz="4000" b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vang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4000" b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zh-CN" sz="4000" b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cơn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thổi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nhè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vút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4000" b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lơ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lửng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lạ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4000" b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altLang="zh-CN" sz="4000" b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 </a:t>
            </a:r>
            <a:r>
              <a:rPr lang="en-US" altLang="zh-CN" sz="4000" b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Bồn</a:t>
            </a:r>
            <a:r>
              <a:rPr lang="en-US" altLang="zh-CN" sz="4000" b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en-US" altLang="zh-CN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6716486" y="5638659"/>
            <a:ext cx="2503714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6589883" y="6210300"/>
            <a:ext cx="293914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7584285" y="8648700"/>
            <a:ext cx="217714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5562600" y="7429500"/>
            <a:ext cx="141514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1579679" y="9116308"/>
            <a:ext cx="3265714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Võ</a:t>
            </a:r>
            <a:r>
              <a:rPr lang="en-US" altLang="zh-CN" sz="4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0" dirty="0" err="1"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endParaRPr lang="en-US" altLang="zh-CN" sz="40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62050"/>
            <a:ext cx="18471333" cy="10384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1671" y="3848100"/>
            <a:ext cx="12459329" cy="6181782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06502" y="2474836"/>
            <a:ext cx="2786840" cy="2722337"/>
            <a:chOff x="0" y="0"/>
            <a:chExt cx="4828540" cy="4716780"/>
          </a:xfrm>
        </p:grpSpPr>
        <p:sp>
          <p:nvSpPr>
            <p:cNvPr id="10" name="Freeform 1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2268" r="-44182"/>
              </a:stretch>
            </a:blip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21410">
            <a:off x="13526950" y="2940939"/>
            <a:ext cx="1583226" cy="29220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756728" y="762000"/>
            <a:ext cx="2502572" cy="2452520"/>
          </a:xfrm>
          <a:prstGeom prst="rect">
            <a:avLst/>
          </a:prstGeom>
        </p:spPr>
      </p:pic>
      <p:sp>
        <p:nvSpPr>
          <p:cNvPr id="13" name="Google Shape;1242;p56">
            <a:extLst>
              <a:ext uri="{FF2B5EF4-FFF2-40B4-BE49-F238E27FC236}">
                <a16:creationId xmlns:a16="http://schemas.microsoft.com/office/drawing/2014/main" id="{4A19C8D9-DA8D-48F7-8FC6-7C18936A656B}"/>
              </a:ext>
            </a:extLst>
          </p:cNvPr>
          <p:cNvSpPr/>
          <p:nvPr/>
        </p:nvSpPr>
        <p:spPr>
          <a:xfrm rot="21560024">
            <a:off x="202626" y="192215"/>
            <a:ext cx="7933808" cy="128754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endParaRPr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638799" y="5644659"/>
            <a:ext cx="4515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chèo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endParaRPr lang="en-US" altLang="zh-C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0951368" y="5644659"/>
            <a:ext cx="364833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lơ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lửng</a:t>
            </a:r>
            <a:endParaRPr lang="en-US" altLang="zh-C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0813363" y="7403267"/>
            <a:ext cx="357071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endParaRPr lang="en-US" altLang="zh-C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539965" y="7441218"/>
            <a:ext cx="49756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cơn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endParaRPr lang="en-US" altLang="zh-C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385062">
            <a:off x="15084982" y="3728913"/>
            <a:ext cx="2725916" cy="9168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8961" y="3231224"/>
            <a:ext cx="1690369" cy="16565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807232" y="8267700"/>
            <a:ext cx="1677469" cy="777736"/>
          </a:xfrm>
          <a:prstGeom prst="rect">
            <a:avLst/>
          </a:prstGeom>
        </p:spPr>
      </p:pic>
      <p:pic>
        <p:nvPicPr>
          <p:cNvPr id="14" name="Picture 2" descr="TAP LAM VAN Luyen tap ta ngi Ta">
            <a:extLst>
              <a:ext uri="{FF2B5EF4-FFF2-40B4-BE49-F238E27FC236}">
                <a16:creationId xmlns:a16="http://schemas.microsoft.com/office/drawing/2014/main" id="{082C4BCC-1E33-442A-854D-5E67D8788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76500"/>
            <a:ext cx="11221445" cy="750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49468">
            <a:off x="2430823" y="90834"/>
            <a:ext cx="6017423" cy="124411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06929" y="341198"/>
            <a:ext cx="373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chính tả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62012"/>
            <a:ext cx="18471333" cy="1038471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774607" y="3324406"/>
            <a:ext cx="12801600" cy="5569845"/>
            <a:chOff x="0" y="0"/>
            <a:chExt cx="3976518" cy="2530741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ED9C7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04429">
            <a:off x="1335332" y="2940171"/>
            <a:ext cx="1427682" cy="13705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18362">
            <a:off x="-825805" y="-703811"/>
            <a:ext cx="3709011" cy="42676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19605">
            <a:off x="15747523" y="5012155"/>
            <a:ext cx="6904376" cy="63645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20847" y="1293586"/>
            <a:ext cx="1677469" cy="7777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02045" y="3954792"/>
            <a:ext cx="126021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3600" b="1" dirty="0">
                <a:solidFill>
                  <a:schemeClr val="bg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 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Điệu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hò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chèo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thuyền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của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chị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Gái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vang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lên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.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Tôi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nghe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như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có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cơn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gió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chiều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thổi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nhè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nhẹ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qua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đồng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rồi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vút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bay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cao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.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Đôi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cánh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thần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tiên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như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nâng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tôi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bay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lên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lơ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lửng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đưa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đến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những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bến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bờ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xa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lạ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.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Trước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mắt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tôi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vừa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hiện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ra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con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sông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giống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như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sông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Thu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Bồn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từ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ngang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trời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chảy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lại</a:t>
            </a:r>
            <a:r>
              <a:rPr lang="en-US" altLang="zh-CN" sz="3600" b="1" dirty="0">
                <a:latin typeface="HP001 4H" panose="020B0603050302020204" pitchFamily="34" charset="-127"/>
                <a:ea typeface="HP001 4H" panose="020B0603050302020204" pitchFamily="34" charset="-127"/>
              </a:rPr>
              <a:t>…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3168411" y="984566"/>
            <a:ext cx="12535755" cy="1203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6600" dirty="0">
                <a:solidFill>
                  <a:srgbClr val="C00000"/>
                </a:solidFill>
                <a:latin typeface="KG Primary Penmanship"/>
              </a:rPr>
              <a:t>Chính tả (nghe-viết)</a:t>
            </a:r>
            <a:endParaRPr lang="en-US" sz="6600" dirty="0">
              <a:solidFill>
                <a:srgbClr val="C00000"/>
              </a:solidFill>
              <a:latin typeface="KG Primary Penmanship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2603" y="2128701"/>
            <a:ext cx="9585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Tiếng hò trên sông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11430000" y="8262823"/>
            <a:ext cx="3265714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.VnTime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Võ</a:t>
            </a:r>
            <a:r>
              <a:rPr lang="en-US" altLang="zh-CN" sz="4000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4000" dirty="0" err="1">
                <a:latin typeface="HP001 4H" panose="020B0603050302020204" pitchFamily="34" charset="-127"/>
                <a:ea typeface="HP001 4H" panose="020B0603050302020204" pitchFamily="34" charset="-127"/>
              </a:rPr>
              <a:t>Quảng</a:t>
            </a:r>
            <a:endParaRPr lang="en-US" altLang="zh-CN" sz="4000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746</Words>
  <Application>Microsoft Office PowerPoint</Application>
  <PresentationFormat>Tùy chỉnh</PresentationFormat>
  <Paragraphs>65</Paragraphs>
  <Slides>14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2" baseType="lpstr">
      <vt:lpstr>Cambria</vt:lpstr>
      <vt:lpstr>Calibri</vt:lpstr>
      <vt:lpstr>Wingdings</vt:lpstr>
      <vt:lpstr>HP001 4H</vt:lpstr>
      <vt:lpstr>Arial</vt:lpstr>
      <vt:lpstr>Times New Roman</vt:lpstr>
      <vt:lpstr>KG Primary Penmanship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10</cp:lastModifiedBy>
  <cp:revision>14</cp:revision>
  <dcterms:created xsi:type="dcterms:W3CDTF">2006-08-16T00:00:00Z</dcterms:created>
  <dcterms:modified xsi:type="dcterms:W3CDTF">2021-11-14T23:11:45Z</dcterms:modified>
  <dc:identifier>DAEvbzs3We4</dc:identifier>
</cp:coreProperties>
</file>