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6" r:id="rId2"/>
    <p:sldId id="285" r:id="rId3"/>
    <p:sldId id="284" r:id="rId4"/>
    <p:sldId id="293" r:id="rId5"/>
    <p:sldId id="287" r:id="rId6"/>
    <p:sldId id="289" r:id="rId7"/>
    <p:sldId id="298" r:id="rId8"/>
    <p:sldId id="309" r:id="rId9"/>
    <p:sldId id="291" r:id="rId10"/>
    <p:sldId id="294" r:id="rId11"/>
    <p:sldId id="305" r:id="rId12"/>
    <p:sldId id="297" r:id="rId13"/>
    <p:sldId id="310" r:id="rId14"/>
    <p:sldId id="311" r:id="rId15"/>
    <p:sldId id="312" r:id="rId16"/>
    <p:sldId id="313" r:id="rId17"/>
    <p:sldId id="302" r:id="rId18"/>
    <p:sldId id="306" r:id="rId19"/>
    <p:sldId id="300" r:id="rId20"/>
    <p:sldId id="307" r:id="rId21"/>
    <p:sldId id="301" r:id="rId22"/>
    <p:sldId id="314" r:id="rId23"/>
    <p:sldId id="308" r:id="rId24"/>
  </p:sldIdLst>
  <p:sldSz cx="12192000" cy="6858000"/>
  <p:notesSz cx="6858000" cy="9144000"/>
  <p:embeddedFontLst>
    <p:embeddedFont>
      <p:font typeface="字魂27号-布丁体" panose="00000505000000000000" charset="-122"/>
      <p:regular r:id="rId26"/>
    </p:embeddedFont>
    <p:embeddedFont>
      <p:font typeface="字魂7号-温暖童稚体" panose="00000500000000000000" charset="-122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EA4"/>
    <a:srgbClr val="FDC81A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pPr/>
              <a:t>2021/10/13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2654710" y="241525"/>
            <a:ext cx="9756824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3189688"/>
            <a:ext cx="2393749" cy="3485297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2722224" y="1859340"/>
            <a:ext cx="946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TẬP ĐỌC - KỂ CHUYỆN</a:t>
            </a:r>
          </a:p>
          <a:p>
            <a:pPr algn="ctr"/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Bài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tập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làm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văn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字魂27号-布丁体" panose="00000505000000000000" pitchFamily="2" charset="-122"/>
              <a:ea typeface="字魂27号-布丁体" panose="00000505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7293BE5-2D0F-4C51-AA3A-AD5446CAF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2390239" y="1469560"/>
            <a:ext cx="7043321" cy="5388440"/>
          </a:xfrm>
          <a:prstGeom prst="rect">
            <a:avLst/>
          </a:prstGeom>
        </p:spPr>
      </p:pic>
      <p:sp>
        <p:nvSpPr>
          <p:cNvPr id="26" name="文本框 8">
            <a:extLst>
              <a:ext uri="{FF2B5EF4-FFF2-40B4-BE49-F238E27FC236}">
                <a16:creationId xmlns:a16="http://schemas.microsoft.com/office/drawing/2014/main" id="{D6E3A36C-B013-43FA-A116-C2F27C564E6A}"/>
              </a:ext>
            </a:extLst>
          </p:cNvPr>
          <p:cNvSpPr txBox="1"/>
          <p:nvPr/>
        </p:nvSpPr>
        <p:spPr>
          <a:xfrm>
            <a:off x="1525407" y="474562"/>
            <a:ext cx="473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LUYỆN ĐỌC CÁ NHÂN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9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2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868535" y="928431"/>
            <a:ext cx="10043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02.</a:t>
            </a:r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TÌM HIỂU BÀI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54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2DCC5C9-6AFD-4916-A0BF-6246DDE2CAFD}"/>
              </a:ext>
            </a:extLst>
          </p:cNvPr>
          <p:cNvSpPr txBox="1"/>
          <p:nvPr/>
        </p:nvSpPr>
        <p:spPr>
          <a:xfrm>
            <a:off x="1525407" y="474562"/>
            <a:ext cx="302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id="{D698D9B5-9CF8-42E6-A190-6F9B92AFA6B4}"/>
              </a:ext>
            </a:extLst>
          </p:cNvPr>
          <p:cNvSpPr/>
          <p:nvPr/>
        </p:nvSpPr>
        <p:spPr>
          <a:xfrm>
            <a:off x="3323590" y="1111939"/>
            <a:ext cx="6064250" cy="1435100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BB3F9C69-4983-44DF-95EB-5988455D29B1}"/>
              </a:ext>
            </a:extLst>
          </p:cNvPr>
          <p:cNvSpPr/>
          <p:nvPr/>
        </p:nvSpPr>
        <p:spPr>
          <a:xfrm flipH="1" flipV="1">
            <a:off x="3108959" y="4034742"/>
            <a:ext cx="5494359" cy="1435100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E1928B-4FDA-42C6-9543-EEC29714F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82" y="2322493"/>
            <a:ext cx="3583203" cy="367722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21DC601-37BC-40FF-9C0C-F5D4382BB07A}"/>
              </a:ext>
            </a:extLst>
          </p:cNvPr>
          <p:cNvSpPr/>
          <p:nvPr/>
        </p:nvSpPr>
        <p:spPr>
          <a:xfrm>
            <a:off x="4091600" y="1068686"/>
            <a:ext cx="5494359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giáo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ra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cho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lớp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đề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văn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</a:p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thế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nào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?</a:t>
            </a:r>
            <a:endParaRPr lang="zh-CN" altLang="en-US" sz="3200" kern="0" dirty="0">
              <a:solidFill>
                <a:srgbClr val="FA7EA4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14" name="图片 13" descr="图片包含 物体&#10;&#10;描述已自动生成">
            <a:extLst>
              <a:ext uri="{FF2B5EF4-FFF2-40B4-BE49-F238E27FC236}">
                <a16:creationId xmlns:a16="http://schemas.microsoft.com/office/drawing/2014/main" id="{195996A1-C321-407A-AD68-B3FA3ECF5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2627" y="1545253"/>
            <a:ext cx="4096068" cy="4096068"/>
          </a:xfrm>
          <a:prstGeom prst="rect">
            <a:avLst/>
          </a:prstGeom>
        </p:spPr>
      </p:pic>
      <p:sp>
        <p:nvSpPr>
          <p:cNvPr id="15" name="矩形 11">
            <a:extLst>
              <a:ext uri="{FF2B5EF4-FFF2-40B4-BE49-F238E27FC236}">
                <a16:creationId xmlns:a16="http://schemas.microsoft.com/office/drawing/2014/main" id="{E434545B-1060-4B2A-B915-32C37231B39B}"/>
              </a:ext>
            </a:extLst>
          </p:cNvPr>
          <p:cNvSpPr/>
          <p:nvPr/>
        </p:nvSpPr>
        <p:spPr>
          <a:xfrm>
            <a:off x="3444962" y="3982635"/>
            <a:ext cx="5494359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giáo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giao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đề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văn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: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Em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đã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gì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để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giúp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đỡ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mẹ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?</a:t>
            </a:r>
            <a:endParaRPr lang="zh-CN" altLang="en-US" sz="3200" kern="0" dirty="0">
              <a:solidFill>
                <a:srgbClr val="00B050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77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E22EE6E4-4DF4-40C8-8BD9-17314B7BB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9B5B281-CCBF-431D-9F6E-69DE834E58E4}"/>
              </a:ext>
            </a:extLst>
          </p:cNvPr>
          <p:cNvSpPr txBox="1"/>
          <p:nvPr/>
        </p:nvSpPr>
        <p:spPr>
          <a:xfrm>
            <a:off x="1525407" y="474562"/>
            <a:ext cx="302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4" name="对话气泡: 圆角矩形 4">
            <a:extLst>
              <a:ext uri="{FF2B5EF4-FFF2-40B4-BE49-F238E27FC236}">
                <a16:creationId xmlns:a16="http://schemas.microsoft.com/office/drawing/2014/main" id="{482A3002-3C84-436E-A5DC-2CF6F0A0699F}"/>
              </a:ext>
            </a:extLst>
          </p:cNvPr>
          <p:cNvSpPr/>
          <p:nvPr/>
        </p:nvSpPr>
        <p:spPr>
          <a:xfrm>
            <a:off x="3323590" y="1111939"/>
            <a:ext cx="6064250" cy="1435100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7">
            <a:extLst>
              <a:ext uri="{FF2B5EF4-FFF2-40B4-BE49-F238E27FC236}">
                <a16:creationId xmlns:a16="http://schemas.microsoft.com/office/drawing/2014/main" id="{660E980B-BA8F-491D-925D-588A2E00E95E}"/>
              </a:ext>
            </a:extLst>
          </p:cNvPr>
          <p:cNvSpPr/>
          <p:nvPr/>
        </p:nvSpPr>
        <p:spPr>
          <a:xfrm flipH="1" flipV="1">
            <a:off x="3108958" y="4034742"/>
            <a:ext cx="5494359" cy="2487978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A284861F-5B24-4479-82B5-EDE72FDC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82" y="2322493"/>
            <a:ext cx="3583203" cy="3677220"/>
          </a:xfrm>
          <a:prstGeom prst="rect">
            <a:avLst/>
          </a:prstGeom>
        </p:spPr>
      </p:pic>
      <p:sp>
        <p:nvSpPr>
          <p:cNvPr id="7" name="矩形 11">
            <a:extLst>
              <a:ext uri="{FF2B5EF4-FFF2-40B4-BE49-F238E27FC236}">
                <a16:creationId xmlns:a16="http://schemas.microsoft.com/office/drawing/2014/main" id="{CD54A2AF-CA11-4035-8577-E66DF0A06202}"/>
              </a:ext>
            </a:extLst>
          </p:cNvPr>
          <p:cNvSpPr/>
          <p:nvPr/>
        </p:nvSpPr>
        <p:spPr>
          <a:xfrm>
            <a:off x="4091600" y="1068686"/>
            <a:ext cx="5494359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Vì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sao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– li – a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thấy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khó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viết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bài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tập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văn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?</a:t>
            </a:r>
            <a:endParaRPr lang="zh-CN" altLang="en-US" sz="3200" kern="0" dirty="0">
              <a:solidFill>
                <a:srgbClr val="FA7EA4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13" descr="图片包含 物体&#10;&#10;描述已自动生成">
            <a:extLst>
              <a:ext uri="{FF2B5EF4-FFF2-40B4-BE49-F238E27FC236}">
                <a16:creationId xmlns:a16="http://schemas.microsoft.com/office/drawing/2014/main" id="{16C113B0-12C0-4E17-BFF9-CC2B04DCA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2627" y="1545253"/>
            <a:ext cx="4096068" cy="4096068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D6C5481E-6FCF-46EB-8359-78072A19B49F}"/>
              </a:ext>
            </a:extLst>
          </p:cNvPr>
          <p:cNvSpPr/>
          <p:nvPr/>
        </p:nvSpPr>
        <p:spPr>
          <a:xfrm>
            <a:off x="3231602" y="3789222"/>
            <a:ext cx="5494359" cy="2955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Vì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ở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nhà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mẹ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thường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mọi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việc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cho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– li – a.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Đôi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khi</a:t>
            </a:r>
            <a:endParaRPr lang="en-US" altLang="zh-CN" sz="3200" kern="0" dirty="0">
              <a:solidFill>
                <a:srgbClr val="00B050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– li – a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chỉ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một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số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việc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vặt</a:t>
            </a:r>
            <a:endParaRPr lang="zh-CN" altLang="en-US" sz="3200" kern="0" dirty="0">
              <a:solidFill>
                <a:srgbClr val="00B050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702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27EE33DD-DE4A-45A6-B94B-91F81D7E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98B7BF3-83F8-4B07-B298-C44343F8219C}"/>
              </a:ext>
            </a:extLst>
          </p:cNvPr>
          <p:cNvSpPr txBox="1"/>
          <p:nvPr/>
        </p:nvSpPr>
        <p:spPr>
          <a:xfrm>
            <a:off x="1525407" y="474562"/>
            <a:ext cx="302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4" name="对话气泡: 圆角矩形 4">
            <a:extLst>
              <a:ext uri="{FF2B5EF4-FFF2-40B4-BE49-F238E27FC236}">
                <a16:creationId xmlns:a16="http://schemas.microsoft.com/office/drawing/2014/main" id="{2F661089-2CB9-43BB-9356-DDFFA06B735C}"/>
              </a:ext>
            </a:extLst>
          </p:cNvPr>
          <p:cNvSpPr/>
          <p:nvPr/>
        </p:nvSpPr>
        <p:spPr>
          <a:xfrm>
            <a:off x="3323590" y="1111939"/>
            <a:ext cx="6064250" cy="2015472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7">
            <a:extLst>
              <a:ext uri="{FF2B5EF4-FFF2-40B4-BE49-F238E27FC236}">
                <a16:creationId xmlns:a16="http://schemas.microsoft.com/office/drawing/2014/main" id="{0427DF57-D371-4995-AEA0-2441EEC4A42F}"/>
              </a:ext>
            </a:extLst>
          </p:cNvPr>
          <p:cNvSpPr/>
          <p:nvPr/>
        </p:nvSpPr>
        <p:spPr>
          <a:xfrm flipH="1" flipV="1">
            <a:off x="2697478" y="3613327"/>
            <a:ext cx="5905837" cy="3238546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881E6B5-0062-42C1-BA77-0F78FB186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82" y="2322493"/>
            <a:ext cx="3583203" cy="3677220"/>
          </a:xfrm>
          <a:prstGeom prst="rect">
            <a:avLst/>
          </a:prstGeom>
        </p:spPr>
      </p:pic>
      <p:sp>
        <p:nvSpPr>
          <p:cNvPr id="7" name="矩形 11">
            <a:extLst>
              <a:ext uri="{FF2B5EF4-FFF2-40B4-BE49-F238E27FC236}">
                <a16:creationId xmlns:a16="http://schemas.microsoft.com/office/drawing/2014/main" id="{EE707A46-3259-4BC1-9FD9-44383A9D0BBD}"/>
              </a:ext>
            </a:extLst>
          </p:cNvPr>
          <p:cNvSpPr/>
          <p:nvPr/>
        </p:nvSpPr>
        <p:spPr>
          <a:xfrm>
            <a:off x="3573441" y="1082568"/>
            <a:ext cx="6064250" cy="1951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Thấy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các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bạn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viết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nhiều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, </a:t>
            </a:r>
          </a:p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– li – a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cách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gì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để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bài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văn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dài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ra?</a:t>
            </a:r>
            <a:endParaRPr lang="zh-CN" altLang="en-US" sz="2800" kern="0" dirty="0">
              <a:solidFill>
                <a:srgbClr val="FA7EA4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13" descr="图片包含 物体&#10;&#10;描述已自动生成">
            <a:extLst>
              <a:ext uri="{FF2B5EF4-FFF2-40B4-BE49-F238E27FC236}">
                <a16:creationId xmlns:a16="http://schemas.microsoft.com/office/drawing/2014/main" id="{4BCAC24A-6C20-4597-95CC-CEA0C58EA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2627" y="1545253"/>
            <a:ext cx="4096068" cy="4096068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1C9ECE7B-407E-4037-84EF-7EC95B55B597}"/>
              </a:ext>
            </a:extLst>
          </p:cNvPr>
          <p:cNvSpPr/>
          <p:nvPr/>
        </p:nvSpPr>
        <p:spPr>
          <a:xfrm>
            <a:off x="2689522" y="3517160"/>
            <a:ext cx="6064250" cy="301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– li – a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cố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nhớ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lại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những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việc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thỉnh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thoảng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mình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đã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và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viết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cả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những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việc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mình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chưa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.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– li – a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còn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viết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rằng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“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em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muốn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giúp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mẹ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nhiều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việc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hơn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để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mẹ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đỡ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vất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6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vả</a:t>
            </a:r>
            <a:r>
              <a:rPr lang="en-US" altLang="zh-CN" sz="26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.</a:t>
            </a:r>
            <a:endParaRPr lang="zh-CN" altLang="en-US" sz="2600" kern="0" dirty="0">
              <a:solidFill>
                <a:srgbClr val="00B050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949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50ACC6B-0466-4D71-80C4-EAF24BEE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5BADC11-8220-40DE-9597-2AD88A0D41EC}"/>
              </a:ext>
            </a:extLst>
          </p:cNvPr>
          <p:cNvSpPr txBox="1"/>
          <p:nvPr/>
        </p:nvSpPr>
        <p:spPr>
          <a:xfrm>
            <a:off x="1525407" y="474562"/>
            <a:ext cx="302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4" name="对话气泡: 圆角矩形 4">
            <a:extLst>
              <a:ext uri="{FF2B5EF4-FFF2-40B4-BE49-F238E27FC236}">
                <a16:creationId xmlns:a16="http://schemas.microsoft.com/office/drawing/2014/main" id="{CFEAD62C-5900-4FCE-ACF4-1128DE94D0C4}"/>
              </a:ext>
            </a:extLst>
          </p:cNvPr>
          <p:cNvSpPr/>
          <p:nvPr/>
        </p:nvSpPr>
        <p:spPr>
          <a:xfrm>
            <a:off x="3323590" y="1111938"/>
            <a:ext cx="6064250" cy="2317061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7">
            <a:extLst>
              <a:ext uri="{FF2B5EF4-FFF2-40B4-BE49-F238E27FC236}">
                <a16:creationId xmlns:a16="http://schemas.microsoft.com/office/drawing/2014/main" id="{B44EFDBF-E812-4AB5-B957-6EBE7B8BEABD}"/>
              </a:ext>
            </a:extLst>
          </p:cNvPr>
          <p:cNvSpPr/>
          <p:nvPr/>
        </p:nvSpPr>
        <p:spPr>
          <a:xfrm flipH="1" flipV="1">
            <a:off x="3108958" y="4034742"/>
            <a:ext cx="5494359" cy="2817134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56496B52-1F2F-40DC-A6BD-F53943BCC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82" y="2322493"/>
            <a:ext cx="3583203" cy="3677220"/>
          </a:xfrm>
          <a:prstGeom prst="rect">
            <a:avLst/>
          </a:prstGeom>
        </p:spPr>
      </p:pic>
      <p:sp>
        <p:nvSpPr>
          <p:cNvPr id="7" name="矩形 11">
            <a:extLst>
              <a:ext uri="{FF2B5EF4-FFF2-40B4-BE49-F238E27FC236}">
                <a16:creationId xmlns:a16="http://schemas.microsoft.com/office/drawing/2014/main" id="{3006165F-7637-4DC0-80D9-73A5ED47DBFF}"/>
              </a:ext>
            </a:extLst>
          </p:cNvPr>
          <p:cNvSpPr/>
          <p:nvPr/>
        </p:nvSpPr>
        <p:spPr>
          <a:xfrm>
            <a:off x="3573441" y="1111444"/>
            <a:ext cx="5494359" cy="1951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Vì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sao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khi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mẹ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bảo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– li – a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đi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giặt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quần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áo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,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lúc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đầu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Cô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– li – a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lại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ngạc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nhiên</a:t>
            </a:r>
            <a:r>
              <a:rPr lang="en-US" altLang="zh-CN" sz="28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?</a:t>
            </a:r>
            <a:endParaRPr lang="zh-CN" altLang="en-US" sz="2800" kern="0" dirty="0">
              <a:solidFill>
                <a:srgbClr val="FA7EA4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13" descr="图片包含 物体&#10;&#10;描述已自动生成">
            <a:extLst>
              <a:ext uri="{FF2B5EF4-FFF2-40B4-BE49-F238E27FC236}">
                <a16:creationId xmlns:a16="http://schemas.microsoft.com/office/drawing/2014/main" id="{6D0B2DB8-4D1D-430A-9BE6-38E9CF9D8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2627" y="1545253"/>
            <a:ext cx="4096068" cy="4096068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9D596E56-4F21-457C-9E83-4CCC8FB57E2F}"/>
              </a:ext>
            </a:extLst>
          </p:cNvPr>
          <p:cNvSpPr/>
          <p:nvPr/>
        </p:nvSpPr>
        <p:spPr>
          <a:xfrm>
            <a:off x="3348820" y="4034742"/>
            <a:ext cx="5494359" cy="25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Vì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bạn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chưa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bao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giờ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phải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giặt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quần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áo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,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mẹ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luôn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giúp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bạn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và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đây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lần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đầu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tiên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mẹ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bảo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bạn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giặt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quần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28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áo</a:t>
            </a:r>
            <a:r>
              <a:rPr lang="en-US" altLang="zh-CN" sz="28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.</a:t>
            </a:r>
            <a:endParaRPr lang="zh-CN" altLang="en-US" sz="2800" kern="0" dirty="0">
              <a:solidFill>
                <a:srgbClr val="00B050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904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90C9EA-30CF-4206-AB7E-7C22E2EF4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596F0E-1500-4759-8EED-4CA3272CD228}"/>
              </a:ext>
            </a:extLst>
          </p:cNvPr>
          <p:cNvSpPr txBox="1"/>
          <p:nvPr/>
        </p:nvSpPr>
        <p:spPr>
          <a:xfrm>
            <a:off x="1525407" y="474562"/>
            <a:ext cx="302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4" name="对话气泡: 圆角矩形 4">
            <a:extLst>
              <a:ext uri="{FF2B5EF4-FFF2-40B4-BE49-F238E27FC236}">
                <a16:creationId xmlns:a16="http://schemas.microsoft.com/office/drawing/2014/main" id="{6F024320-3E0D-44EB-B8D7-81EEB5178715}"/>
              </a:ext>
            </a:extLst>
          </p:cNvPr>
          <p:cNvSpPr/>
          <p:nvPr/>
        </p:nvSpPr>
        <p:spPr>
          <a:xfrm>
            <a:off x="3323590" y="1111938"/>
            <a:ext cx="6064250" cy="2317061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5" name="对话气泡: 圆角矩形 7">
            <a:extLst>
              <a:ext uri="{FF2B5EF4-FFF2-40B4-BE49-F238E27FC236}">
                <a16:creationId xmlns:a16="http://schemas.microsoft.com/office/drawing/2014/main" id="{7425ECEE-546E-4CE7-9AA3-0E05C6FB5632}"/>
              </a:ext>
            </a:extLst>
          </p:cNvPr>
          <p:cNvSpPr/>
          <p:nvPr/>
        </p:nvSpPr>
        <p:spPr>
          <a:xfrm flipH="1" flipV="1">
            <a:off x="3108958" y="4034742"/>
            <a:ext cx="5494359" cy="2817134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B6F9748D-679C-4DE5-B55A-9B7F80682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82" y="2322493"/>
            <a:ext cx="3583203" cy="3677220"/>
          </a:xfrm>
          <a:prstGeom prst="rect">
            <a:avLst/>
          </a:prstGeom>
        </p:spPr>
      </p:pic>
      <p:sp>
        <p:nvSpPr>
          <p:cNvPr id="7" name="矩形 11">
            <a:extLst>
              <a:ext uri="{FF2B5EF4-FFF2-40B4-BE49-F238E27FC236}">
                <a16:creationId xmlns:a16="http://schemas.microsoft.com/office/drawing/2014/main" id="{B444F6E9-B5A7-4B39-8592-533442236E67}"/>
              </a:ext>
            </a:extLst>
          </p:cNvPr>
          <p:cNvSpPr/>
          <p:nvPr/>
        </p:nvSpPr>
        <p:spPr>
          <a:xfrm>
            <a:off x="3573441" y="1355284"/>
            <a:ext cx="5494359" cy="147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Vì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sao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lúc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sau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bạn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lại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vui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vẻ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theo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lời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mẹ</a:t>
            </a:r>
            <a:r>
              <a:rPr lang="en-US" altLang="zh-CN" sz="3200" kern="0" dirty="0">
                <a:solidFill>
                  <a:srgbClr val="FA7EA4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?</a:t>
            </a:r>
            <a:endParaRPr lang="zh-CN" altLang="en-US" sz="3200" kern="0" dirty="0">
              <a:solidFill>
                <a:srgbClr val="FA7EA4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13" descr="图片包含 物体&#10;&#10;描述已自动生成">
            <a:extLst>
              <a:ext uri="{FF2B5EF4-FFF2-40B4-BE49-F238E27FC236}">
                <a16:creationId xmlns:a16="http://schemas.microsoft.com/office/drawing/2014/main" id="{B8E0AD4F-BB09-4400-8926-B3F86DA8A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2627" y="1545253"/>
            <a:ext cx="4096068" cy="4096068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C639E11D-118B-4B13-8598-DF6541368B82}"/>
              </a:ext>
            </a:extLst>
          </p:cNvPr>
          <p:cNvSpPr/>
          <p:nvPr/>
        </p:nvSpPr>
        <p:spPr>
          <a:xfrm>
            <a:off x="3444962" y="4287435"/>
            <a:ext cx="5494359" cy="221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Vì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bạn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nhớ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ra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việc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đó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việc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bạn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đã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viết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trong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bài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tập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văn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của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3200" kern="0" dirty="0" err="1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mình</a:t>
            </a:r>
            <a:r>
              <a:rPr lang="en-US" altLang="zh-CN" sz="3200" kern="0" dirty="0">
                <a:solidFill>
                  <a:srgbClr val="00B050"/>
                </a:solidFill>
                <a:latin typeface="Cambria" panose="0204050305040603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.</a:t>
            </a:r>
            <a:endParaRPr lang="zh-CN" altLang="en-US" sz="3200" kern="0" dirty="0">
              <a:solidFill>
                <a:srgbClr val="00B050"/>
              </a:solidFill>
              <a:latin typeface="Cambria" panose="0204050305040603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14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2DCC5C9-6AFD-4916-A0BF-6246DDE2CAFD}"/>
              </a:ext>
            </a:extLst>
          </p:cNvPr>
          <p:cNvSpPr txBox="1"/>
          <p:nvPr/>
        </p:nvSpPr>
        <p:spPr>
          <a:xfrm>
            <a:off x="1525406" y="474562"/>
            <a:ext cx="4204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NỘI DUNG BÀI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92B23AE-8BAB-40F4-A84B-A64F87E98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34" y="743432"/>
            <a:ext cx="5895566" cy="589556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0CD9C2D-5866-4803-A987-2A6D09FB47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31328" y="474562"/>
            <a:ext cx="8387831" cy="527091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67986AC-77E5-4720-B33B-BBDF1EF33276}"/>
              </a:ext>
            </a:extLst>
          </p:cNvPr>
          <p:cNvSpPr txBox="1"/>
          <p:nvPr/>
        </p:nvSpPr>
        <p:spPr>
          <a:xfrm>
            <a:off x="1197686" y="2449045"/>
            <a:ext cx="64985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li – a,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989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2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1325807" y="654111"/>
            <a:ext cx="95403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03.</a:t>
            </a:r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LUYỆN ĐỌC LẠI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71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A7B10-9213-44BB-B4BD-B09F9CA03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523"/>
            <a:ext cx="4307129" cy="4879885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E5E4FDB-3AB2-4225-B131-BF1716FF817C}"/>
              </a:ext>
            </a:extLst>
          </p:cNvPr>
          <p:cNvSpPr txBox="1"/>
          <p:nvPr/>
        </p:nvSpPr>
        <p:spPr>
          <a:xfrm>
            <a:off x="4017086" y="2038093"/>
            <a:ext cx="8342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A936E1-0F46-4002-97D2-9CB47DF852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5"/>
          <a:stretch/>
        </p:blipFill>
        <p:spPr>
          <a:xfrm>
            <a:off x="0" y="-735729"/>
            <a:ext cx="12192000" cy="384469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98D15A7-2C06-4E50-8AE5-FDF5D7B1ECD8}"/>
              </a:ext>
            </a:extLst>
          </p:cNvPr>
          <p:cNvSpPr txBox="1"/>
          <p:nvPr/>
        </p:nvSpPr>
        <p:spPr>
          <a:xfrm>
            <a:off x="-568109" y="1854474"/>
            <a:ext cx="4785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lang="zh-CN" altLang="en-US" sz="5400" u="sng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6147BBB-8EA5-46F5-93D4-E4585BD5B162}"/>
              </a:ext>
            </a:extLst>
          </p:cNvPr>
          <p:cNvSpPr txBox="1"/>
          <p:nvPr/>
        </p:nvSpPr>
        <p:spPr>
          <a:xfrm>
            <a:off x="318867" y="2918481"/>
            <a:ext cx="112400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mùi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soa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lia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lịa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ngủn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2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1927787" y="852231"/>
            <a:ext cx="833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04.</a:t>
            </a:r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KỂ CHUYỆN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854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2DCC5C9-6AFD-4916-A0BF-6246DDE2CAFD}"/>
              </a:ext>
            </a:extLst>
          </p:cNvPr>
          <p:cNvSpPr txBox="1"/>
          <p:nvPr/>
        </p:nvSpPr>
        <p:spPr>
          <a:xfrm>
            <a:off x="1392349" y="450305"/>
            <a:ext cx="1094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Sắp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xếp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tranh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theo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thứ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tự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trong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câu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chuyện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“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tập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văn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”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4" name="图片 3" descr="7025f93bab81e29a45dfc8ebfbf481b9">
            <a:extLst>
              <a:ext uri="{FF2B5EF4-FFF2-40B4-BE49-F238E27FC236}">
                <a16:creationId xmlns:a16="http://schemas.microsoft.com/office/drawing/2014/main" id="{BFDB2D68-2914-4967-89E0-0DCBED1C6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23" y="1035080"/>
            <a:ext cx="4785995" cy="6764020"/>
          </a:xfrm>
          <a:prstGeom prst="rect">
            <a:avLst/>
          </a:prstGeom>
        </p:spPr>
      </p:pic>
      <p:pic>
        <p:nvPicPr>
          <p:cNvPr id="1026" name="Picture 2" descr="Kể chuyện Bài bài tập làm văn trang 47 SGK Tiếng Việt 3 tập 1 | SGK Tiếng  Việt 3">
            <a:extLst>
              <a:ext uri="{FF2B5EF4-FFF2-40B4-BE49-F238E27FC236}">
                <a16:creationId xmlns:a16="http://schemas.microsoft.com/office/drawing/2014/main" id="{A223151F-5EB6-487D-9997-61717324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5" y="1195387"/>
            <a:ext cx="8321185" cy="538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0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7E656906-B528-4178-B786-0F4501066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8733FD0-A2DD-4AD0-8899-A128FD23F69E}"/>
              </a:ext>
            </a:extLst>
          </p:cNvPr>
          <p:cNvSpPr txBox="1"/>
          <p:nvPr/>
        </p:nvSpPr>
        <p:spPr>
          <a:xfrm>
            <a:off x="1392349" y="450305"/>
            <a:ext cx="1094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Sắp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xếp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tranh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theo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thứ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tự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trong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câu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chuyện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“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tập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văn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”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4" name="图片 3" descr="7025f93bab81e29a45dfc8ebfbf481b9">
            <a:extLst>
              <a:ext uri="{FF2B5EF4-FFF2-40B4-BE49-F238E27FC236}">
                <a16:creationId xmlns:a16="http://schemas.microsoft.com/office/drawing/2014/main" id="{9B781FBF-F4EA-4136-A0C0-ACD7282C3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123" y="1035080"/>
            <a:ext cx="4785995" cy="6764020"/>
          </a:xfrm>
          <a:prstGeom prst="rect">
            <a:avLst/>
          </a:prstGeom>
        </p:spPr>
      </p:pic>
      <p:pic>
        <p:nvPicPr>
          <p:cNvPr id="5" name="Picture 2" descr="Kể chuyện Bài bài tập làm văn trang 47 SGK Tiếng Việt 3 tập 1 | SGK Tiếng  Việt 3">
            <a:extLst>
              <a:ext uri="{FF2B5EF4-FFF2-40B4-BE49-F238E27FC236}">
                <a16:creationId xmlns:a16="http://schemas.microsoft.com/office/drawing/2014/main" id="{4C3F28A9-318B-454B-A35E-2C7F1013C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4" t="50289"/>
          <a:stretch/>
        </p:blipFill>
        <p:spPr bwMode="auto">
          <a:xfrm>
            <a:off x="4846465" y="1340073"/>
            <a:ext cx="3901440" cy="26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ECFD76B2-D728-4833-B2DA-D0139093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Kể chuyện Bài bài tập làm văn trang 47 SGK Tiếng Việt 3 tập 1 | SGK Tiếng  Việt 3">
            <a:extLst>
              <a:ext uri="{FF2B5EF4-FFF2-40B4-BE49-F238E27FC236}">
                <a16:creationId xmlns:a16="http://schemas.microsoft.com/office/drawing/2014/main" id="{5AF4EA20-A8F5-4F67-8CB2-FFE77EE0C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9" r="47801"/>
          <a:stretch/>
        </p:blipFill>
        <p:spPr bwMode="auto">
          <a:xfrm>
            <a:off x="502920" y="1340074"/>
            <a:ext cx="4343545" cy="26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4C8301C-2E9D-45C6-B134-92D3B79F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2" descr="Kể chuyện Bài bài tập làm văn trang 47 SGK Tiếng Việt 3 tập 1 | SGK Tiếng  Việt 3">
            <a:extLst>
              <a:ext uri="{FF2B5EF4-FFF2-40B4-BE49-F238E27FC236}">
                <a16:creationId xmlns:a16="http://schemas.microsoft.com/office/drawing/2014/main" id="{7E7C34B4-A707-49D3-935F-BA4E94EE4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1" b="47600"/>
          <a:stretch/>
        </p:blipFill>
        <p:spPr bwMode="auto">
          <a:xfrm>
            <a:off x="4693992" y="4108112"/>
            <a:ext cx="4343545" cy="28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ể chuyện Bài bài tập làm văn trang 47 SGK Tiếng Việt 3 tập 1 | SGK Tiếng  Việt 3">
            <a:extLst>
              <a:ext uri="{FF2B5EF4-FFF2-40B4-BE49-F238E27FC236}">
                <a16:creationId xmlns:a16="http://schemas.microsoft.com/office/drawing/2014/main" id="{0D4D662A-7247-40C7-86A1-C17089523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6" b="47600"/>
          <a:stretch/>
        </p:blipFill>
        <p:spPr bwMode="auto">
          <a:xfrm>
            <a:off x="655392" y="4151321"/>
            <a:ext cx="4038600" cy="28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2">
            <a:extLst>
              <a:ext uri="{FF2B5EF4-FFF2-40B4-BE49-F238E27FC236}">
                <a16:creationId xmlns:a16="http://schemas.microsoft.com/office/drawing/2014/main" id="{95381F7F-3275-445A-8BFD-D67612713317}"/>
              </a:ext>
            </a:extLst>
          </p:cNvPr>
          <p:cNvSpPr txBox="1"/>
          <p:nvPr/>
        </p:nvSpPr>
        <p:spPr>
          <a:xfrm>
            <a:off x="1365276" y="459292"/>
            <a:ext cx="10940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Kể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lại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một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đoạn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câu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chuyện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“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tập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văn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”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bằng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lời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của</a:t>
            </a:r>
            <a:r>
              <a:rPr lang="en-US" altLang="zh-CN" sz="3200" dirty="0"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字魂17号-萌趣果冻体" panose="02000000000000000000" pitchFamily="2" charset="-122"/>
              </a:rPr>
              <a:t>em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425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458304" y="3512219"/>
            <a:ext cx="2171169" cy="316122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3992395" y="2456995"/>
            <a:ext cx="779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392687" cy="34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2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1804037" y="869815"/>
            <a:ext cx="8788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01.LUYỆN ĐỌC</a:t>
            </a:r>
            <a:endParaRPr lang="zh-CN" altLang="en-US" sz="8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2DCC5C9-6AFD-4916-A0BF-6246DDE2CAFD}"/>
              </a:ext>
            </a:extLst>
          </p:cNvPr>
          <p:cNvSpPr txBox="1"/>
          <p:nvPr/>
        </p:nvSpPr>
        <p:spPr>
          <a:xfrm>
            <a:off x="1397388" y="451414"/>
            <a:ext cx="417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sng" dirty="0">
                <a:solidFill>
                  <a:srgbClr val="00B05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LUYỆN ĐỌC ĐOẠN</a:t>
            </a:r>
            <a:endParaRPr lang="zh-CN" altLang="en-US" sz="3200" b="1" u="sng" dirty="0">
              <a:solidFill>
                <a:srgbClr val="00B050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5D85583-004E-48F2-BC7D-0F42638BF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076" y="281619"/>
            <a:ext cx="9526987" cy="65608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FE9151-731A-4342-A9A7-60408DA7CF61}"/>
              </a:ext>
            </a:extLst>
          </p:cNvPr>
          <p:cNvSpPr txBox="1"/>
          <p:nvPr/>
        </p:nvSpPr>
        <p:spPr>
          <a:xfrm>
            <a:off x="1016351" y="2540001"/>
            <a:ext cx="524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01: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mùi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soa</a:t>
            </a:r>
            <a:endParaRPr lang="zh-CN" altLang="en-US" sz="2800" b="1" dirty="0"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A22343-EF8E-476E-A6FC-D8BDD802E860}"/>
              </a:ext>
            </a:extLst>
          </p:cNvPr>
          <p:cNvSpPr txBox="1"/>
          <p:nvPr/>
        </p:nvSpPr>
        <p:spPr>
          <a:xfrm>
            <a:off x="1016350" y="3413325"/>
            <a:ext cx="4554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02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bít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altLang="zh-CN" sz="28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 </a:t>
            </a:r>
            <a:endParaRPr lang="zh-CN" altLang="en-US" sz="2800" b="1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A368D1F-12A1-4C3C-96CD-237618A0A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8018583" y="2033219"/>
            <a:ext cx="4173417" cy="4852916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514EB892-8DEF-47A2-B392-ACCA56C611B9}"/>
              </a:ext>
            </a:extLst>
          </p:cNvPr>
          <p:cNvSpPr txBox="1"/>
          <p:nvPr/>
        </p:nvSpPr>
        <p:spPr>
          <a:xfrm>
            <a:off x="1016350" y="4254780"/>
            <a:ext cx="524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03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altLang="zh-CN" sz="28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 </a:t>
            </a:r>
            <a:endParaRPr lang="zh-CN" altLang="en-US" sz="2800" b="1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6AD5BCEE-395A-4BDA-8907-29A31F28DD78}"/>
              </a:ext>
            </a:extLst>
          </p:cNvPr>
          <p:cNvSpPr txBox="1"/>
          <p:nvPr/>
        </p:nvSpPr>
        <p:spPr>
          <a:xfrm>
            <a:off x="1016350" y="5185026"/>
            <a:ext cx="545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04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zh-C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2800" b="1" dirty="0"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11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094E8ECF-ED00-4B1C-BB4B-C216F5279C32}"/>
              </a:ext>
            </a:extLst>
          </p:cNvPr>
          <p:cNvSpPr/>
          <p:nvPr/>
        </p:nvSpPr>
        <p:spPr>
          <a:xfrm>
            <a:off x="5204548" y="2651238"/>
            <a:ext cx="891452" cy="891452"/>
          </a:xfrm>
          <a:prstGeom prst="roundRect">
            <a:avLst/>
          </a:prstGeom>
          <a:noFill/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Freeform 34">
            <a:extLst>
              <a:ext uri="{FF2B5EF4-FFF2-40B4-BE49-F238E27FC236}">
                <a16:creationId xmlns:a16="http://schemas.microsoft.com/office/drawing/2014/main" id="{57B777BB-6DC9-4EBA-9559-435D0CEC2E4A}"/>
              </a:ext>
            </a:extLst>
          </p:cNvPr>
          <p:cNvSpPr>
            <a:spLocks noEditPoints="1"/>
          </p:cNvSpPr>
          <p:nvPr/>
        </p:nvSpPr>
        <p:spPr bwMode="auto">
          <a:xfrm>
            <a:off x="5425190" y="2898345"/>
            <a:ext cx="429971" cy="397239"/>
          </a:xfrm>
          <a:custGeom>
            <a:avLst/>
            <a:gdLst>
              <a:gd name="T0" fmla="*/ 72 w 128"/>
              <a:gd name="T1" fmla="*/ 56 h 120"/>
              <a:gd name="T2" fmla="*/ 28 w 128"/>
              <a:gd name="T3" fmla="*/ 56 h 120"/>
              <a:gd name="T4" fmla="*/ 24 w 128"/>
              <a:gd name="T5" fmla="*/ 60 h 120"/>
              <a:gd name="T6" fmla="*/ 28 w 128"/>
              <a:gd name="T7" fmla="*/ 64 h 120"/>
              <a:gd name="T8" fmla="*/ 72 w 128"/>
              <a:gd name="T9" fmla="*/ 64 h 120"/>
              <a:gd name="T10" fmla="*/ 76 w 128"/>
              <a:gd name="T11" fmla="*/ 60 h 120"/>
              <a:gd name="T12" fmla="*/ 72 w 128"/>
              <a:gd name="T13" fmla="*/ 56 h 120"/>
              <a:gd name="T14" fmla="*/ 116 w 128"/>
              <a:gd name="T15" fmla="*/ 0 h 120"/>
              <a:gd name="T16" fmla="*/ 12 w 128"/>
              <a:gd name="T17" fmla="*/ 0 h 120"/>
              <a:gd name="T18" fmla="*/ 0 w 128"/>
              <a:gd name="T19" fmla="*/ 12 h 120"/>
              <a:gd name="T20" fmla="*/ 0 w 128"/>
              <a:gd name="T21" fmla="*/ 80 h 120"/>
              <a:gd name="T22" fmla="*/ 12 w 128"/>
              <a:gd name="T23" fmla="*/ 92 h 120"/>
              <a:gd name="T24" fmla="*/ 28 w 128"/>
              <a:gd name="T25" fmla="*/ 92 h 120"/>
              <a:gd name="T26" fmla="*/ 28 w 128"/>
              <a:gd name="T27" fmla="*/ 109 h 120"/>
              <a:gd name="T28" fmla="*/ 44 w 128"/>
              <a:gd name="T29" fmla="*/ 113 h 120"/>
              <a:gd name="T30" fmla="*/ 68 w 128"/>
              <a:gd name="T31" fmla="*/ 92 h 120"/>
              <a:gd name="T32" fmla="*/ 116 w 128"/>
              <a:gd name="T33" fmla="*/ 92 h 120"/>
              <a:gd name="T34" fmla="*/ 128 w 128"/>
              <a:gd name="T35" fmla="*/ 80 h 120"/>
              <a:gd name="T36" fmla="*/ 128 w 128"/>
              <a:gd name="T37" fmla="*/ 12 h 120"/>
              <a:gd name="T38" fmla="*/ 116 w 128"/>
              <a:gd name="T39" fmla="*/ 0 h 120"/>
              <a:gd name="T40" fmla="*/ 120 w 128"/>
              <a:gd name="T41" fmla="*/ 76 h 120"/>
              <a:gd name="T42" fmla="*/ 112 w 128"/>
              <a:gd name="T43" fmla="*/ 84 h 120"/>
              <a:gd name="T44" fmla="*/ 66 w 128"/>
              <a:gd name="T45" fmla="*/ 84 h 120"/>
              <a:gd name="T46" fmla="*/ 39 w 128"/>
              <a:gd name="T47" fmla="*/ 107 h 120"/>
              <a:gd name="T48" fmla="*/ 36 w 128"/>
              <a:gd name="T49" fmla="*/ 92 h 120"/>
              <a:gd name="T50" fmla="*/ 36 w 128"/>
              <a:gd name="T51" fmla="*/ 92 h 120"/>
              <a:gd name="T52" fmla="*/ 36 w 128"/>
              <a:gd name="T53" fmla="*/ 84 h 120"/>
              <a:gd name="T54" fmla="*/ 16 w 128"/>
              <a:gd name="T55" fmla="*/ 84 h 120"/>
              <a:gd name="T56" fmla="*/ 8 w 128"/>
              <a:gd name="T57" fmla="*/ 76 h 120"/>
              <a:gd name="T58" fmla="*/ 8 w 128"/>
              <a:gd name="T59" fmla="*/ 16 h 120"/>
              <a:gd name="T60" fmla="*/ 16 w 128"/>
              <a:gd name="T61" fmla="*/ 8 h 120"/>
              <a:gd name="T62" fmla="*/ 112 w 128"/>
              <a:gd name="T63" fmla="*/ 8 h 120"/>
              <a:gd name="T64" fmla="*/ 120 w 128"/>
              <a:gd name="T65" fmla="*/ 16 h 120"/>
              <a:gd name="T66" fmla="*/ 120 w 128"/>
              <a:gd name="T67" fmla="*/ 76 h 120"/>
              <a:gd name="T68" fmla="*/ 100 w 128"/>
              <a:gd name="T69" fmla="*/ 40 h 120"/>
              <a:gd name="T70" fmla="*/ 28 w 128"/>
              <a:gd name="T71" fmla="*/ 40 h 120"/>
              <a:gd name="T72" fmla="*/ 24 w 128"/>
              <a:gd name="T73" fmla="*/ 44 h 120"/>
              <a:gd name="T74" fmla="*/ 28 w 128"/>
              <a:gd name="T75" fmla="*/ 48 h 120"/>
              <a:gd name="T76" fmla="*/ 100 w 128"/>
              <a:gd name="T77" fmla="*/ 48 h 120"/>
              <a:gd name="T78" fmla="*/ 104 w 128"/>
              <a:gd name="T79" fmla="*/ 44 h 120"/>
              <a:gd name="T80" fmla="*/ 100 w 128"/>
              <a:gd name="T81" fmla="*/ 40 h 120"/>
              <a:gd name="T82" fmla="*/ 100 w 128"/>
              <a:gd name="T83" fmla="*/ 24 h 120"/>
              <a:gd name="T84" fmla="*/ 28 w 128"/>
              <a:gd name="T85" fmla="*/ 24 h 120"/>
              <a:gd name="T86" fmla="*/ 24 w 128"/>
              <a:gd name="T87" fmla="*/ 28 h 120"/>
              <a:gd name="T88" fmla="*/ 28 w 128"/>
              <a:gd name="T89" fmla="*/ 32 h 120"/>
              <a:gd name="T90" fmla="*/ 100 w 128"/>
              <a:gd name="T91" fmla="*/ 32 h 120"/>
              <a:gd name="T92" fmla="*/ 104 w 128"/>
              <a:gd name="T93" fmla="*/ 28 h 120"/>
              <a:gd name="T94" fmla="*/ 100 w 128"/>
              <a:gd name="T95" fmla="*/ 24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" h="120">
                <a:moveTo>
                  <a:pt x="72" y="56"/>
                </a:moveTo>
                <a:cubicBezTo>
                  <a:pt x="28" y="56"/>
                  <a:pt x="28" y="56"/>
                  <a:pt x="28" y="56"/>
                </a:cubicBezTo>
                <a:cubicBezTo>
                  <a:pt x="25" y="56"/>
                  <a:pt x="24" y="58"/>
                  <a:pt x="24" y="60"/>
                </a:cubicBezTo>
                <a:cubicBezTo>
                  <a:pt x="24" y="62"/>
                  <a:pt x="25" y="64"/>
                  <a:pt x="28" y="64"/>
                </a:cubicBezTo>
                <a:cubicBezTo>
                  <a:pt x="72" y="64"/>
                  <a:pt x="72" y="64"/>
                  <a:pt x="72" y="64"/>
                </a:cubicBezTo>
                <a:cubicBezTo>
                  <a:pt x="74" y="64"/>
                  <a:pt x="76" y="62"/>
                  <a:pt x="76" y="60"/>
                </a:cubicBezTo>
                <a:cubicBezTo>
                  <a:pt x="76" y="58"/>
                  <a:pt x="74" y="56"/>
                  <a:pt x="72" y="56"/>
                </a:cubicBezTo>
                <a:close/>
                <a:moveTo>
                  <a:pt x="116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5"/>
                  <a:pt x="0" y="12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6"/>
                  <a:pt x="5" y="92"/>
                  <a:pt x="12" y="92"/>
                </a:cubicBezTo>
                <a:cubicBezTo>
                  <a:pt x="28" y="92"/>
                  <a:pt x="28" y="92"/>
                  <a:pt x="28" y="92"/>
                </a:cubicBezTo>
                <a:cubicBezTo>
                  <a:pt x="28" y="109"/>
                  <a:pt x="28" y="109"/>
                  <a:pt x="28" y="109"/>
                </a:cubicBezTo>
                <a:cubicBezTo>
                  <a:pt x="29" y="114"/>
                  <a:pt x="35" y="120"/>
                  <a:pt x="44" y="113"/>
                </a:cubicBezTo>
                <a:cubicBezTo>
                  <a:pt x="68" y="92"/>
                  <a:pt x="68" y="92"/>
                  <a:pt x="68" y="92"/>
                </a:cubicBezTo>
                <a:cubicBezTo>
                  <a:pt x="116" y="92"/>
                  <a:pt x="116" y="92"/>
                  <a:pt x="116" y="92"/>
                </a:cubicBezTo>
                <a:cubicBezTo>
                  <a:pt x="122" y="92"/>
                  <a:pt x="128" y="86"/>
                  <a:pt x="128" y="80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8" y="5"/>
                  <a:pt x="122" y="0"/>
                  <a:pt x="116" y="0"/>
                </a:cubicBezTo>
                <a:close/>
                <a:moveTo>
                  <a:pt x="120" y="76"/>
                </a:moveTo>
                <a:cubicBezTo>
                  <a:pt x="120" y="80"/>
                  <a:pt x="116" y="84"/>
                  <a:pt x="112" y="84"/>
                </a:cubicBezTo>
                <a:cubicBezTo>
                  <a:pt x="66" y="84"/>
                  <a:pt x="66" y="84"/>
                  <a:pt x="66" y="84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5" y="113"/>
                  <a:pt x="36" y="98"/>
                  <a:pt x="36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84"/>
                  <a:pt x="36" y="84"/>
                  <a:pt x="36" y="84"/>
                </a:cubicBezTo>
                <a:cubicBezTo>
                  <a:pt x="16" y="84"/>
                  <a:pt x="16" y="84"/>
                  <a:pt x="16" y="84"/>
                </a:cubicBezTo>
                <a:cubicBezTo>
                  <a:pt x="11" y="84"/>
                  <a:pt x="8" y="80"/>
                  <a:pt x="8" y="7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1"/>
                  <a:pt x="11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1"/>
                  <a:pt x="120" y="16"/>
                </a:cubicBezTo>
                <a:lnTo>
                  <a:pt x="120" y="76"/>
                </a:lnTo>
                <a:close/>
                <a:moveTo>
                  <a:pt x="100" y="40"/>
                </a:moveTo>
                <a:cubicBezTo>
                  <a:pt x="28" y="40"/>
                  <a:pt x="28" y="40"/>
                  <a:pt x="28" y="40"/>
                </a:cubicBezTo>
                <a:cubicBezTo>
                  <a:pt x="25" y="40"/>
                  <a:pt x="24" y="42"/>
                  <a:pt x="24" y="44"/>
                </a:cubicBezTo>
                <a:cubicBezTo>
                  <a:pt x="24" y="46"/>
                  <a:pt x="25" y="48"/>
                  <a:pt x="28" y="48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102" y="48"/>
                  <a:pt x="104" y="46"/>
                  <a:pt x="104" y="44"/>
                </a:cubicBezTo>
                <a:cubicBezTo>
                  <a:pt x="104" y="42"/>
                  <a:pt x="102" y="40"/>
                  <a:pt x="100" y="40"/>
                </a:cubicBezTo>
                <a:close/>
                <a:moveTo>
                  <a:pt x="100" y="24"/>
                </a:moveTo>
                <a:cubicBezTo>
                  <a:pt x="28" y="24"/>
                  <a:pt x="28" y="24"/>
                  <a:pt x="28" y="24"/>
                </a:cubicBezTo>
                <a:cubicBezTo>
                  <a:pt x="25" y="24"/>
                  <a:pt x="24" y="26"/>
                  <a:pt x="24" y="28"/>
                </a:cubicBezTo>
                <a:cubicBezTo>
                  <a:pt x="24" y="30"/>
                  <a:pt x="25" y="32"/>
                  <a:pt x="28" y="32"/>
                </a:cubicBezTo>
                <a:cubicBezTo>
                  <a:pt x="100" y="32"/>
                  <a:pt x="100" y="32"/>
                  <a:pt x="100" y="32"/>
                </a:cubicBezTo>
                <a:cubicBezTo>
                  <a:pt x="102" y="32"/>
                  <a:pt x="104" y="30"/>
                  <a:pt x="104" y="28"/>
                </a:cubicBezTo>
                <a:cubicBezTo>
                  <a:pt x="104" y="26"/>
                  <a:pt x="102" y="24"/>
                  <a:pt x="100" y="2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37506E24-62AB-4698-B450-2A8C1B6E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5E7EA88-357F-4BBB-9F4A-FB2928ECDFD9}"/>
              </a:ext>
            </a:extLst>
          </p:cNvPr>
          <p:cNvSpPr txBox="1"/>
          <p:nvPr/>
        </p:nvSpPr>
        <p:spPr>
          <a:xfrm>
            <a:off x="1525407" y="474562"/>
            <a:ext cx="473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02A0D2D2-D85F-400C-8898-F6D930755E07}"/>
              </a:ext>
            </a:extLst>
          </p:cNvPr>
          <p:cNvSpPr/>
          <p:nvPr/>
        </p:nvSpPr>
        <p:spPr>
          <a:xfrm>
            <a:off x="6310985" y="2329583"/>
            <a:ext cx="5725316" cy="143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Khăn</a:t>
            </a:r>
            <a:r>
              <a:rPr lang="en-US" sz="3200" b="1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b="1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mùi</a:t>
            </a:r>
            <a:r>
              <a:rPr lang="en-US" sz="3200" b="1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b="1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soa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: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loại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khăn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nhỏ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mỏng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bỏ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túi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để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lau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mặt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lau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tay</a:t>
            </a:r>
            <a:endParaRPr sz="3200" kern="0" dirty="0">
              <a:solidFill>
                <a:srgbClr val="717172"/>
              </a:solidFill>
              <a:latin typeface="Cambria" panose="02040503050406030204" pitchFamily="18" charset="0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26" name="Picture 2" descr="Khăn tay nữ đẹp giá tốt - CUNG CẤP SỐ LƯỢNG LỚN THEO ĐƠN ĐẶT HÀNG- UY TÍN">
            <a:extLst>
              <a:ext uri="{FF2B5EF4-FFF2-40B4-BE49-F238E27FC236}">
                <a16:creationId xmlns:a16="http://schemas.microsoft.com/office/drawing/2014/main" id="{2249D1BB-D886-4A95-B255-3329062E9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4" y="1961037"/>
            <a:ext cx="4422401" cy="44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8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矢量图形&#10;&#10;描述已自动生成">
            <a:extLst>
              <a:ext uri="{FF2B5EF4-FFF2-40B4-BE49-F238E27FC236}">
                <a16:creationId xmlns:a16="http://schemas.microsoft.com/office/drawing/2014/main" id="{5152F671-DB44-4CA6-9905-C2EC1ECA4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02" y="1205733"/>
            <a:ext cx="7611027" cy="5370648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AA80F3-31BE-42DB-BE81-959D1F540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65" y="-478389"/>
            <a:ext cx="8789004" cy="7054770"/>
          </a:xfrm>
          <a:prstGeom prst="rect">
            <a:avLst/>
          </a:prstGeom>
        </p:spPr>
      </p:pic>
      <p:sp>
        <p:nvSpPr>
          <p:cNvPr id="11" name="Shape 233">
            <a:extLst>
              <a:ext uri="{FF2B5EF4-FFF2-40B4-BE49-F238E27FC236}">
                <a16:creationId xmlns:a16="http://schemas.microsoft.com/office/drawing/2014/main" id="{9CDF2E1F-DFFC-4777-8A69-CD8D505655AA}"/>
              </a:ext>
            </a:extLst>
          </p:cNvPr>
          <p:cNvSpPr/>
          <p:nvPr/>
        </p:nvSpPr>
        <p:spPr>
          <a:xfrm>
            <a:off x="5655288" y="2517589"/>
            <a:ext cx="5725316" cy="143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3200" b="1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b="1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lia</a:t>
            </a:r>
            <a:r>
              <a:rPr lang="en-US" sz="3200" b="1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b="1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lịa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: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rất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nhanh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và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liên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tục</a:t>
            </a:r>
            <a:endParaRPr sz="3200" kern="0" dirty="0">
              <a:solidFill>
                <a:srgbClr val="717172"/>
              </a:solidFill>
              <a:latin typeface="Cambria" panose="02040503050406030204" pitchFamily="18" charset="0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2" name="Shape 233">
            <a:extLst>
              <a:ext uri="{FF2B5EF4-FFF2-40B4-BE49-F238E27FC236}">
                <a16:creationId xmlns:a16="http://schemas.microsoft.com/office/drawing/2014/main" id="{D435E229-53B9-4789-8D64-B7F8CFBDDC15}"/>
              </a:ext>
            </a:extLst>
          </p:cNvPr>
          <p:cNvSpPr/>
          <p:nvPr/>
        </p:nvSpPr>
        <p:spPr>
          <a:xfrm>
            <a:off x="5584131" y="3079673"/>
            <a:ext cx="5725316" cy="69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Nói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1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câu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với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cụm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từ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“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lia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lịa</a:t>
            </a:r>
            <a:endParaRPr sz="3200" kern="0" dirty="0">
              <a:solidFill>
                <a:srgbClr val="717172"/>
              </a:solidFill>
              <a:latin typeface="Cambria" panose="02040503050406030204" pitchFamily="18" charset="0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4E461784-BE8F-45CB-956C-B2467B388904}"/>
              </a:ext>
            </a:extLst>
          </p:cNvPr>
          <p:cNvSpPr txBox="1"/>
          <p:nvPr/>
        </p:nvSpPr>
        <p:spPr>
          <a:xfrm>
            <a:off x="1525407" y="474562"/>
            <a:ext cx="473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29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A_图片 2">
            <a:extLst>
              <a:ext uri="{FF2B5EF4-FFF2-40B4-BE49-F238E27FC236}">
                <a16:creationId xmlns:a16="http://schemas.microsoft.com/office/drawing/2014/main" id="{CBB2DA50-13B9-44DA-A5BE-FF40A169ED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75760" y="729735"/>
            <a:ext cx="8429071" cy="678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9071C7-9F29-4E08-91AD-254BEF624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35434" y="2560319"/>
            <a:ext cx="5173407" cy="3271123"/>
          </a:xfrm>
          <a:prstGeom prst="rect">
            <a:avLst/>
          </a:prstGeom>
        </p:spPr>
      </p:pic>
      <p:sp>
        <p:nvSpPr>
          <p:cNvPr id="10" name="Shape 233">
            <a:extLst>
              <a:ext uri="{FF2B5EF4-FFF2-40B4-BE49-F238E27FC236}">
                <a16:creationId xmlns:a16="http://schemas.microsoft.com/office/drawing/2014/main" id="{16516E0E-092A-4564-A070-D99C40E2884B}"/>
              </a:ext>
            </a:extLst>
          </p:cNvPr>
          <p:cNvSpPr/>
          <p:nvPr/>
        </p:nvSpPr>
        <p:spPr>
          <a:xfrm>
            <a:off x="5527637" y="2287186"/>
            <a:ext cx="5725316" cy="2914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Nhưng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chẳng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lẽ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nộp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văn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ngắn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ngủn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như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thế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này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?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Tôi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nhìn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xung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quanh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mọi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người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vẫn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.</a:t>
            </a:r>
            <a:endParaRPr sz="32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CE526B84-0DC5-4584-ACE5-FE35B1B0532A}"/>
              </a:ext>
            </a:extLst>
          </p:cNvPr>
          <p:cNvCxnSpPr/>
          <p:nvPr/>
        </p:nvCxnSpPr>
        <p:spPr>
          <a:xfrm flipH="1">
            <a:off x="6654017" y="2391508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52F508A5-30AB-4E8A-A51B-78F6476B4EE0}"/>
              </a:ext>
            </a:extLst>
          </p:cNvPr>
          <p:cNvCxnSpPr/>
          <p:nvPr/>
        </p:nvCxnSpPr>
        <p:spPr>
          <a:xfrm flipH="1">
            <a:off x="10269414" y="3052689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26D5934A-7A19-40F6-9B1A-A11C191281E4}"/>
              </a:ext>
            </a:extLst>
          </p:cNvPr>
          <p:cNvCxnSpPr/>
          <p:nvPr/>
        </p:nvCxnSpPr>
        <p:spPr>
          <a:xfrm flipH="1">
            <a:off x="8390295" y="3865289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2149F7B9-7638-48F1-AB4D-756F85E52213}"/>
              </a:ext>
            </a:extLst>
          </p:cNvPr>
          <p:cNvCxnSpPr/>
          <p:nvPr/>
        </p:nvCxnSpPr>
        <p:spPr>
          <a:xfrm flipH="1">
            <a:off x="10361171" y="3098409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47F3F17D-449C-4139-917E-4FD749E0B4A3}"/>
              </a:ext>
            </a:extLst>
          </p:cNvPr>
          <p:cNvCxnSpPr/>
          <p:nvPr/>
        </p:nvCxnSpPr>
        <p:spPr>
          <a:xfrm flipH="1">
            <a:off x="6310277" y="4644971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64D7DEE5-CAB9-49D6-9DC2-6AEBFE8518B7}"/>
              </a:ext>
            </a:extLst>
          </p:cNvPr>
          <p:cNvCxnSpPr/>
          <p:nvPr/>
        </p:nvCxnSpPr>
        <p:spPr>
          <a:xfrm flipH="1">
            <a:off x="6185254" y="4644970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矢量图形&#10;&#10;描述已自动生成">
            <a:extLst>
              <a:ext uri="{FF2B5EF4-FFF2-40B4-BE49-F238E27FC236}">
                <a16:creationId xmlns:a16="http://schemas.microsoft.com/office/drawing/2014/main" id="{5152F671-DB44-4CA6-9905-C2EC1ECA4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02" y="1205733"/>
            <a:ext cx="7611027" cy="5370648"/>
          </a:xfrm>
          <a:prstGeom prst="rect">
            <a:avLst/>
          </a:prstGeom>
        </p:spPr>
      </p:pic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AA80F3-31BE-42DB-BE81-959D1F540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65" y="-478389"/>
            <a:ext cx="8789004" cy="7054770"/>
          </a:xfrm>
          <a:prstGeom prst="rect">
            <a:avLst/>
          </a:prstGeom>
        </p:spPr>
      </p:pic>
      <p:sp>
        <p:nvSpPr>
          <p:cNvPr id="11" name="Shape 233">
            <a:extLst>
              <a:ext uri="{FF2B5EF4-FFF2-40B4-BE49-F238E27FC236}">
                <a16:creationId xmlns:a16="http://schemas.microsoft.com/office/drawing/2014/main" id="{9CDF2E1F-DFFC-4777-8A69-CD8D505655AA}"/>
              </a:ext>
            </a:extLst>
          </p:cNvPr>
          <p:cNvSpPr/>
          <p:nvPr/>
        </p:nvSpPr>
        <p:spPr>
          <a:xfrm>
            <a:off x="5778476" y="3303786"/>
            <a:ext cx="5725316" cy="69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Ngắn</a:t>
            </a:r>
            <a:r>
              <a:rPr lang="en-US" sz="3200" b="1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b="1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ngủn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:</a:t>
            </a:r>
            <a:endParaRPr sz="3200" kern="0" dirty="0">
              <a:solidFill>
                <a:srgbClr val="717172"/>
              </a:solidFill>
              <a:latin typeface="Cambria" panose="02040503050406030204" pitchFamily="18" charset="0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4E461784-BE8F-45CB-956C-B2467B388904}"/>
              </a:ext>
            </a:extLst>
          </p:cNvPr>
          <p:cNvSpPr txBox="1"/>
          <p:nvPr/>
        </p:nvSpPr>
        <p:spPr>
          <a:xfrm>
            <a:off x="1525407" y="474562"/>
            <a:ext cx="473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GIẢI NGHĨA TỪ</a:t>
            </a:r>
            <a:endParaRPr lang="zh-CN" altLang="en-US" sz="3200" dirty="0"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8" name="Shape 233">
            <a:extLst>
              <a:ext uri="{FF2B5EF4-FFF2-40B4-BE49-F238E27FC236}">
                <a16:creationId xmlns:a16="http://schemas.microsoft.com/office/drawing/2014/main" id="{951A685F-9847-47F7-A177-D6DBC0AA30B5}"/>
              </a:ext>
            </a:extLst>
          </p:cNvPr>
          <p:cNvSpPr/>
          <p:nvPr/>
        </p:nvSpPr>
        <p:spPr>
          <a:xfrm>
            <a:off x="7930833" y="3282705"/>
            <a:ext cx="5725316" cy="69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rất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ngắn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(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có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ý </a:t>
            </a:r>
            <a:r>
              <a:rPr lang="en-US" sz="3200" kern="0" dirty="0" err="1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chê</a:t>
            </a:r>
            <a:r>
              <a:rPr lang="en-US" sz="3200" kern="0" dirty="0">
                <a:solidFill>
                  <a:srgbClr val="717172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)</a:t>
            </a:r>
            <a:endParaRPr sz="3200" kern="0" dirty="0">
              <a:solidFill>
                <a:srgbClr val="717172"/>
              </a:solidFill>
              <a:latin typeface="Cambria" panose="02040503050406030204" pitchFamily="18" charset="0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068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BD95D1-A4E0-4E9B-9ECF-40C1C1528F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t="18227" r="-2667" b="20449"/>
          <a:stretch/>
        </p:blipFill>
        <p:spPr>
          <a:xfrm>
            <a:off x="3383281" y="457200"/>
            <a:ext cx="8808720" cy="64763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49485A-76CE-48BC-92DF-B1E36589C1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6"/>
          <a:stretch/>
        </p:blipFill>
        <p:spPr>
          <a:xfrm>
            <a:off x="-583778" y="1390386"/>
            <a:ext cx="5546315" cy="4077226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CB08922A-8FC7-4C01-B252-7AA423ABA9BC}"/>
              </a:ext>
            </a:extLst>
          </p:cNvPr>
          <p:cNvSpPr/>
          <p:nvPr/>
        </p:nvSpPr>
        <p:spPr>
          <a:xfrm>
            <a:off x="5588002" y="3832141"/>
            <a:ext cx="5725316" cy="126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Cô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– li – a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này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! 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Hôm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nay con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giặt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áo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sơ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mi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và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quần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áo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lót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đi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nhé</a:t>
            </a:r>
            <a:r>
              <a:rPr lang="en-US" sz="2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Lato Regular"/>
              </a:rPr>
              <a:t>!</a:t>
            </a:r>
            <a:endParaRPr sz="28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1CFD2C0A-464D-42F6-9AD9-0F1BF8DAFF58}"/>
              </a:ext>
            </a:extLst>
          </p:cNvPr>
          <p:cNvCxnSpPr/>
          <p:nvPr/>
        </p:nvCxnSpPr>
        <p:spPr>
          <a:xfrm flipH="1">
            <a:off x="7615771" y="3832141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392A7993-CC77-4BE2-9065-1D4F341EBB4B}"/>
              </a:ext>
            </a:extLst>
          </p:cNvPr>
          <p:cNvCxnSpPr/>
          <p:nvPr/>
        </p:nvCxnSpPr>
        <p:spPr>
          <a:xfrm flipH="1">
            <a:off x="7683307" y="3832141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BDB3126-E1E4-4174-94F5-98C1C4123678}"/>
              </a:ext>
            </a:extLst>
          </p:cNvPr>
          <p:cNvCxnSpPr/>
          <p:nvPr/>
        </p:nvCxnSpPr>
        <p:spPr>
          <a:xfrm flipH="1">
            <a:off x="6393348" y="4493322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756FC719-1F85-4342-831C-4933C433FE28}"/>
              </a:ext>
            </a:extLst>
          </p:cNvPr>
          <p:cNvCxnSpPr/>
          <p:nvPr/>
        </p:nvCxnSpPr>
        <p:spPr>
          <a:xfrm flipH="1">
            <a:off x="9639855" y="4493322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5AA3D694-3639-465B-A9A4-6FE3180E969F}"/>
              </a:ext>
            </a:extLst>
          </p:cNvPr>
          <p:cNvCxnSpPr/>
          <p:nvPr/>
        </p:nvCxnSpPr>
        <p:spPr>
          <a:xfrm flipH="1">
            <a:off x="9733862" y="4493322"/>
            <a:ext cx="343740" cy="66118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601</Words>
  <Application>Microsoft Office PowerPoint</Application>
  <PresentationFormat>Màn hình rộng</PresentationFormat>
  <Paragraphs>54</Paragraphs>
  <Slides>23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9" baseType="lpstr">
      <vt:lpstr>字魂7号-温暖童稚体</vt:lpstr>
      <vt:lpstr>字魂17号-萌趣果冻体</vt:lpstr>
      <vt:lpstr>Arial</vt:lpstr>
      <vt:lpstr>字魂27号-布丁体</vt:lpstr>
      <vt:lpstr>Cambria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Windows 10</cp:lastModifiedBy>
  <cp:revision>81</cp:revision>
  <dcterms:created xsi:type="dcterms:W3CDTF">2019-06-25T16:17:34Z</dcterms:created>
  <dcterms:modified xsi:type="dcterms:W3CDTF">2021-10-12T17:41:44Z</dcterms:modified>
</cp:coreProperties>
</file>