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8"/>
  </p:notesMasterIdLst>
  <p:sldIdLst>
    <p:sldId id="344" r:id="rId2"/>
    <p:sldId id="293" r:id="rId3"/>
    <p:sldId id="356" r:id="rId4"/>
    <p:sldId id="360" r:id="rId5"/>
    <p:sldId id="363" r:id="rId6"/>
    <p:sldId id="364" r:id="rId7"/>
    <p:sldId id="366" r:id="rId8"/>
    <p:sldId id="332" r:id="rId9"/>
    <p:sldId id="368" r:id="rId10"/>
    <p:sldId id="340" r:id="rId11"/>
    <p:sldId id="336" r:id="rId12"/>
    <p:sldId id="341" r:id="rId13"/>
    <p:sldId id="367" r:id="rId14"/>
    <p:sldId id="358" r:id="rId15"/>
    <p:sldId id="369" r:id="rId16"/>
    <p:sldId id="370" r:id="rId17"/>
    <p:sldId id="371" r:id="rId18"/>
    <p:sldId id="372" r:id="rId19"/>
    <p:sldId id="373" r:id="rId20"/>
    <p:sldId id="379" r:id="rId21"/>
    <p:sldId id="374" r:id="rId22"/>
    <p:sldId id="375" r:id="rId23"/>
    <p:sldId id="376" r:id="rId24"/>
    <p:sldId id="377" r:id="rId25"/>
    <p:sldId id="378" r:id="rId26"/>
    <p:sldId id="380" r:id="rId2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70" autoAdjust="0"/>
    <p:restoredTop sz="94660"/>
  </p:normalViewPr>
  <p:slideViewPr>
    <p:cSldViewPr snapToGrid="0">
      <p:cViewPr varScale="1">
        <p:scale>
          <a:sx n="40" d="100"/>
          <a:sy n="40" d="100"/>
        </p:scale>
        <p:origin x="84"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82677-8C8A-4033-A386-D5E681174976}" type="datetimeFigureOut">
              <a:rPr lang="en-US" smtClean="0"/>
              <a:t>11/17/2020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AC128-B424-4BC6-912F-632DA69F190C}" type="slidenum">
              <a:rPr lang="en-US" smtClean="0"/>
              <a:t>‹#›</a:t>
            </a:fld>
            <a:endParaRPr lang="en-US"/>
          </a:p>
        </p:txBody>
      </p:sp>
    </p:spTree>
    <p:extLst>
      <p:ext uri="{BB962C8B-B14F-4D97-AF65-F5344CB8AC3E}">
        <p14:creationId xmlns:p14="http://schemas.microsoft.com/office/powerpoint/2010/main" val="6734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4DFF58-C191-46D0-B3B8-F3009D3C6B39}" type="slidenum">
              <a:rPr lang="en-GB" smtClean="0"/>
              <a:t>11</a:t>
            </a:fld>
            <a:endParaRPr lang="en-GB"/>
          </a:p>
        </p:txBody>
      </p:sp>
    </p:spTree>
    <p:extLst>
      <p:ext uri="{BB962C8B-B14F-4D97-AF65-F5344CB8AC3E}">
        <p14:creationId xmlns:p14="http://schemas.microsoft.com/office/powerpoint/2010/main" val="1863640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4DFF58-C191-46D0-B3B8-F3009D3C6B39}" type="slidenum">
              <a:rPr lang="en-GB" smtClean="0"/>
              <a:t>12</a:t>
            </a:fld>
            <a:endParaRPr lang="en-GB"/>
          </a:p>
        </p:txBody>
      </p:sp>
    </p:spTree>
    <p:extLst>
      <p:ext uri="{BB962C8B-B14F-4D97-AF65-F5344CB8AC3E}">
        <p14:creationId xmlns:p14="http://schemas.microsoft.com/office/powerpoint/2010/main" val="3848820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4DFF58-C191-46D0-B3B8-F3009D3C6B39}" type="slidenum">
              <a:rPr lang="en-GB" smtClean="0"/>
              <a:t>13</a:t>
            </a:fld>
            <a:endParaRPr lang="en-GB"/>
          </a:p>
        </p:txBody>
      </p:sp>
    </p:spTree>
    <p:extLst>
      <p:ext uri="{BB962C8B-B14F-4D97-AF65-F5344CB8AC3E}">
        <p14:creationId xmlns:p14="http://schemas.microsoft.com/office/powerpoint/2010/main" val="4271060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4DFF58-C191-46D0-B3B8-F3009D3C6B39}" type="slidenum">
              <a:rPr lang="en-GB" smtClean="0"/>
              <a:t>14</a:t>
            </a:fld>
            <a:endParaRPr lang="en-GB"/>
          </a:p>
        </p:txBody>
      </p:sp>
    </p:spTree>
    <p:extLst>
      <p:ext uri="{BB962C8B-B14F-4D97-AF65-F5344CB8AC3E}">
        <p14:creationId xmlns:p14="http://schemas.microsoft.com/office/powerpoint/2010/main" val="2704794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260662-C05E-4778-A21C-CBD131AF695B}" type="datetimeFigureOut">
              <a:rPr lang="vi-VN" smtClean="0"/>
              <a:t>17/11/2020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EF8E1A-3210-4298-BDC5-40D493379F91}" type="slidenum">
              <a:rPr lang="vi-VN" smtClean="0"/>
              <a:t>‹#›</a:t>
            </a:fld>
            <a:endParaRPr lang="vi-V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991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260662-C05E-4778-A21C-CBD131AF695B}" type="datetimeFigureOut">
              <a:rPr lang="vi-VN" smtClean="0"/>
              <a:t>17/11/2020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EF8E1A-3210-4298-BDC5-40D493379F91}" type="slidenum">
              <a:rPr lang="vi-VN" smtClean="0"/>
              <a:t>‹#›</a:t>
            </a:fld>
            <a:endParaRPr lang="vi-VN"/>
          </a:p>
        </p:txBody>
      </p:sp>
    </p:spTree>
    <p:extLst>
      <p:ext uri="{BB962C8B-B14F-4D97-AF65-F5344CB8AC3E}">
        <p14:creationId xmlns:p14="http://schemas.microsoft.com/office/powerpoint/2010/main" val="4284224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260662-C05E-4778-A21C-CBD131AF695B}" type="datetimeFigureOut">
              <a:rPr lang="vi-VN" smtClean="0"/>
              <a:t>17/11/2020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EF8E1A-3210-4298-BDC5-40D493379F91}" type="slidenum">
              <a:rPr lang="vi-VN" smtClean="0"/>
              <a:t>‹#›</a:t>
            </a:fld>
            <a:endParaRPr lang="vi-VN"/>
          </a:p>
        </p:txBody>
      </p:sp>
    </p:spTree>
    <p:extLst>
      <p:ext uri="{BB962C8B-B14F-4D97-AF65-F5344CB8AC3E}">
        <p14:creationId xmlns:p14="http://schemas.microsoft.com/office/powerpoint/2010/main" val="243884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260662-C05E-4778-A21C-CBD131AF695B}" type="datetimeFigureOut">
              <a:rPr lang="vi-VN" smtClean="0"/>
              <a:t>17/11/2020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EF8E1A-3210-4298-BDC5-40D493379F91}" type="slidenum">
              <a:rPr lang="vi-VN" smtClean="0"/>
              <a:t>‹#›</a:t>
            </a:fld>
            <a:endParaRPr lang="vi-VN"/>
          </a:p>
        </p:txBody>
      </p:sp>
    </p:spTree>
    <p:extLst>
      <p:ext uri="{BB962C8B-B14F-4D97-AF65-F5344CB8AC3E}">
        <p14:creationId xmlns:p14="http://schemas.microsoft.com/office/powerpoint/2010/main" val="3716873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260662-C05E-4778-A21C-CBD131AF695B}" type="datetimeFigureOut">
              <a:rPr lang="vi-VN" smtClean="0"/>
              <a:t>17/11/2020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EF8E1A-3210-4298-BDC5-40D493379F91}" type="slidenum">
              <a:rPr lang="vi-VN" smtClean="0"/>
              <a:t>‹#›</a:t>
            </a:fld>
            <a:endParaRPr lang="vi-V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36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260662-C05E-4778-A21C-CBD131AF695B}" type="datetimeFigureOut">
              <a:rPr lang="vi-VN" smtClean="0"/>
              <a:t>17/11/2020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EF8E1A-3210-4298-BDC5-40D493379F91}" type="slidenum">
              <a:rPr lang="vi-VN" smtClean="0"/>
              <a:t>‹#›</a:t>
            </a:fld>
            <a:endParaRPr lang="vi-VN"/>
          </a:p>
        </p:txBody>
      </p:sp>
    </p:spTree>
    <p:extLst>
      <p:ext uri="{BB962C8B-B14F-4D97-AF65-F5344CB8AC3E}">
        <p14:creationId xmlns:p14="http://schemas.microsoft.com/office/powerpoint/2010/main" val="388792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260662-C05E-4778-A21C-CBD131AF695B}" type="datetimeFigureOut">
              <a:rPr lang="vi-VN" smtClean="0"/>
              <a:t>17/11/2020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AEF8E1A-3210-4298-BDC5-40D493379F91}" type="slidenum">
              <a:rPr lang="vi-VN" smtClean="0"/>
              <a:t>‹#›</a:t>
            </a:fld>
            <a:endParaRPr lang="vi-VN"/>
          </a:p>
        </p:txBody>
      </p:sp>
    </p:spTree>
    <p:extLst>
      <p:ext uri="{BB962C8B-B14F-4D97-AF65-F5344CB8AC3E}">
        <p14:creationId xmlns:p14="http://schemas.microsoft.com/office/powerpoint/2010/main" val="3874525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260662-C05E-4778-A21C-CBD131AF695B}" type="datetimeFigureOut">
              <a:rPr lang="vi-VN" smtClean="0"/>
              <a:t>17/11/2020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AEF8E1A-3210-4298-BDC5-40D493379F91}" type="slidenum">
              <a:rPr lang="vi-VN" smtClean="0"/>
              <a:t>‹#›</a:t>
            </a:fld>
            <a:endParaRPr lang="vi-VN"/>
          </a:p>
        </p:txBody>
      </p:sp>
    </p:spTree>
    <p:extLst>
      <p:ext uri="{BB962C8B-B14F-4D97-AF65-F5344CB8AC3E}">
        <p14:creationId xmlns:p14="http://schemas.microsoft.com/office/powerpoint/2010/main" val="407853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9260662-C05E-4778-A21C-CBD131AF695B}" type="datetimeFigureOut">
              <a:rPr lang="vi-VN" smtClean="0"/>
              <a:t>17/11/2020</a:t>
            </a:fld>
            <a:endParaRPr lang="vi-V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vi-VN"/>
          </a:p>
        </p:txBody>
      </p:sp>
      <p:sp>
        <p:nvSpPr>
          <p:cNvPr id="9" name="Slide Number Placeholder 8"/>
          <p:cNvSpPr>
            <a:spLocks noGrp="1"/>
          </p:cNvSpPr>
          <p:nvPr>
            <p:ph type="sldNum" sz="quarter" idx="12"/>
          </p:nvPr>
        </p:nvSpPr>
        <p:spPr/>
        <p:txBody>
          <a:bodyPr/>
          <a:lstStyle/>
          <a:p>
            <a:fld id="{2AEF8E1A-3210-4298-BDC5-40D493379F91}" type="slidenum">
              <a:rPr lang="vi-VN" smtClean="0"/>
              <a:t>‹#›</a:t>
            </a:fld>
            <a:endParaRPr lang="vi-VN"/>
          </a:p>
        </p:txBody>
      </p:sp>
    </p:spTree>
    <p:extLst>
      <p:ext uri="{BB962C8B-B14F-4D97-AF65-F5344CB8AC3E}">
        <p14:creationId xmlns:p14="http://schemas.microsoft.com/office/powerpoint/2010/main" val="56051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9260662-C05E-4778-A21C-CBD131AF695B}" type="datetimeFigureOut">
              <a:rPr lang="vi-VN" smtClean="0"/>
              <a:t>17/11/2020</a:t>
            </a:fld>
            <a:endParaRPr lang="vi-V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vi-V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AEF8E1A-3210-4298-BDC5-40D493379F91}" type="slidenum">
              <a:rPr lang="vi-VN" smtClean="0"/>
              <a:t>‹#›</a:t>
            </a:fld>
            <a:endParaRPr lang="vi-VN"/>
          </a:p>
        </p:txBody>
      </p:sp>
    </p:spTree>
    <p:extLst>
      <p:ext uri="{BB962C8B-B14F-4D97-AF65-F5344CB8AC3E}">
        <p14:creationId xmlns:p14="http://schemas.microsoft.com/office/powerpoint/2010/main" val="29392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260662-C05E-4778-A21C-CBD131AF695B}" type="datetimeFigureOut">
              <a:rPr lang="vi-VN" smtClean="0"/>
              <a:t>17/11/2020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EF8E1A-3210-4298-BDC5-40D493379F91}" type="slidenum">
              <a:rPr lang="vi-VN" smtClean="0"/>
              <a:t>‹#›</a:t>
            </a:fld>
            <a:endParaRPr lang="vi-VN"/>
          </a:p>
        </p:txBody>
      </p:sp>
    </p:spTree>
    <p:extLst>
      <p:ext uri="{BB962C8B-B14F-4D97-AF65-F5344CB8AC3E}">
        <p14:creationId xmlns:p14="http://schemas.microsoft.com/office/powerpoint/2010/main" val="3658374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9260662-C05E-4778-A21C-CBD131AF695B}" type="datetimeFigureOut">
              <a:rPr lang="vi-VN" smtClean="0"/>
              <a:t>17/11/2020</a:t>
            </a:fld>
            <a:endParaRPr lang="vi-V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vi-V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AEF8E1A-3210-4298-BDC5-40D493379F91}" type="slidenum">
              <a:rPr lang="vi-VN" smtClean="0"/>
              <a:t>‹#›</a:t>
            </a:fld>
            <a:endParaRPr lang="vi-V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6154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hyperlink" Target="https://drive.google.com/file/d/1_H-KdVwpDMavgjaHWtPJbrOMSLy26NXp/view?usp=sharing" TargetMode="Externa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IELTS WRITING TASK 2</a:t>
            </a:r>
            <a:endParaRPr lang="vi-VN" b="1" dirty="0"/>
          </a:p>
        </p:txBody>
      </p:sp>
      <p:sp>
        <p:nvSpPr>
          <p:cNvPr id="3" name="Subtitle 2"/>
          <p:cNvSpPr>
            <a:spLocks noGrp="1"/>
          </p:cNvSpPr>
          <p:nvPr>
            <p:ph type="subTitle" idx="1"/>
          </p:nvPr>
        </p:nvSpPr>
        <p:spPr>
          <a:xfrm>
            <a:off x="1100051" y="4455620"/>
            <a:ext cx="10058400" cy="1764630"/>
          </a:xfrm>
        </p:spPr>
        <p:txBody>
          <a:bodyPr>
            <a:normAutofit fontScale="92500" lnSpcReduction="20000"/>
          </a:bodyPr>
          <a:lstStyle/>
          <a:p>
            <a:pPr marL="571500" indent="-571500">
              <a:buFont typeface="Arial" panose="020B0604020202020204" pitchFamily="34" charset="0"/>
              <a:buChar char="•"/>
            </a:pPr>
            <a:r>
              <a:rPr lang="en-US" sz="4000" b="1" dirty="0">
                <a:solidFill>
                  <a:srgbClr val="0070C0"/>
                </a:solidFill>
                <a:effectLst>
                  <a:outerShdw blurRad="38100" dist="38100" dir="2700000" algn="tl">
                    <a:srgbClr val="000000">
                      <a:alpha val="43137"/>
                    </a:srgbClr>
                  </a:outerShdw>
                </a:effectLst>
              </a:rPr>
              <a:t>Problem-solution essays</a:t>
            </a:r>
          </a:p>
          <a:p>
            <a:pPr marL="571500" indent="-571500">
              <a:buFont typeface="Arial" panose="020B0604020202020204" pitchFamily="34" charset="0"/>
              <a:buChar char="•"/>
            </a:pPr>
            <a:r>
              <a:rPr lang="en-US" sz="4000" b="1" dirty="0">
                <a:solidFill>
                  <a:srgbClr val="0070C0"/>
                </a:solidFill>
                <a:effectLst>
                  <a:outerShdw blurRad="38100" dist="38100" dir="2700000" algn="tl">
                    <a:srgbClr val="000000">
                      <a:alpha val="43137"/>
                    </a:srgbClr>
                  </a:outerShdw>
                </a:effectLst>
              </a:rPr>
              <a:t>Cause-effect essays</a:t>
            </a:r>
          </a:p>
          <a:p>
            <a:pPr marL="571500" indent="-571500">
              <a:buFont typeface="Arial" panose="020B0604020202020204" pitchFamily="34" charset="0"/>
              <a:buChar char="•"/>
            </a:pPr>
            <a:r>
              <a:rPr lang="en-US" sz="4000" b="1" dirty="0">
                <a:solidFill>
                  <a:srgbClr val="0070C0"/>
                </a:solidFill>
                <a:effectLst>
                  <a:outerShdw blurRad="38100" dist="38100" dir="2700000" algn="tl">
                    <a:srgbClr val="000000">
                      <a:alpha val="43137"/>
                    </a:srgbClr>
                  </a:outerShdw>
                </a:effectLst>
              </a:rPr>
              <a:t>Two-part question essays</a:t>
            </a:r>
            <a:endParaRPr lang="vi-VN" sz="4000" b="1" dirty="0">
              <a:solidFill>
                <a:srgbClr val="0070C0"/>
              </a:solidFill>
              <a:effectLst>
                <a:outerShdw blurRad="38100" dist="38100" dir="2700000" algn="tl">
                  <a:srgbClr val="000000">
                    <a:alpha val="43137"/>
                  </a:srgbClr>
                </a:outerShdw>
              </a:effectLst>
            </a:endParaRPr>
          </a:p>
          <a:p>
            <a:endParaRPr lang="vi-VN" sz="4000" dirty="0"/>
          </a:p>
        </p:txBody>
      </p:sp>
    </p:spTree>
    <p:extLst>
      <p:ext uri="{BB962C8B-B14F-4D97-AF65-F5344CB8AC3E}">
        <p14:creationId xmlns:p14="http://schemas.microsoft.com/office/powerpoint/2010/main" val="396451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7582" y="1025106"/>
            <a:ext cx="10693241" cy="6121189"/>
          </a:xfrm>
        </p:spPr>
        <p:txBody>
          <a:bodyPr>
            <a:normAutofit/>
          </a:bodyPr>
          <a:lstStyle/>
          <a:p>
            <a:pPr algn="ctr"/>
            <a:r>
              <a:rPr lang="en-US" sz="3200" b="1" dirty="0">
                <a:solidFill>
                  <a:srgbClr val="0070C0"/>
                </a:solidFill>
              </a:rPr>
              <a:t>Question – Problem &amp; Solution Essay Type</a:t>
            </a:r>
          </a:p>
          <a:p>
            <a:pPr marL="0" indent="0">
              <a:lnSpc>
                <a:spcPct val="120000"/>
              </a:lnSpc>
              <a:buNone/>
            </a:pPr>
            <a:r>
              <a:rPr lang="en-US" sz="2400" dirty="0"/>
              <a:t>You should spend about 40 minutes on this task.</a:t>
            </a:r>
          </a:p>
          <a:p>
            <a:pPr marL="0" indent="0">
              <a:lnSpc>
                <a:spcPct val="120000"/>
              </a:lnSpc>
              <a:buNone/>
            </a:pPr>
            <a:r>
              <a:rPr lang="en-US" sz="2400" dirty="0"/>
              <a:t>Write about the following topic:</a:t>
            </a:r>
          </a:p>
          <a:p>
            <a:pPr marL="0" indent="0">
              <a:buNone/>
            </a:pPr>
            <a:r>
              <a:rPr lang="en-US" sz="2800" b="1" i="1" dirty="0"/>
              <a:t>In the developed world, average life expectancy is increasing. </a:t>
            </a:r>
          </a:p>
          <a:p>
            <a:pPr marL="0" indent="0">
              <a:buNone/>
            </a:pPr>
            <a:r>
              <a:rPr lang="en-US" sz="2800" b="1" i="1" dirty="0"/>
              <a:t>What problems will this cause for individuals and society? Suggest some measures that could be taken to reduce the impact of ageing populations.</a:t>
            </a:r>
          </a:p>
          <a:p>
            <a:pPr marL="0" indent="0">
              <a:lnSpc>
                <a:spcPct val="120000"/>
              </a:lnSpc>
              <a:buNone/>
            </a:pPr>
            <a:r>
              <a:rPr lang="en-US" sz="2400" dirty="0"/>
              <a:t>Give reasons for your answer and include any relevant examples from your own experience or knowledge.</a:t>
            </a:r>
          </a:p>
          <a:p>
            <a:pPr marL="0" indent="0">
              <a:lnSpc>
                <a:spcPct val="120000"/>
              </a:lnSpc>
              <a:buNone/>
            </a:pPr>
            <a:r>
              <a:rPr lang="en-US" sz="2400" dirty="0"/>
              <a:t>Write at least 250 words.</a:t>
            </a:r>
          </a:p>
          <a:p>
            <a:pPr marL="0" indent="0">
              <a:buNone/>
            </a:pPr>
            <a:endParaRPr lang="en-US" sz="2800" dirty="0"/>
          </a:p>
        </p:txBody>
      </p:sp>
      <p:sp>
        <p:nvSpPr>
          <p:cNvPr id="4" name="Title 9"/>
          <p:cNvSpPr>
            <a:spLocks noGrp="1"/>
          </p:cNvSpPr>
          <p:nvPr>
            <p:ph type="title"/>
          </p:nvPr>
        </p:nvSpPr>
        <p:spPr>
          <a:xfrm>
            <a:off x="1253367" y="0"/>
            <a:ext cx="10058400" cy="1164841"/>
          </a:xfrm>
        </p:spPr>
        <p:txBody>
          <a:bodyPr>
            <a:noAutofit/>
          </a:bodyPr>
          <a:lstStyle/>
          <a:p>
            <a:pPr algn="ctr"/>
            <a:br>
              <a:rPr lang="en-US" sz="4000" dirty="0">
                <a:solidFill>
                  <a:srgbClr val="C00000"/>
                </a:solidFill>
                <a:latin typeface="Arial"/>
                <a:cs typeface="Arial"/>
              </a:rPr>
            </a:br>
            <a:endParaRPr lang="en-US" sz="4000" dirty="0">
              <a:solidFill>
                <a:srgbClr val="C00000"/>
              </a:solidFill>
            </a:endParaRPr>
          </a:p>
        </p:txBody>
      </p:sp>
      <p:sp>
        <p:nvSpPr>
          <p:cNvPr id="5" name="object 4"/>
          <p:cNvSpPr txBox="1"/>
          <p:nvPr/>
        </p:nvSpPr>
        <p:spPr>
          <a:xfrm>
            <a:off x="1253367" y="2201606"/>
            <a:ext cx="10370577" cy="1476400"/>
          </a:xfrm>
          <a:prstGeom prst="rect">
            <a:avLst/>
          </a:prstGeom>
        </p:spPr>
        <p:txBody>
          <a:bodyPr wrap="square" lIns="0" tIns="12477" rIns="0" bIns="0" rtlCol="0">
            <a:noAutofit/>
          </a:bodyPr>
          <a:lstStyle/>
          <a:p>
            <a:pPr marL="12700" marR="35227">
              <a:lnSpc>
                <a:spcPct val="101277"/>
              </a:lnSpc>
              <a:spcBef>
                <a:spcPts val="906"/>
              </a:spcBef>
            </a:pPr>
            <a:endParaRPr lang="en-US" sz="2800" b="1" dirty="0">
              <a:solidFill>
                <a:srgbClr val="404040"/>
              </a:solidFill>
              <a:cs typeface="Verdana"/>
            </a:endParaRPr>
          </a:p>
          <a:p>
            <a:pPr marL="12700" marR="35227">
              <a:lnSpc>
                <a:spcPct val="101277"/>
              </a:lnSpc>
              <a:spcBef>
                <a:spcPts val="906"/>
              </a:spcBef>
            </a:pPr>
            <a:endParaRPr lang="en-US" sz="2800" b="1" dirty="0">
              <a:solidFill>
                <a:srgbClr val="404040"/>
              </a:solidFill>
              <a:cs typeface="Verdana"/>
            </a:endParaRPr>
          </a:p>
        </p:txBody>
      </p:sp>
      <p:sp>
        <p:nvSpPr>
          <p:cNvPr id="6" name="Title 9"/>
          <p:cNvSpPr txBox="1">
            <a:spLocks/>
          </p:cNvSpPr>
          <p:nvPr/>
        </p:nvSpPr>
        <p:spPr>
          <a:xfrm>
            <a:off x="1161346" y="175944"/>
            <a:ext cx="10058400" cy="1040775"/>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spc="-36" dirty="0">
                <a:solidFill>
                  <a:srgbClr val="C00000"/>
                </a:solidFill>
                <a:latin typeface="Arial"/>
                <a:cs typeface="Arial"/>
              </a:rPr>
              <a:t>3. MODEL ANSWER ANALYSIS</a:t>
            </a:r>
            <a:br>
              <a:rPr lang="en-US" sz="4000" dirty="0">
                <a:solidFill>
                  <a:srgbClr val="C00000"/>
                </a:solidFill>
                <a:latin typeface="Arial"/>
                <a:cs typeface="Arial"/>
              </a:rPr>
            </a:br>
            <a:endParaRPr lang="en-US" sz="4000" dirty="0">
              <a:solidFill>
                <a:srgbClr val="C00000"/>
              </a:solidFill>
            </a:endParaRPr>
          </a:p>
        </p:txBody>
      </p:sp>
    </p:spTree>
    <p:extLst>
      <p:ext uri="{BB962C8B-B14F-4D97-AF65-F5344CB8AC3E}">
        <p14:creationId xmlns:p14="http://schemas.microsoft.com/office/powerpoint/2010/main" val="4198663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0565" y="789092"/>
            <a:ext cx="6779374" cy="5415345"/>
          </a:xfrm>
        </p:spPr>
        <p:txBody>
          <a:bodyPr>
            <a:normAutofit/>
          </a:bodyPr>
          <a:lstStyle/>
          <a:p>
            <a:pPr marL="109728" indent="0">
              <a:buNone/>
            </a:pPr>
            <a:r>
              <a:rPr lang="en-GB" sz="2400" dirty="0">
                <a:latin typeface="Calibri" panose="020F0502020204030204" pitchFamily="34" charset="0"/>
                <a:cs typeface="Calibri" panose="020F0502020204030204" pitchFamily="34" charset="0"/>
              </a:rPr>
              <a:t> </a:t>
            </a:r>
          </a:p>
          <a:p>
            <a:pPr marL="109728" indent="0" algn="ctr">
              <a:buNone/>
            </a:pPr>
            <a:r>
              <a:rPr lang="en-GB" sz="2800" b="1" dirty="0">
                <a:solidFill>
                  <a:srgbClr val="0070C0"/>
                </a:solidFill>
                <a:latin typeface="Calibri" panose="020F0502020204030204" pitchFamily="34" charset="0"/>
                <a:cs typeface="Calibri" panose="020F0502020204030204" pitchFamily="34" charset="0"/>
              </a:rPr>
              <a:t>Introduction</a:t>
            </a:r>
          </a:p>
          <a:p>
            <a:pPr marL="201168" lvl="1" indent="0" algn="just">
              <a:lnSpc>
                <a:spcPct val="150000"/>
              </a:lnSpc>
              <a:buNone/>
            </a:pPr>
            <a:endParaRPr lang="en-GB" sz="2400" dirty="0"/>
          </a:p>
          <a:p>
            <a:pPr marL="201168" lvl="1" indent="0" algn="just">
              <a:lnSpc>
                <a:spcPct val="150000"/>
              </a:lnSpc>
              <a:buNone/>
            </a:pPr>
            <a:r>
              <a:rPr lang="en-US" sz="2400" dirty="0"/>
              <a:t>Increasing life expectancy has become a matter of great concern in the recent years, and this phenomenon proves to be more serious in the developed countries. Although </a:t>
            </a:r>
            <a:r>
              <a:rPr lang="en-US" sz="2400" b="1" i="1" dirty="0"/>
              <a:t>serious problems </a:t>
            </a:r>
            <a:r>
              <a:rPr lang="en-US" sz="2400" dirty="0"/>
              <a:t>have arisen as a result of this, </a:t>
            </a:r>
            <a:r>
              <a:rPr lang="en-US" sz="2400" b="1" i="1" dirty="0"/>
              <a:t>steps </a:t>
            </a:r>
            <a:r>
              <a:rPr lang="en-US" sz="2400" dirty="0"/>
              <a:t>can definitely be </a:t>
            </a:r>
            <a:r>
              <a:rPr lang="en-US" sz="2400" b="1" i="1" dirty="0"/>
              <a:t>taken</a:t>
            </a:r>
            <a:r>
              <a:rPr lang="en-US" sz="2400" dirty="0"/>
              <a:t> to tackle the problem.</a:t>
            </a:r>
          </a:p>
          <a:p>
            <a:pPr marL="201168" lvl="1" indent="0" algn="just">
              <a:lnSpc>
                <a:spcPct val="150000"/>
              </a:lnSpc>
              <a:buNone/>
            </a:pPr>
            <a:endParaRPr lang="en-US" sz="2400" dirty="0"/>
          </a:p>
        </p:txBody>
      </p:sp>
      <p:sp>
        <p:nvSpPr>
          <p:cNvPr id="5" name="Title 9"/>
          <p:cNvSpPr txBox="1">
            <a:spLocks/>
          </p:cNvSpPr>
          <p:nvPr/>
        </p:nvSpPr>
        <p:spPr>
          <a:xfrm>
            <a:off x="1161346" y="175944"/>
            <a:ext cx="10058400" cy="1040775"/>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spc="-36" dirty="0">
                <a:solidFill>
                  <a:srgbClr val="C00000"/>
                </a:solidFill>
                <a:latin typeface="Arial"/>
                <a:cs typeface="Arial"/>
              </a:rPr>
              <a:t>3. MODEL ANSWER ANALYSIS</a:t>
            </a:r>
            <a:br>
              <a:rPr lang="en-US" sz="4000" dirty="0">
                <a:solidFill>
                  <a:srgbClr val="C00000"/>
                </a:solidFill>
                <a:latin typeface="Arial"/>
                <a:cs typeface="Arial"/>
              </a:rPr>
            </a:br>
            <a:endParaRPr lang="en-US" sz="4000" dirty="0">
              <a:solidFill>
                <a:srgbClr val="C00000"/>
              </a:solidFill>
            </a:endParaRPr>
          </a:p>
        </p:txBody>
      </p:sp>
      <p:sp>
        <p:nvSpPr>
          <p:cNvPr id="7" name="Rounded Rectangular Callout 6"/>
          <p:cNvSpPr/>
          <p:nvPr/>
        </p:nvSpPr>
        <p:spPr>
          <a:xfrm>
            <a:off x="909741" y="1974405"/>
            <a:ext cx="2306384" cy="956276"/>
          </a:xfrm>
          <a:prstGeom prst="wedgeRoundRectCallout">
            <a:avLst>
              <a:gd name="adj1" fmla="val 64517"/>
              <a:gd name="adj2" fmla="val 900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alibri" panose="020F0502020204030204" pitchFamily="34" charset="0"/>
                <a:cs typeface="Calibri" panose="020F0502020204030204" pitchFamily="34" charset="0"/>
              </a:rPr>
              <a:t>Paraphrase the question</a:t>
            </a:r>
          </a:p>
          <a:p>
            <a:pPr algn="ctr"/>
            <a:endParaRPr lang="en-US" dirty="0"/>
          </a:p>
        </p:txBody>
      </p:sp>
      <p:sp>
        <p:nvSpPr>
          <p:cNvPr id="9" name="Rounded Rectangular Callout 8"/>
          <p:cNvSpPr/>
          <p:nvPr/>
        </p:nvSpPr>
        <p:spPr>
          <a:xfrm>
            <a:off x="93186" y="4869034"/>
            <a:ext cx="3395511" cy="1217259"/>
          </a:xfrm>
          <a:prstGeom prst="wedgeRoundRectCallout">
            <a:avLst>
              <a:gd name="adj1" fmla="val 76965"/>
              <a:gd name="adj2" fmla="val -331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alibri" panose="020F0502020204030204" pitchFamily="34" charset="0"/>
                <a:cs typeface="Calibri" panose="020F0502020204030204" pitchFamily="34" charset="0"/>
              </a:rPr>
              <a:t>Thesis statement – mentioning main areas covered in the essay</a:t>
            </a:r>
          </a:p>
          <a:p>
            <a:pPr algn="ctr"/>
            <a:endParaRPr lang="en-US" dirty="0"/>
          </a:p>
        </p:txBody>
      </p:sp>
    </p:spTree>
    <p:extLst>
      <p:ext uri="{BB962C8B-B14F-4D97-AF65-F5344CB8AC3E}">
        <p14:creationId xmlns:p14="http://schemas.microsoft.com/office/powerpoint/2010/main" val="255358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1660" y="719783"/>
            <a:ext cx="9895322" cy="5900006"/>
          </a:xfrm>
        </p:spPr>
        <p:txBody>
          <a:bodyPr>
            <a:normAutofit fontScale="85000" lnSpcReduction="20000"/>
          </a:bodyPr>
          <a:lstStyle/>
          <a:p>
            <a:pPr marL="109728" indent="0">
              <a:buNone/>
            </a:pPr>
            <a:r>
              <a:rPr lang="en-GB" sz="2400" dirty="0">
                <a:latin typeface="Calibri" panose="020F0502020204030204" pitchFamily="34" charset="0"/>
                <a:cs typeface="Calibri" panose="020F0502020204030204" pitchFamily="34" charset="0"/>
              </a:rPr>
              <a:t> </a:t>
            </a:r>
          </a:p>
          <a:p>
            <a:pPr marL="109728" indent="0" algn="ctr">
              <a:buNone/>
            </a:pPr>
            <a:r>
              <a:rPr lang="en-GB" sz="3300" b="1" dirty="0">
                <a:solidFill>
                  <a:srgbClr val="0070C0"/>
                </a:solidFill>
                <a:latin typeface="Calibri" panose="020F0502020204030204" pitchFamily="34" charset="0"/>
                <a:cs typeface="Calibri" panose="020F0502020204030204" pitchFamily="34" charset="0"/>
              </a:rPr>
              <a:t>Body Paragraph 1 – “Problems” </a:t>
            </a:r>
            <a:endParaRPr lang="en-US" sz="3300" dirty="0"/>
          </a:p>
          <a:p>
            <a:pPr marL="109728" indent="0" algn="just">
              <a:lnSpc>
                <a:spcPct val="170000"/>
              </a:lnSpc>
              <a:buNone/>
            </a:pPr>
            <a:r>
              <a:rPr lang="en-US" sz="2200" dirty="0"/>
              <a:t>As people live longer and the populations of developed countries grow older, several related problems can be anticipated. </a:t>
            </a:r>
            <a:r>
              <a:rPr lang="en-US" sz="2200" b="1" i="1" dirty="0"/>
              <a:t>The main issue is that there will obviously be more people of retirement age who will be eligible to receive a pension.</a:t>
            </a:r>
            <a:r>
              <a:rPr lang="en-US" sz="2200" b="1" dirty="0"/>
              <a:t> </a:t>
            </a:r>
            <a:r>
              <a:rPr lang="en-US" sz="2200" dirty="0"/>
              <a:t>The government will have to spend a large amount of money to pay these senior citizens who no longer contribute to the development of the economy. Moreover, the proportion of younger, working adults will be smaller, and </a:t>
            </a:r>
            <a:r>
              <a:rPr lang="en-US" sz="2200" b="1" i="1" dirty="0"/>
              <a:t>governments will therefore receive less money in taxes in relation to the size of the population</a:t>
            </a:r>
            <a:r>
              <a:rPr lang="en-US" sz="2200" dirty="0"/>
              <a:t>. In other words, an ageing population will mean a greater tax burden for working adults. Further pressures will include</a:t>
            </a:r>
            <a:r>
              <a:rPr lang="en-US" sz="2200" b="1" i="1" dirty="0"/>
              <a:t> </a:t>
            </a:r>
            <a:r>
              <a:rPr lang="en-US" sz="2200" dirty="0"/>
              <a:t>a rise in </a:t>
            </a:r>
            <a:r>
              <a:rPr lang="en-US" sz="2200" b="1" i="1" dirty="0"/>
              <a:t>the demand for healthcare</a:t>
            </a:r>
            <a:r>
              <a:rPr lang="en-US" sz="2200" dirty="0"/>
              <a:t>. This is due to the fact that elderly people are often subject to many diseases, which is detrimental to their health. In this way, the government will have to spend more investing on healthcare and young adults will increasingly have to look after their elderly relatives, which can be bad for their work. </a:t>
            </a:r>
          </a:p>
        </p:txBody>
      </p:sp>
      <p:sp>
        <p:nvSpPr>
          <p:cNvPr id="5" name="Title 9"/>
          <p:cNvSpPr txBox="1">
            <a:spLocks/>
          </p:cNvSpPr>
          <p:nvPr/>
        </p:nvSpPr>
        <p:spPr>
          <a:xfrm>
            <a:off x="1161346" y="175944"/>
            <a:ext cx="10058400" cy="1040775"/>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spc="-36" dirty="0">
                <a:solidFill>
                  <a:srgbClr val="C00000"/>
                </a:solidFill>
                <a:latin typeface="Arial"/>
                <a:cs typeface="Arial"/>
              </a:rPr>
              <a:t>3. MODEL ANSWER ANALYSIS</a:t>
            </a:r>
            <a:br>
              <a:rPr lang="en-US" sz="4000" dirty="0">
                <a:solidFill>
                  <a:srgbClr val="C00000"/>
                </a:solidFill>
                <a:latin typeface="Arial"/>
                <a:cs typeface="Arial"/>
              </a:rPr>
            </a:br>
            <a:endParaRPr lang="en-US" sz="4000" dirty="0">
              <a:solidFill>
                <a:srgbClr val="C00000"/>
              </a:solidFill>
            </a:endParaRPr>
          </a:p>
        </p:txBody>
      </p:sp>
      <p:sp>
        <p:nvSpPr>
          <p:cNvPr id="7" name="Rounded Rectangular Callout 6"/>
          <p:cNvSpPr/>
          <p:nvPr/>
        </p:nvSpPr>
        <p:spPr>
          <a:xfrm>
            <a:off x="133956" y="1803568"/>
            <a:ext cx="1844525" cy="476422"/>
          </a:xfrm>
          <a:prstGeom prst="wedgeRoundRectCallout">
            <a:avLst>
              <a:gd name="adj1" fmla="val 121720"/>
              <a:gd name="adj2" fmla="val 1617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alibri" panose="020F0502020204030204" pitchFamily="34" charset="0"/>
                <a:cs typeface="Calibri" panose="020F0502020204030204" pitchFamily="34" charset="0"/>
              </a:rPr>
              <a:t>1</a:t>
            </a:r>
            <a:r>
              <a:rPr lang="en-GB" sz="2400" baseline="30000" dirty="0">
                <a:latin typeface="Calibri" panose="020F0502020204030204" pitchFamily="34" charset="0"/>
                <a:cs typeface="Calibri" panose="020F0502020204030204" pitchFamily="34" charset="0"/>
              </a:rPr>
              <a:t>st</a:t>
            </a:r>
            <a:r>
              <a:rPr lang="en-GB" sz="2400" dirty="0">
                <a:latin typeface="Calibri" panose="020F0502020204030204" pitchFamily="34" charset="0"/>
                <a:cs typeface="Calibri" panose="020F0502020204030204" pitchFamily="34" charset="0"/>
              </a:rPr>
              <a:t> problem</a:t>
            </a:r>
            <a:endParaRPr lang="en-US" dirty="0"/>
          </a:p>
        </p:txBody>
      </p:sp>
      <p:sp>
        <p:nvSpPr>
          <p:cNvPr id="9" name="Rounded Rectangular Callout 8"/>
          <p:cNvSpPr/>
          <p:nvPr/>
        </p:nvSpPr>
        <p:spPr>
          <a:xfrm>
            <a:off x="79500" y="3343262"/>
            <a:ext cx="1779586" cy="476422"/>
          </a:xfrm>
          <a:prstGeom prst="wedgeRoundRectCallout">
            <a:avLst>
              <a:gd name="adj1" fmla="val 73820"/>
              <a:gd name="adj2" fmla="val 1079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alibri" panose="020F0502020204030204" pitchFamily="34" charset="0"/>
                <a:cs typeface="Calibri" panose="020F0502020204030204" pitchFamily="34" charset="0"/>
              </a:rPr>
              <a:t>2</a:t>
            </a:r>
            <a:r>
              <a:rPr lang="en-GB" sz="2400" baseline="30000" dirty="0">
                <a:latin typeface="Calibri" panose="020F0502020204030204" pitchFamily="34" charset="0"/>
                <a:cs typeface="Calibri" panose="020F0502020204030204" pitchFamily="34" charset="0"/>
              </a:rPr>
              <a:t>nd</a:t>
            </a:r>
            <a:r>
              <a:rPr lang="en-GB" sz="2400" dirty="0">
                <a:latin typeface="Calibri" panose="020F0502020204030204" pitchFamily="34" charset="0"/>
                <a:cs typeface="Calibri" panose="020F0502020204030204" pitchFamily="34" charset="0"/>
              </a:rPr>
              <a:t> problem</a:t>
            </a:r>
            <a:endParaRPr lang="en-US" dirty="0"/>
          </a:p>
        </p:txBody>
      </p:sp>
      <p:sp>
        <p:nvSpPr>
          <p:cNvPr id="10" name="Rounded Rectangular Callout 9"/>
          <p:cNvSpPr/>
          <p:nvPr/>
        </p:nvSpPr>
        <p:spPr>
          <a:xfrm>
            <a:off x="198896" y="4957906"/>
            <a:ext cx="1779586" cy="476422"/>
          </a:xfrm>
          <a:prstGeom prst="wedgeRoundRectCallout">
            <a:avLst>
              <a:gd name="adj1" fmla="val 230586"/>
              <a:gd name="adj2" fmla="val -460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alibri" panose="020F0502020204030204" pitchFamily="34" charset="0"/>
                <a:cs typeface="Calibri" panose="020F0502020204030204" pitchFamily="34" charset="0"/>
              </a:rPr>
              <a:t>3</a:t>
            </a:r>
            <a:r>
              <a:rPr lang="en-GB" sz="2400" baseline="30000" dirty="0">
                <a:latin typeface="Calibri" panose="020F0502020204030204" pitchFamily="34" charset="0"/>
                <a:cs typeface="Calibri" panose="020F0502020204030204" pitchFamily="34" charset="0"/>
              </a:rPr>
              <a:t>rd</a:t>
            </a:r>
            <a:r>
              <a:rPr lang="en-GB" sz="2400" dirty="0">
                <a:latin typeface="Calibri" panose="020F0502020204030204" pitchFamily="34" charset="0"/>
                <a:cs typeface="Calibri" panose="020F0502020204030204" pitchFamily="34" charset="0"/>
              </a:rPr>
              <a:t> problem</a:t>
            </a:r>
            <a:endParaRPr lang="en-US" dirty="0"/>
          </a:p>
        </p:txBody>
      </p:sp>
    </p:spTree>
    <p:extLst>
      <p:ext uri="{BB962C8B-B14F-4D97-AF65-F5344CB8AC3E}">
        <p14:creationId xmlns:p14="http://schemas.microsoft.com/office/powerpoint/2010/main" val="3520536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1660" y="719783"/>
            <a:ext cx="9895322" cy="5900006"/>
          </a:xfrm>
        </p:spPr>
        <p:txBody>
          <a:bodyPr>
            <a:normAutofit fontScale="92500"/>
          </a:bodyPr>
          <a:lstStyle/>
          <a:p>
            <a:pPr marL="109728" indent="0">
              <a:buNone/>
            </a:pPr>
            <a:r>
              <a:rPr lang="en-GB" sz="2400" dirty="0">
                <a:latin typeface="Calibri" panose="020F0502020204030204" pitchFamily="34" charset="0"/>
                <a:cs typeface="Calibri" panose="020F0502020204030204" pitchFamily="34" charset="0"/>
              </a:rPr>
              <a:t> </a:t>
            </a:r>
          </a:p>
          <a:p>
            <a:pPr marL="109728" indent="0" algn="ctr">
              <a:buNone/>
            </a:pPr>
            <a:r>
              <a:rPr lang="en-GB" sz="3300" b="1" dirty="0">
                <a:solidFill>
                  <a:srgbClr val="0070C0"/>
                </a:solidFill>
                <a:latin typeface="Calibri" panose="020F0502020204030204" pitchFamily="34" charset="0"/>
                <a:cs typeface="Calibri" panose="020F0502020204030204" pitchFamily="34" charset="0"/>
              </a:rPr>
              <a:t>Body Paragraph 2 – “Solutions” </a:t>
            </a:r>
            <a:endParaRPr lang="en-US" sz="3300" dirty="0"/>
          </a:p>
          <a:p>
            <a:pPr marL="109728" indent="0" algn="just">
              <a:lnSpc>
                <a:spcPct val="170000"/>
              </a:lnSpc>
              <a:buNone/>
            </a:pPr>
            <a:r>
              <a:rPr lang="en-US" sz="2400" dirty="0"/>
              <a:t>There are several actions that governments could take to solve the problems described above. Firstly, a simple solution would be to </a:t>
            </a:r>
            <a:r>
              <a:rPr lang="en-US" sz="2400" b="1" i="1" dirty="0"/>
              <a:t>increase the retirement age </a:t>
            </a:r>
            <a:r>
              <a:rPr lang="en-US" sz="2400" dirty="0"/>
              <a:t>for working adults, perhaps from 65 to 70. Nowadays, people of this age tend to be healthy enough to continue a productive working life. A second measure would be for </a:t>
            </a:r>
            <a:r>
              <a:rPr lang="en-US" sz="2400" b="1" i="1" dirty="0"/>
              <a:t>governments to encourage immigration</a:t>
            </a:r>
            <a:r>
              <a:rPr lang="en-US" sz="2400" dirty="0"/>
              <a:t> in order to increase the number of working adults who pay taxes. Finally,</a:t>
            </a:r>
            <a:r>
              <a:rPr lang="en-US" sz="2400" b="1" i="1" dirty="0"/>
              <a:t> money from national budgets will need to be taken from other areas </a:t>
            </a:r>
            <a:r>
              <a:rPr lang="en-US" sz="2400" dirty="0"/>
              <a:t>and spent on vital healthcare, accommodation and transport facilities for the rising numbers of older citizens. </a:t>
            </a:r>
          </a:p>
          <a:p>
            <a:pPr marL="109728" indent="0" algn="just">
              <a:lnSpc>
                <a:spcPct val="170000"/>
              </a:lnSpc>
              <a:buNone/>
            </a:pPr>
            <a:endParaRPr lang="en-US" sz="2200" dirty="0"/>
          </a:p>
        </p:txBody>
      </p:sp>
      <p:sp>
        <p:nvSpPr>
          <p:cNvPr id="5" name="Title 9"/>
          <p:cNvSpPr txBox="1">
            <a:spLocks/>
          </p:cNvSpPr>
          <p:nvPr/>
        </p:nvSpPr>
        <p:spPr>
          <a:xfrm>
            <a:off x="1161346" y="175944"/>
            <a:ext cx="10058400" cy="1040775"/>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spc="-36" dirty="0">
                <a:solidFill>
                  <a:srgbClr val="C00000"/>
                </a:solidFill>
                <a:latin typeface="Arial"/>
                <a:cs typeface="Arial"/>
              </a:rPr>
              <a:t>3. MODEL ANSWER ANALYSIS</a:t>
            </a:r>
            <a:br>
              <a:rPr lang="en-US" sz="4000" dirty="0">
                <a:solidFill>
                  <a:srgbClr val="C00000"/>
                </a:solidFill>
                <a:latin typeface="Arial"/>
                <a:cs typeface="Arial"/>
              </a:rPr>
            </a:br>
            <a:endParaRPr lang="en-US" sz="4000" dirty="0">
              <a:solidFill>
                <a:srgbClr val="C00000"/>
              </a:solidFill>
            </a:endParaRPr>
          </a:p>
        </p:txBody>
      </p:sp>
      <p:sp>
        <p:nvSpPr>
          <p:cNvPr id="7" name="Rounded Rectangular Callout 6"/>
          <p:cNvSpPr/>
          <p:nvPr/>
        </p:nvSpPr>
        <p:spPr>
          <a:xfrm>
            <a:off x="198896" y="2116730"/>
            <a:ext cx="1844525" cy="476422"/>
          </a:xfrm>
          <a:prstGeom prst="wedgeRoundRectCallout">
            <a:avLst>
              <a:gd name="adj1" fmla="val 183292"/>
              <a:gd name="adj2" fmla="val 566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alibri" panose="020F0502020204030204" pitchFamily="34" charset="0"/>
                <a:cs typeface="Calibri" panose="020F0502020204030204" pitchFamily="34" charset="0"/>
              </a:rPr>
              <a:t>1</a:t>
            </a:r>
            <a:r>
              <a:rPr lang="en-GB" sz="2400" baseline="30000" dirty="0">
                <a:latin typeface="Calibri" panose="020F0502020204030204" pitchFamily="34" charset="0"/>
                <a:cs typeface="Calibri" panose="020F0502020204030204" pitchFamily="34" charset="0"/>
              </a:rPr>
              <a:t>st</a:t>
            </a:r>
            <a:r>
              <a:rPr lang="en-GB" sz="2400" dirty="0">
                <a:latin typeface="Calibri" panose="020F0502020204030204" pitchFamily="34" charset="0"/>
                <a:cs typeface="Calibri" panose="020F0502020204030204" pitchFamily="34" charset="0"/>
              </a:rPr>
              <a:t> solution</a:t>
            </a:r>
            <a:endParaRPr lang="en-US" dirty="0"/>
          </a:p>
        </p:txBody>
      </p:sp>
      <p:sp>
        <p:nvSpPr>
          <p:cNvPr id="9" name="Rounded Rectangular Callout 8"/>
          <p:cNvSpPr/>
          <p:nvPr/>
        </p:nvSpPr>
        <p:spPr>
          <a:xfrm>
            <a:off x="79500" y="3343262"/>
            <a:ext cx="1779586" cy="476422"/>
          </a:xfrm>
          <a:prstGeom prst="wedgeRoundRectCallout">
            <a:avLst>
              <a:gd name="adj1" fmla="val 78075"/>
              <a:gd name="adj2" fmla="val 1666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alibri" panose="020F0502020204030204" pitchFamily="34" charset="0"/>
                <a:cs typeface="Calibri" panose="020F0502020204030204" pitchFamily="34" charset="0"/>
              </a:rPr>
              <a:t>2</a:t>
            </a:r>
            <a:r>
              <a:rPr lang="en-GB" sz="2400" baseline="30000" dirty="0">
                <a:latin typeface="Calibri" panose="020F0502020204030204" pitchFamily="34" charset="0"/>
                <a:cs typeface="Calibri" panose="020F0502020204030204" pitchFamily="34" charset="0"/>
              </a:rPr>
              <a:t>nd</a:t>
            </a:r>
            <a:r>
              <a:rPr lang="en-GB" sz="2400" dirty="0">
                <a:latin typeface="Calibri" panose="020F0502020204030204" pitchFamily="34" charset="0"/>
                <a:cs typeface="Calibri" panose="020F0502020204030204" pitchFamily="34" charset="0"/>
              </a:rPr>
              <a:t> solution</a:t>
            </a:r>
            <a:endParaRPr lang="en-US" dirty="0"/>
          </a:p>
        </p:txBody>
      </p:sp>
      <p:sp>
        <p:nvSpPr>
          <p:cNvPr id="10" name="Rounded Rectangular Callout 9"/>
          <p:cNvSpPr/>
          <p:nvPr/>
        </p:nvSpPr>
        <p:spPr>
          <a:xfrm>
            <a:off x="79500" y="4888015"/>
            <a:ext cx="1779586" cy="476422"/>
          </a:xfrm>
          <a:prstGeom prst="wedgeRoundRectCallout">
            <a:avLst>
              <a:gd name="adj1" fmla="val 95747"/>
              <a:gd name="adj2" fmla="val 884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alibri" panose="020F0502020204030204" pitchFamily="34" charset="0"/>
                <a:cs typeface="Calibri" panose="020F0502020204030204" pitchFamily="34" charset="0"/>
              </a:rPr>
              <a:t>3</a:t>
            </a:r>
            <a:r>
              <a:rPr lang="en-GB" sz="2400" baseline="30000" dirty="0">
                <a:latin typeface="Calibri" panose="020F0502020204030204" pitchFamily="34" charset="0"/>
                <a:cs typeface="Calibri" panose="020F0502020204030204" pitchFamily="34" charset="0"/>
              </a:rPr>
              <a:t>rd</a:t>
            </a:r>
            <a:r>
              <a:rPr lang="en-GB" sz="2400" dirty="0">
                <a:latin typeface="Calibri" panose="020F0502020204030204" pitchFamily="34" charset="0"/>
                <a:cs typeface="Calibri" panose="020F0502020204030204" pitchFamily="34" charset="0"/>
              </a:rPr>
              <a:t> solution</a:t>
            </a:r>
            <a:endParaRPr lang="en-US" dirty="0"/>
          </a:p>
        </p:txBody>
      </p:sp>
    </p:spTree>
    <p:extLst>
      <p:ext uri="{BB962C8B-B14F-4D97-AF65-F5344CB8AC3E}">
        <p14:creationId xmlns:p14="http://schemas.microsoft.com/office/powerpoint/2010/main" val="2620067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0565" y="789092"/>
            <a:ext cx="6779374" cy="5415345"/>
          </a:xfrm>
        </p:spPr>
        <p:txBody>
          <a:bodyPr>
            <a:normAutofit/>
          </a:bodyPr>
          <a:lstStyle/>
          <a:p>
            <a:pPr marL="109728" indent="0">
              <a:buNone/>
            </a:pPr>
            <a:r>
              <a:rPr lang="en-GB" sz="2400" dirty="0">
                <a:latin typeface="Calibri" panose="020F0502020204030204" pitchFamily="34" charset="0"/>
                <a:cs typeface="Calibri" panose="020F0502020204030204" pitchFamily="34" charset="0"/>
              </a:rPr>
              <a:t> </a:t>
            </a:r>
          </a:p>
          <a:p>
            <a:pPr marL="109728" indent="0" algn="ctr">
              <a:buNone/>
            </a:pPr>
            <a:r>
              <a:rPr lang="en-GB" sz="2800" b="1" dirty="0">
                <a:solidFill>
                  <a:srgbClr val="0070C0"/>
                </a:solidFill>
                <a:latin typeface="Calibri" panose="020F0502020204030204" pitchFamily="34" charset="0"/>
                <a:cs typeface="Calibri" panose="020F0502020204030204" pitchFamily="34" charset="0"/>
              </a:rPr>
              <a:t>Conclusion</a:t>
            </a:r>
            <a:r>
              <a:rPr lang="en-US" sz="2800" dirty="0"/>
              <a:t> </a:t>
            </a:r>
          </a:p>
          <a:p>
            <a:pPr marL="109728" indent="0" algn="just">
              <a:buNone/>
            </a:pPr>
            <a:r>
              <a:rPr lang="en-US" sz="2800" dirty="0"/>
              <a:t>In conclusion, various measures can be taken to mitigate the problems that are certain to arise as the populations of countries grow older.</a:t>
            </a:r>
            <a:endParaRPr lang="en-GB" sz="2800" b="1" dirty="0">
              <a:solidFill>
                <a:srgbClr val="0070C0"/>
              </a:solidFill>
              <a:latin typeface="Calibri" panose="020F0502020204030204" pitchFamily="34" charset="0"/>
              <a:cs typeface="Calibri" panose="020F0502020204030204" pitchFamily="34" charset="0"/>
            </a:endParaRPr>
          </a:p>
        </p:txBody>
      </p:sp>
      <p:sp>
        <p:nvSpPr>
          <p:cNvPr id="5" name="Title 9"/>
          <p:cNvSpPr txBox="1">
            <a:spLocks/>
          </p:cNvSpPr>
          <p:nvPr/>
        </p:nvSpPr>
        <p:spPr>
          <a:xfrm>
            <a:off x="1161346" y="175944"/>
            <a:ext cx="10058400" cy="1040775"/>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spc="-36" dirty="0">
                <a:solidFill>
                  <a:srgbClr val="C00000"/>
                </a:solidFill>
                <a:latin typeface="Arial"/>
                <a:cs typeface="Arial"/>
              </a:rPr>
              <a:t>3. MODEL ANSWER ANALYSIS</a:t>
            </a:r>
            <a:br>
              <a:rPr lang="en-US" sz="4000" dirty="0">
                <a:solidFill>
                  <a:srgbClr val="C00000"/>
                </a:solidFill>
                <a:latin typeface="Arial"/>
                <a:cs typeface="Arial"/>
              </a:rPr>
            </a:br>
            <a:endParaRPr lang="en-US" sz="4000" dirty="0">
              <a:solidFill>
                <a:srgbClr val="C00000"/>
              </a:solidFill>
            </a:endParaRPr>
          </a:p>
        </p:txBody>
      </p:sp>
      <p:sp>
        <p:nvSpPr>
          <p:cNvPr id="9" name="Rounded Rectangular Callout 8"/>
          <p:cNvSpPr/>
          <p:nvPr/>
        </p:nvSpPr>
        <p:spPr>
          <a:xfrm>
            <a:off x="320235" y="2078024"/>
            <a:ext cx="2509164" cy="775836"/>
          </a:xfrm>
          <a:prstGeom prst="wedgeRoundRectCallout">
            <a:avLst>
              <a:gd name="adj1" fmla="val 76965"/>
              <a:gd name="adj2" fmla="val -331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latin typeface="Calibri" panose="020F0502020204030204" pitchFamily="34" charset="0"/>
              <a:cs typeface="Calibri" panose="020F0502020204030204" pitchFamily="34" charset="0"/>
            </a:endParaRPr>
          </a:p>
          <a:p>
            <a:pPr algn="ctr"/>
            <a:r>
              <a:rPr lang="en-GB" sz="2400" dirty="0">
                <a:latin typeface="Calibri" panose="020F0502020204030204" pitchFamily="34" charset="0"/>
                <a:cs typeface="Calibri" panose="020F0502020204030204" pitchFamily="34" charset="0"/>
              </a:rPr>
              <a:t>Paraphrasing the thesis statement</a:t>
            </a:r>
          </a:p>
          <a:p>
            <a:pPr algn="ctr"/>
            <a:endParaRPr lang="en-US" dirty="0"/>
          </a:p>
        </p:txBody>
      </p:sp>
    </p:spTree>
    <p:extLst>
      <p:ext uri="{BB962C8B-B14F-4D97-AF65-F5344CB8AC3E}">
        <p14:creationId xmlns:p14="http://schemas.microsoft.com/office/powerpoint/2010/main" val="1809642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658" y="2548540"/>
            <a:ext cx="10058400" cy="1450757"/>
          </a:xfrm>
        </p:spPr>
        <p:txBody>
          <a:bodyPr>
            <a:normAutofit fontScale="90000"/>
          </a:bodyPr>
          <a:lstStyle/>
          <a:p>
            <a:r>
              <a:rPr lang="en-US" b="1" i="1" dirty="0"/>
              <a:t>PRACTICE 1</a:t>
            </a:r>
            <a:br>
              <a:rPr lang="en-US" b="1" i="1" dirty="0"/>
            </a:br>
            <a:r>
              <a:rPr lang="en-US" b="1" i="1" dirty="0"/>
              <a:t>In many countries schools have severe problems with student behavior.</a:t>
            </a:r>
            <a:br>
              <a:rPr lang="en-US" b="1" dirty="0"/>
            </a:br>
            <a:r>
              <a:rPr lang="en-US" b="1" i="1" dirty="0"/>
              <a:t>What do you think are the causes of this?</a:t>
            </a:r>
            <a:br>
              <a:rPr lang="en-US" b="1" dirty="0"/>
            </a:br>
            <a:r>
              <a:rPr lang="en-US" b="1" i="1" dirty="0"/>
              <a:t>What solutions can you suggest? </a:t>
            </a:r>
            <a:r>
              <a:rPr lang="en-US" dirty="0"/>
              <a:t> </a:t>
            </a:r>
          </a:p>
        </p:txBody>
      </p:sp>
    </p:spTree>
    <p:extLst>
      <p:ext uri="{BB962C8B-B14F-4D97-AF65-F5344CB8AC3E}">
        <p14:creationId xmlns:p14="http://schemas.microsoft.com/office/powerpoint/2010/main" val="2432030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a:t>
            </a:r>
          </a:p>
        </p:txBody>
      </p:sp>
      <p:sp>
        <p:nvSpPr>
          <p:cNvPr id="3" name="Content Placeholder 2"/>
          <p:cNvSpPr>
            <a:spLocks noGrp="1"/>
          </p:cNvSpPr>
          <p:nvPr>
            <p:ph idx="1"/>
          </p:nvPr>
        </p:nvSpPr>
        <p:spPr/>
        <p:txBody>
          <a:bodyPr>
            <a:normAutofit/>
          </a:bodyPr>
          <a:lstStyle/>
          <a:p>
            <a:r>
              <a:rPr lang="en-US" sz="3600" b="1" dirty="0"/>
              <a:t>It is true that </a:t>
            </a:r>
            <a:r>
              <a:rPr lang="en-US" sz="3600" dirty="0"/>
              <a:t>the behavior of school pupils in some parts of the world </a:t>
            </a:r>
            <a:r>
              <a:rPr lang="en-US" sz="3600" b="1" dirty="0"/>
              <a:t>has been getting worse in recent years</a:t>
            </a:r>
            <a:r>
              <a:rPr lang="en-US" sz="3600" dirty="0"/>
              <a:t>. </a:t>
            </a:r>
            <a:r>
              <a:rPr lang="en-US" sz="3600" b="1" dirty="0"/>
              <a:t>There are a variety of possible reasons for this, but steps can definitely be taken to tackle the problem. </a:t>
            </a:r>
            <a:br>
              <a:rPr lang="en-US" sz="3600" b="1" dirty="0"/>
            </a:br>
            <a:endParaRPr lang="en-US" sz="3600" b="1" dirty="0"/>
          </a:p>
        </p:txBody>
      </p:sp>
    </p:spTree>
    <p:extLst>
      <p:ext uri="{BB962C8B-B14F-4D97-AF65-F5344CB8AC3E}">
        <p14:creationId xmlns:p14="http://schemas.microsoft.com/office/powerpoint/2010/main" val="3215333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Body 1</a:t>
            </a:r>
          </a:p>
        </p:txBody>
      </p:sp>
      <p:sp>
        <p:nvSpPr>
          <p:cNvPr id="3" name="Content Placeholder 2"/>
          <p:cNvSpPr>
            <a:spLocks noGrp="1"/>
          </p:cNvSpPr>
          <p:nvPr>
            <p:ph idx="1"/>
          </p:nvPr>
        </p:nvSpPr>
        <p:spPr>
          <a:xfrm>
            <a:off x="1097279" y="1845734"/>
            <a:ext cx="10717731" cy="4023360"/>
          </a:xfrm>
        </p:spPr>
        <p:txBody>
          <a:bodyPr>
            <a:noAutofit/>
          </a:bodyPr>
          <a:lstStyle/>
          <a:p>
            <a:pPr>
              <a:lnSpc>
                <a:spcPct val="120000"/>
              </a:lnSpc>
            </a:pPr>
            <a:r>
              <a:rPr lang="en-US" sz="2400" b="1" dirty="0"/>
              <a:t>In my opinion, three main factors are to blame for </a:t>
            </a:r>
            <a:r>
              <a:rPr lang="en-US" sz="2400" dirty="0"/>
              <a:t>the way young people behave at school nowadays</a:t>
            </a:r>
            <a:r>
              <a:rPr lang="en-US" sz="2400" b="1" dirty="0"/>
              <a:t>. Firstly</a:t>
            </a:r>
            <a:r>
              <a:rPr lang="en-US" sz="2400" dirty="0"/>
              <a:t>, modern parents tend to be too lenient or permissive. Many children become accustomed to getting whatever they want, and they find it difficult to accept the demands of teachers or the limits imposed on them by school rules. </a:t>
            </a:r>
            <a:r>
              <a:rPr lang="en-US" sz="2400" b="1" dirty="0"/>
              <a:t>Secondly, </a:t>
            </a:r>
            <a:r>
              <a:rPr lang="en-US" sz="2400" dirty="0"/>
              <a:t>if teachers cannot control their students, there must be an issue with the quality of classroom management training or support within schools. </a:t>
            </a:r>
            <a:r>
              <a:rPr lang="en-US" sz="2400" b="1" dirty="0"/>
              <a:t>Finally, </a:t>
            </a:r>
            <a:r>
              <a:rPr lang="en-US" sz="2400" dirty="0"/>
              <a:t>children are influenced by the behavior of celebrities, many of whom set the example that success can be achieved without finishing school.</a:t>
            </a:r>
            <a:br>
              <a:rPr lang="en-US" sz="2400" dirty="0"/>
            </a:br>
            <a:endParaRPr lang="en-US" sz="2400" dirty="0"/>
          </a:p>
        </p:txBody>
      </p:sp>
    </p:spTree>
    <p:extLst>
      <p:ext uri="{BB962C8B-B14F-4D97-AF65-F5344CB8AC3E}">
        <p14:creationId xmlns:p14="http://schemas.microsoft.com/office/powerpoint/2010/main" val="231339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Body 2</a:t>
            </a:r>
          </a:p>
        </p:txBody>
      </p:sp>
      <p:sp>
        <p:nvSpPr>
          <p:cNvPr id="3" name="Content Placeholder 2"/>
          <p:cNvSpPr>
            <a:spLocks noGrp="1"/>
          </p:cNvSpPr>
          <p:nvPr>
            <p:ph idx="1"/>
          </p:nvPr>
        </p:nvSpPr>
        <p:spPr>
          <a:xfrm>
            <a:off x="1097279" y="1845734"/>
            <a:ext cx="10717731" cy="4023360"/>
          </a:xfrm>
        </p:spPr>
        <p:txBody>
          <a:bodyPr>
            <a:noAutofit/>
          </a:bodyPr>
          <a:lstStyle/>
          <a:p>
            <a:pPr algn="just">
              <a:lnSpc>
                <a:spcPct val="120000"/>
              </a:lnSpc>
            </a:pPr>
            <a:r>
              <a:rPr lang="en-US" sz="2400" b="1" dirty="0"/>
              <a:t>Student behavior can certainly be improved. </a:t>
            </a:r>
            <a:r>
              <a:rPr lang="en-US" sz="2400" dirty="0"/>
              <a:t>I believe that </a:t>
            </a:r>
            <a:r>
              <a:rPr lang="en-US" sz="2400" b="1" dirty="0"/>
              <a:t>the change must start with parents, </a:t>
            </a:r>
            <a:r>
              <a:rPr lang="en-US" sz="2400" dirty="0"/>
              <a:t>who need to be persuaded that it is important to set firm rules for their children. When children misbehave or break the rules, parents should use reasonable punishments to demonstrate that actions have consequences</a:t>
            </a:r>
            <a:r>
              <a:rPr lang="en-US" sz="2400" b="1" dirty="0"/>
              <a:t>. Also, schools could play an important role in</a:t>
            </a:r>
            <a:r>
              <a:rPr lang="en-US" sz="2400" dirty="0"/>
              <a:t> training both teachers and parents to use effective disciplinary techniques, and in improving the communication between both groups. </a:t>
            </a:r>
            <a:r>
              <a:rPr lang="en-US" sz="2400" b="1" dirty="0"/>
              <a:t>At the same time, </a:t>
            </a:r>
            <a:r>
              <a:rPr lang="en-US" sz="2400" dirty="0"/>
              <a:t>famous people, such as musicians and football players, need to understand the responsibility that they have to act as role models to children.! </a:t>
            </a:r>
            <a:br>
              <a:rPr lang="en-US" sz="2400" dirty="0"/>
            </a:br>
            <a:endParaRPr lang="en-US" sz="2400" dirty="0"/>
          </a:p>
        </p:txBody>
      </p:sp>
    </p:spTree>
    <p:extLst>
      <p:ext uri="{BB962C8B-B14F-4D97-AF65-F5344CB8AC3E}">
        <p14:creationId xmlns:p14="http://schemas.microsoft.com/office/powerpoint/2010/main" val="424303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Conclusion</a:t>
            </a:r>
          </a:p>
        </p:txBody>
      </p:sp>
      <p:sp>
        <p:nvSpPr>
          <p:cNvPr id="3" name="Content Placeholder 2"/>
          <p:cNvSpPr>
            <a:spLocks noGrp="1"/>
          </p:cNvSpPr>
          <p:nvPr>
            <p:ph idx="1"/>
          </p:nvPr>
        </p:nvSpPr>
        <p:spPr>
          <a:xfrm>
            <a:off x="1097279" y="1845734"/>
            <a:ext cx="10717731" cy="4023360"/>
          </a:xfrm>
        </p:spPr>
        <p:txBody>
          <a:bodyPr>
            <a:noAutofit/>
          </a:bodyPr>
          <a:lstStyle/>
          <a:p>
            <a:pPr>
              <a:lnSpc>
                <a:spcPct val="120000"/>
              </a:lnSpc>
            </a:pPr>
            <a:r>
              <a:rPr lang="en-US" sz="3600" b="1" dirty="0"/>
              <a:t>In conclusion, </a:t>
            </a:r>
            <a:r>
              <a:rPr lang="en-US" sz="3600" dirty="0"/>
              <a:t>schools </a:t>
            </a:r>
            <a:r>
              <a:rPr lang="en-US" sz="3600" b="1" dirty="0"/>
              <a:t>will continue to face </a:t>
            </a:r>
            <a:r>
              <a:rPr lang="en-US" sz="3600" dirty="0"/>
              <a:t>discipline </a:t>
            </a:r>
            <a:r>
              <a:rPr lang="en-US" sz="3600" b="1" dirty="0"/>
              <a:t>problems unless </a:t>
            </a:r>
            <a:r>
              <a:rPr lang="en-US" sz="3600" dirty="0"/>
              <a:t>parents, teachers and </a:t>
            </a:r>
            <a:r>
              <a:rPr lang="en-US" sz="3600" b="1" dirty="0"/>
              <a:t>public figures set clear rules </a:t>
            </a:r>
            <a:r>
              <a:rPr lang="en-US" sz="3600" dirty="0"/>
              <a:t>and </a:t>
            </a:r>
            <a:r>
              <a:rPr lang="en-US" sz="3600" b="1" dirty="0"/>
              <a:t>demonstrate the right behavior </a:t>
            </a:r>
            <a:r>
              <a:rPr lang="en-US" sz="3600" dirty="0"/>
              <a:t>themselves.</a:t>
            </a:r>
            <a:br>
              <a:rPr lang="en-US" sz="3600" dirty="0"/>
            </a:br>
            <a:endParaRPr lang="en-US" sz="3600" dirty="0"/>
          </a:p>
        </p:txBody>
      </p:sp>
    </p:spTree>
    <p:extLst>
      <p:ext uri="{BB962C8B-B14F-4D97-AF65-F5344CB8AC3E}">
        <p14:creationId xmlns:p14="http://schemas.microsoft.com/office/powerpoint/2010/main" val="247883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1080" y="-83215"/>
            <a:ext cx="7772400" cy="1143000"/>
          </a:xfrm>
        </p:spPr>
        <p:txBody>
          <a:bodyPr>
            <a:noAutofit/>
          </a:bodyPr>
          <a:lstStyle/>
          <a:p>
            <a:pPr algn="ctr"/>
            <a:r>
              <a:rPr lang="en-US" sz="4400" b="1" dirty="0">
                <a:solidFill>
                  <a:srgbClr val="C00000"/>
                </a:solidFill>
                <a:effectLst>
                  <a:outerShdw blurRad="38100" dist="38100" dir="2700000" algn="tl">
                    <a:srgbClr val="000000">
                      <a:alpha val="43137"/>
                    </a:srgbClr>
                  </a:outerShdw>
                </a:effectLst>
              </a:rPr>
              <a:t>CONTENTS</a:t>
            </a:r>
          </a:p>
        </p:txBody>
      </p:sp>
      <p:sp>
        <p:nvSpPr>
          <p:cNvPr id="3" name="Content Placeholder 2"/>
          <p:cNvSpPr>
            <a:spLocks noGrp="1"/>
          </p:cNvSpPr>
          <p:nvPr>
            <p:ph sz="quarter" idx="1"/>
          </p:nvPr>
        </p:nvSpPr>
        <p:spPr>
          <a:xfrm>
            <a:off x="1275711" y="864134"/>
            <a:ext cx="10083137" cy="4123035"/>
          </a:xfrm>
        </p:spPr>
        <p:txBody>
          <a:bodyPr anchor="ctr"/>
          <a:lstStyle/>
          <a:p>
            <a:pPr marL="742950" indent="-742950">
              <a:buAutoNum type="arabicPeriod"/>
            </a:pPr>
            <a:r>
              <a:rPr lang="en-US" sz="3600" b="1" dirty="0"/>
              <a:t>MAIN FEATURES</a:t>
            </a:r>
          </a:p>
          <a:p>
            <a:pPr marL="742950" indent="-742950">
              <a:buAutoNum type="arabicPeriod"/>
            </a:pPr>
            <a:r>
              <a:rPr lang="en-US" sz="3600" b="1" dirty="0"/>
              <a:t>USEFUL LANGUAGE</a:t>
            </a:r>
          </a:p>
          <a:p>
            <a:pPr marL="742950" indent="-742950">
              <a:buAutoNum type="arabicPeriod"/>
            </a:pPr>
            <a:r>
              <a:rPr lang="en-US" sz="3600" b="1" dirty="0"/>
              <a:t>MODEL ANSWER ANALYSIS</a:t>
            </a:r>
          </a:p>
        </p:txBody>
      </p:sp>
    </p:spTree>
    <p:extLst>
      <p:ext uri="{BB962C8B-B14F-4D97-AF65-F5344CB8AC3E}">
        <p14:creationId xmlns:p14="http://schemas.microsoft.com/office/powerpoint/2010/main" val="382869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TO REWRITE!</a:t>
            </a:r>
          </a:p>
        </p:txBody>
      </p:sp>
    </p:spTree>
    <p:extLst>
      <p:ext uri="{BB962C8B-B14F-4D97-AF65-F5344CB8AC3E}">
        <p14:creationId xmlns:p14="http://schemas.microsoft.com/office/powerpoint/2010/main" val="2790585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2</a:t>
            </a:r>
          </a:p>
        </p:txBody>
      </p:sp>
      <p:pic>
        <p:nvPicPr>
          <p:cNvPr id="4" name="Content Placeholder 3"/>
          <p:cNvPicPr>
            <a:picLocks noGrp="1" noChangeAspect="1"/>
          </p:cNvPicPr>
          <p:nvPr>
            <p:ph idx="1"/>
          </p:nvPr>
        </p:nvPicPr>
        <p:blipFill>
          <a:blip r:embed="rId2"/>
          <a:stretch>
            <a:fillRect/>
          </a:stretch>
        </p:blipFill>
        <p:spPr>
          <a:xfrm>
            <a:off x="588222" y="2166891"/>
            <a:ext cx="11076516" cy="2700635"/>
          </a:xfrm>
          <a:prstGeom prst="rect">
            <a:avLst/>
          </a:prstGeom>
        </p:spPr>
      </p:pic>
    </p:spTree>
    <p:extLst>
      <p:ext uri="{BB962C8B-B14F-4D97-AF65-F5344CB8AC3E}">
        <p14:creationId xmlns:p14="http://schemas.microsoft.com/office/powerpoint/2010/main" val="3433687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5508" y="2069432"/>
            <a:ext cx="11601943" cy="1275347"/>
          </a:xfrm>
          <a:prstGeom prst="rect">
            <a:avLst/>
          </a:prstGeom>
        </p:spPr>
      </p:pic>
      <p:sp>
        <p:nvSpPr>
          <p:cNvPr id="2" name="Title 1"/>
          <p:cNvSpPr>
            <a:spLocks noGrp="1"/>
          </p:cNvSpPr>
          <p:nvPr>
            <p:ph type="title"/>
          </p:nvPr>
        </p:nvSpPr>
        <p:spPr/>
        <p:txBody>
          <a:bodyPr/>
          <a:lstStyle/>
          <a:p>
            <a:r>
              <a:rPr lang="en-US" dirty="0"/>
              <a:t>Intro</a:t>
            </a:r>
          </a:p>
        </p:txBody>
      </p:sp>
    </p:spTree>
    <p:extLst>
      <p:ext uri="{BB962C8B-B14F-4D97-AF65-F5344CB8AC3E}">
        <p14:creationId xmlns:p14="http://schemas.microsoft.com/office/powerpoint/2010/main" val="2952287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 1</a:t>
            </a:r>
          </a:p>
        </p:txBody>
      </p:sp>
      <p:pic>
        <p:nvPicPr>
          <p:cNvPr id="4" name="Content Placeholder 3"/>
          <p:cNvPicPr>
            <a:picLocks noGrp="1" noChangeAspect="1"/>
          </p:cNvPicPr>
          <p:nvPr>
            <p:ph idx="1"/>
          </p:nvPr>
        </p:nvPicPr>
        <p:blipFill>
          <a:blip r:embed="rId2"/>
          <a:stretch>
            <a:fillRect/>
          </a:stretch>
        </p:blipFill>
        <p:spPr>
          <a:xfrm>
            <a:off x="289240" y="1949116"/>
            <a:ext cx="11674480" cy="3441031"/>
          </a:xfrm>
          <a:prstGeom prst="rect">
            <a:avLst/>
          </a:prstGeom>
        </p:spPr>
      </p:pic>
    </p:spTree>
    <p:extLst>
      <p:ext uri="{BB962C8B-B14F-4D97-AF65-F5344CB8AC3E}">
        <p14:creationId xmlns:p14="http://schemas.microsoft.com/office/powerpoint/2010/main" val="2695959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 2</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07545" y="1845734"/>
            <a:ext cx="11533547" cy="3736919"/>
          </a:xfrm>
          <a:prstGeom prst="rect">
            <a:avLst/>
          </a:prstGeom>
        </p:spPr>
      </p:pic>
    </p:spTree>
    <p:extLst>
      <p:ext uri="{BB962C8B-B14F-4D97-AF65-F5344CB8AC3E}">
        <p14:creationId xmlns:p14="http://schemas.microsoft.com/office/powerpoint/2010/main" val="800310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pic>
        <p:nvPicPr>
          <p:cNvPr id="4" name="Content Placeholder 3"/>
          <p:cNvPicPr>
            <a:picLocks noGrp="1" noChangeAspect="1"/>
          </p:cNvPicPr>
          <p:nvPr>
            <p:ph idx="1"/>
          </p:nvPr>
        </p:nvPicPr>
        <p:blipFill>
          <a:blip r:embed="rId2"/>
          <a:stretch>
            <a:fillRect/>
          </a:stretch>
        </p:blipFill>
        <p:spPr>
          <a:xfrm>
            <a:off x="314413" y="2490421"/>
            <a:ext cx="11624133" cy="1313814"/>
          </a:xfrm>
          <a:prstGeom prst="rect">
            <a:avLst/>
          </a:prstGeom>
        </p:spPr>
      </p:pic>
    </p:spTree>
    <p:extLst>
      <p:ext uri="{BB962C8B-B14F-4D97-AF65-F5344CB8AC3E}">
        <p14:creationId xmlns:p14="http://schemas.microsoft.com/office/powerpoint/2010/main" val="998877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TO REWRITE!</a:t>
            </a:r>
          </a:p>
        </p:txBody>
      </p:sp>
    </p:spTree>
    <p:extLst>
      <p:ext uri="{BB962C8B-B14F-4D97-AF65-F5344CB8AC3E}">
        <p14:creationId xmlns:p14="http://schemas.microsoft.com/office/powerpoint/2010/main" val="1623846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3367" y="1257489"/>
            <a:ext cx="10058400" cy="4023360"/>
          </a:xfrm>
        </p:spPr>
        <p:txBody>
          <a:bodyPr>
            <a:normAutofit/>
          </a:bodyPr>
          <a:lstStyle/>
          <a:p>
            <a:pPr algn="ctr"/>
            <a:r>
              <a:rPr lang="en-US" sz="2800" b="1" dirty="0">
                <a:solidFill>
                  <a:srgbClr val="0070C0"/>
                </a:solidFill>
              </a:rPr>
              <a:t>Types of Essay Questions</a:t>
            </a:r>
          </a:p>
        </p:txBody>
      </p:sp>
      <p:sp>
        <p:nvSpPr>
          <p:cNvPr id="4" name="Title 9"/>
          <p:cNvSpPr>
            <a:spLocks noGrp="1"/>
          </p:cNvSpPr>
          <p:nvPr>
            <p:ph type="title"/>
          </p:nvPr>
        </p:nvSpPr>
        <p:spPr>
          <a:xfrm>
            <a:off x="1253367" y="0"/>
            <a:ext cx="10058400" cy="1450757"/>
          </a:xfrm>
        </p:spPr>
        <p:txBody>
          <a:bodyPr>
            <a:noAutofit/>
          </a:bodyPr>
          <a:lstStyle/>
          <a:p>
            <a:pPr algn="ctr"/>
            <a:r>
              <a:rPr lang="en-US" sz="4000" b="1" spc="-36" dirty="0">
                <a:solidFill>
                  <a:srgbClr val="C00000"/>
                </a:solidFill>
                <a:latin typeface="Arial"/>
                <a:cs typeface="Arial"/>
              </a:rPr>
              <a:t>1. MAIN FEATURES</a:t>
            </a:r>
            <a:br>
              <a:rPr lang="en-US" sz="4000" dirty="0">
                <a:solidFill>
                  <a:srgbClr val="C00000"/>
                </a:solidFill>
                <a:latin typeface="Arial"/>
                <a:cs typeface="Arial"/>
              </a:rPr>
            </a:br>
            <a:endParaRPr lang="en-US" sz="4000" dirty="0">
              <a:solidFill>
                <a:srgbClr val="C00000"/>
              </a:solidFill>
            </a:endParaRPr>
          </a:p>
        </p:txBody>
      </p:sp>
      <p:sp>
        <p:nvSpPr>
          <p:cNvPr id="5" name="object 4"/>
          <p:cNvSpPr txBox="1"/>
          <p:nvPr/>
        </p:nvSpPr>
        <p:spPr>
          <a:xfrm>
            <a:off x="1253367" y="2201606"/>
            <a:ext cx="10370577" cy="1476400"/>
          </a:xfrm>
          <a:prstGeom prst="rect">
            <a:avLst/>
          </a:prstGeom>
        </p:spPr>
        <p:txBody>
          <a:bodyPr wrap="square" lIns="0" tIns="12477" rIns="0" bIns="0" rtlCol="0">
            <a:noAutofit/>
          </a:bodyPr>
          <a:lstStyle/>
          <a:p>
            <a:pPr marL="355600" marR="35227" indent="-342900">
              <a:lnSpc>
                <a:spcPct val="101277"/>
              </a:lnSpc>
              <a:spcBef>
                <a:spcPts val="906"/>
              </a:spcBef>
              <a:buFont typeface="Wingdings" panose="05000000000000000000" pitchFamily="2" charset="2"/>
              <a:buChar char="ü"/>
            </a:pPr>
            <a:r>
              <a:rPr lang="en-US" sz="2800" i="1" dirty="0"/>
              <a:t>Problems and solutions</a:t>
            </a:r>
          </a:p>
          <a:p>
            <a:pPr marL="355600" marR="35227" indent="-342900">
              <a:lnSpc>
                <a:spcPct val="101277"/>
              </a:lnSpc>
              <a:spcBef>
                <a:spcPts val="906"/>
              </a:spcBef>
              <a:buFont typeface="Wingdings" panose="05000000000000000000" pitchFamily="2" charset="2"/>
              <a:buChar char="ü"/>
            </a:pPr>
            <a:r>
              <a:rPr lang="en-US" sz="2800" i="1" dirty="0"/>
              <a:t>Causes and solutions </a:t>
            </a:r>
          </a:p>
          <a:p>
            <a:pPr marL="355600" marR="35227" indent="-342900">
              <a:lnSpc>
                <a:spcPct val="101277"/>
              </a:lnSpc>
              <a:spcBef>
                <a:spcPts val="906"/>
              </a:spcBef>
              <a:buFont typeface="Wingdings" panose="05000000000000000000" pitchFamily="2" charset="2"/>
              <a:buChar char="ü"/>
            </a:pPr>
            <a:r>
              <a:rPr lang="en-US" sz="2800" i="1" dirty="0"/>
              <a:t>Causes and effects</a:t>
            </a:r>
          </a:p>
          <a:p>
            <a:pPr marL="355600" marR="35227" indent="-342900">
              <a:lnSpc>
                <a:spcPct val="101277"/>
              </a:lnSpc>
              <a:spcBef>
                <a:spcPts val="906"/>
              </a:spcBef>
              <a:buFont typeface="Wingdings" panose="05000000000000000000" pitchFamily="2" charset="2"/>
              <a:buChar char="ü"/>
            </a:pPr>
            <a:r>
              <a:rPr lang="en-US" sz="2800" i="1" dirty="0"/>
              <a:t>Others (two-part questions)</a:t>
            </a:r>
          </a:p>
        </p:txBody>
      </p:sp>
    </p:spTree>
    <p:extLst>
      <p:ext uri="{BB962C8B-B14F-4D97-AF65-F5344CB8AC3E}">
        <p14:creationId xmlns:p14="http://schemas.microsoft.com/office/powerpoint/2010/main" val="53653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45354" y="356153"/>
            <a:ext cx="11029209" cy="6413609"/>
          </a:xfrm>
        </p:spPr>
        <p:txBody>
          <a:bodyPr>
            <a:normAutofit/>
          </a:bodyPr>
          <a:lstStyle/>
          <a:p>
            <a:pPr marL="0" indent="0" algn="ctr">
              <a:buNone/>
              <a:defRPr/>
            </a:pPr>
            <a:endParaRPr lang="en-US" b="1" dirty="0">
              <a:solidFill>
                <a:srgbClr val="FF0000"/>
              </a:solidFill>
            </a:endParaRPr>
          </a:p>
          <a:p>
            <a:pPr marL="0" indent="0" algn="ctr">
              <a:buNone/>
              <a:defRPr/>
            </a:pPr>
            <a:endParaRPr lang="en-US" b="1" dirty="0">
              <a:latin typeface="arial"/>
            </a:endParaRPr>
          </a:p>
          <a:p>
            <a:pPr marL="0" indent="0" algn="ctr">
              <a:buNone/>
              <a:defRPr/>
            </a:pPr>
            <a:r>
              <a:rPr lang="en-US" sz="2800" b="1" dirty="0">
                <a:solidFill>
                  <a:srgbClr val="0070C0"/>
                </a:solidFill>
                <a:latin typeface="arial"/>
              </a:rPr>
              <a:t>Problems and Solutions </a:t>
            </a:r>
          </a:p>
          <a:p>
            <a:pPr marL="0" indent="0" algn="just">
              <a:buNone/>
            </a:pPr>
            <a:endParaRPr lang="en-US" dirty="0">
              <a:latin typeface="arial"/>
            </a:endParaRPr>
          </a:p>
          <a:p>
            <a:pPr marL="0" indent="0" algn="just">
              <a:buNone/>
            </a:pPr>
            <a:r>
              <a:rPr lang="en-US" sz="2400" dirty="0">
                <a:latin typeface="arial"/>
              </a:rPr>
              <a:t>In the developed world, average life expectancy is increasing. </a:t>
            </a:r>
          </a:p>
          <a:p>
            <a:pPr marL="0" indent="0" algn="just">
              <a:buNone/>
            </a:pPr>
            <a:endParaRPr lang="en-US" sz="2400" dirty="0">
              <a:latin typeface="arial"/>
            </a:endParaRPr>
          </a:p>
          <a:p>
            <a:pPr marL="0" indent="0" algn="just">
              <a:buNone/>
            </a:pPr>
            <a:r>
              <a:rPr lang="en-US" sz="2400" i="1" dirty="0">
                <a:latin typeface="arial"/>
              </a:rPr>
              <a:t>What </a:t>
            </a:r>
            <a:r>
              <a:rPr lang="en-US" sz="2400" b="1" i="1" dirty="0">
                <a:latin typeface="arial"/>
              </a:rPr>
              <a:t>problems</a:t>
            </a:r>
            <a:r>
              <a:rPr lang="en-US" sz="2400" i="1" dirty="0">
                <a:latin typeface="arial"/>
              </a:rPr>
              <a:t> will this cause for individuals and society? </a:t>
            </a:r>
          </a:p>
          <a:p>
            <a:pPr marL="0" indent="0" algn="just">
              <a:buNone/>
            </a:pPr>
            <a:r>
              <a:rPr lang="en-US" sz="2400" i="1" dirty="0">
                <a:latin typeface="arial"/>
              </a:rPr>
              <a:t>Suggest some </a:t>
            </a:r>
            <a:r>
              <a:rPr lang="en-US" sz="2400" b="1" i="1" dirty="0">
                <a:latin typeface="arial"/>
              </a:rPr>
              <a:t>measures</a:t>
            </a:r>
            <a:r>
              <a:rPr lang="en-US" sz="2400" i="1" dirty="0">
                <a:latin typeface="arial"/>
              </a:rPr>
              <a:t> that could be taken to reduce the impact of ageing </a:t>
            </a:r>
          </a:p>
          <a:p>
            <a:pPr marL="0" indent="0" algn="just">
              <a:buNone/>
            </a:pPr>
            <a:r>
              <a:rPr lang="en-US" sz="2400" i="1" dirty="0">
                <a:latin typeface="arial"/>
              </a:rPr>
              <a:t>populations.</a:t>
            </a:r>
          </a:p>
        </p:txBody>
      </p:sp>
      <p:sp>
        <p:nvSpPr>
          <p:cNvPr id="4" name="Title 9"/>
          <p:cNvSpPr txBox="1">
            <a:spLocks/>
          </p:cNvSpPr>
          <p:nvPr/>
        </p:nvSpPr>
        <p:spPr>
          <a:xfrm>
            <a:off x="1258362" y="192199"/>
            <a:ext cx="10058400" cy="1450757"/>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spc="-36" dirty="0">
                <a:solidFill>
                  <a:srgbClr val="C00000"/>
                </a:solidFill>
                <a:latin typeface="Arial"/>
                <a:cs typeface="Arial"/>
              </a:rPr>
              <a:t>1. MAIN FEATURES</a:t>
            </a:r>
            <a:br>
              <a:rPr lang="en-US" sz="4000" dirty="0">
                <a:solidFill>
                  <a:srgbClr val="C00000"/>
                </a:solidFill>
                <a:latin typeface="Arial"/>
                <a:cs typeface="Arial"/>
              </a:rPr>
            </a:br>
            <a:endParaRPr lang="en-US" sz="4000" dirty="0">
              <a:solidFill>
                <a:srgbClr val="C00000"/>
              </a:solidFill>
            </a:endParaRPr>
          </a:p>
        </p:txBody>
      </p:sp>
    </p:spTree>
    <p:extLst>
      <p:ext uri="{BB962C8B-B14F-4D97-AF65-F5344CB8AC3E}">
        <p14:creationId xmlns:p14="http://schemas.microsoft.com/office/powerpoint/2010/main" val="406446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90960" y="309559"/>
            <a:ext cx="10312831" cy="6413609"/>
          </a:xfrm>
        </p:spPr>
        <p:txBody>
          <a:bodyPr>
            <a:normAutofit/>
          </a:bodyPr>
          <a:lstStyle/>
          <a:p>
            <a:pPr marL="0" indent="0" algn="ctr">
              <a:buNone/>
              <a:defRPr/>
            </a:pPr>
            <a:endParaRPr lang="en-US" b="1" dirty="0">
              <a:solidFill>
                <a:srgbClr val="FF0000"/>
              </a:solidFill>
            </a:endParaRPr>
          </a:p>
          <a:p>
            <a:pPr marL="0" indent="0" algn="ctr">
              <a:buNone/>
              <a:defRPr/>
            </a:pPr>
            <a:endParaRPr lang="en-US" b="1" dirty="0">
              <a:latin typeface="arial"/>
            </a:endParaRPr>
          </a:p>
          <a:p>
            <a:pPr marL="0" indent="0" algn="ctr">
              <a:buNone/>
              <a:defRPr/>
            </a:pPr>
            <a:r>
              <a:rPr lang="en-US" sz="2800" b="1" dirty="0">
                <a:solidFill>
                  <a:srgbClr val="0070C0"/>
                </a:solidFill>
                <a:latin typeface="arial"/>
              </a:rPr>
              <a:t>Causes and Solutions </a:t>
            </a:r>
          </a:p>
          <a:p>
            <a:pPr marL="0" indent="0" algn="just">
              <a:buNone/>
            </a:pPr>
            <a:endParaRPr lang="en-US" dirty="0">
              <a:latin typeface="arial"/>
            </a:endParaRPr>
          </a:p>
          <a:p>
            <a:pPr marL="0" indent="0" algn="just">
              <a:lnSpc>
                <a:spcPct val="150000"/>
              </a:lnSpc>
              <a:spcBef>
                <a:spcPts val="600"/>
              </a:spcBef>
              <a:buNone/>
            </a:pPr>
            <a:r>
              <a:rPr lang="en-US" sz="2400" dirty="0">
                <a:latin typeface="arial"/>
              </a:rPr>
              <a:t>Crime rate in teenagers has increased dramatically in many countries in recent years. </a:t>
            </a:r>
          </a:p>
          <a:p>
            <a:pPr marL="0" indent="0" algn="just">
              <a:lnSpc>
                <a:spcPct val="150000"/>
              </a:lnSpc>
              <a:spcBef>
                <a:spcPts val="600"/>
              </a:spcBef>
              <a:buNone/>
            </a:pPr>
            <a:endParaRPr lang="en-US" sz="2400" dirty="0">
              <a:latin typeface="arial"/>
            </a:endParaRPr>
          </a:p>
          <a:p>
            <a:pPr marL="0" indent="0" algn="just">
              <a:lnSpc>
                <a:spcPct val="150000"/>
              </a:lnSpc>
              <a:spcBef>
                <a:spcPts val="0"/>
              </a:spcBef>
              <a:spcAft>
                <a:spcPts val="0"/>
              </a:spcAft>
              <a:buNone/>
            </a:pPr>
            <a:r>
              <a:rPr lang="en-US" sz="2400" i="1" dirty="0">
                <a:latin typeface="arial"/>
              </a:rPr>
              <a:t>Give some possible </a:t>
            </a:r>
            <a:r>
              <a:rPr lang="en-US" sz="2400" b="1" i="1" dirty="0">
                <a:latin typeface="arial"/>
              </a:rPr>
              <a:t>reasons</a:t>
            </a:r>
            <a:r>
              <a:rPr lang="en-US" sz="2400" i="1" dirty="0">
                <a:latin typeface="arial"/>
              </a:rPr>
              <a:t> for this increase and suggest </a:t>
            </a:r>
            <a:r>
              <a:rPr lang="en-US" sz="2400" b="1" i="1" dirty="0">
                <a:latin typeface="arial"/>
              </a:rPr>
              <a:t>solutions</a:t>
            </a:r>
            <a:r>
              <a:rPr lang="en-US" sz="2400" i="1" dirty="0">
                <a:latin typeface="arial"/>
              </a:rPr>
              <a:t> to overcome youth crimes.”</a:t>
            </a:r>
          </a:p>
          <a:p>
            <a:pPr marL="0" indent="0" algn="just">
              <a:buNone/>
            </a:pPr>
            <a:endParaRPr lang="en-US" sz="2400" dirty="0">
              <a:latin typeface="arial"/>
            </a:endParaRPr>
          </a:p>
        </p:txBody>
      </p:sp>
      <p:sp>
        <p:nvSpPr>
          <p:cNvPr id="4" name="Title 9"/>
          <p:cNvSpPr txBox="1">
            <a:spLocks/>
          </p:cNvSpPr>
          <p:nvPr/>
        </p:nvSpPr>
        <p:spPr>
          <a:xfrm>
            <a:off x="990448" y="128133"/>
            <a:ext cx="10058400" cy="1450757"/>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spc="-36" dirty="0">
                <a:solidFill>
                  <a:srgbClr val="C00000"/>
                </a:solidFill>
                <a:latin typeface="Arial"/>
                <a:cs typeface="Arial"/>
              </a:rPr>
              <a:t>1. MAIN FEATURES</a:t>
            </a:r>
            <a:br>
              <a:rPr lang="en-US" sz="4000" dirty="0">
                <a:solidFill>
                  <a:srgbClr val="C00000"/>
                </a:solidFill>
                <a:latin typeface="Arial"/>
                <a:cs typeface="Arial"/>
              </a:rPr>
            </a:br>
            <a:endParaRPr lang="en-US" sz="4000" dirty="0">
              <a:solidFill>
                <a:srgbClr val="C00000"/>
              </a:solidFill>
            </a:endParaRPr>
          </a:p>
        </p:txBody>
      </p:sp>
    </p:spTree>
    <p:extLst>
      <p:ext uri="{BB962C8B-B14F-4D97-AF65-F5344CB8AC3E}">
        <p14:creationId xmlns:p14="http://schemas.microsoft.com/office/powerpoint/2010/main" val="194673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90960" y="309559"/>
            <a:ext cx="10312831" cy="6413609"/>
          </a:xfrm>
        </p:spPr>
        <p:txBody>
          <a:bodyPr>
            <a:normAutofit/>
          </a:bodyPr>
          <a:lstStyle/>
          <a:p>
            <a:pPr marL="0" indent="0" algn="ctr">
              <a:buNone/>
              <a:defRPr/>
            </a:pPr>
            <a:endParaRPr lang="en-US" b="1" dirty="0">
              <a:solidFill>
                <a:srgbClr val="FF0000"/>
              </a:solidFill>
            </a:endParaRPr>
          </a:p>
          <a:p>
            <a:pPr marL="0" indent="0" algn="ctr">
              <a:buNone/>
              <a:defRPr/>
            </a:pPr>
            <a:endParaRPr lang="en-US" b="1" dirty="0">
              <a:latin typeface="arial"/>
            </a:endParaRPr>
          </a:p>
          <a:p>
            <a:pPr marL="0" indent="0" algn="ctr">
              <a:buNone/>
              <a:defRPr/>
            </a:pPr>
            <a:r>
              <a:rPr lang="en-US" sz="2800" b="1" dirty="0">
                <a:solidFill>
                  <a:srgbClr val="0070C0"/>
                </a:solidFill>
                <a:latin typeface="arial"/>
              </a:rPr>
              <a:t>Causes and Effects </a:t>
            </a:r>
          </a:p>
          <a:p>
            <a:pPr marL="0" indent="0" algn="just">
              <a:buNone/>
            </a:pPr>
            <a:endParaRPr lang="en-US" dirty="0">
              <a:latin typeface="arial"/>
            </a:endParaRPr>
          </a:p>
          <a:p>
            <a:pPr marL="0" indent="0" algn="just">
              <a:lnSpc>
                <a:spcPct val="150000"/>
              </a:lnSpc>
              <a:buNone/>
            </a:pPr>
            <a:r>
              <a:rPr lang="en-US" sz="2400" dirty="0">
                <a:latin typeface="arial"/>
              </a:rPr>
              <a:t>In many parts of the world today there is a profitable market for products which lighten or whiten people’s skin. </a:t>
            </a:r>
          </a:p>
          <a:p>
            <a:pPr marL="0" indent="0" algn="just">
              <a:lnSpc>
                <a:spcPct val="150000"/>
              </a:lnSpc>
              <a:buNone/>
            </a:pPr>
            <a:r>
              <a:rPr lang="en-US" sz="2400" i="1" dirty="0">
                <a:latin typeface="arial"/>
              </a:rPr>
              <a:t>Outline the </a:t>
            </a:r>
            <a:r>
              <a:rPr lang="en-US" sz="2400" b="1" i="1" dirty="0">
                <a:latin typeface="arial"/>
              </a:rPr>
              <a:t>reasons</a:t>
            </a:r>
            <a:r>
              <a:rPr lang="en-US" sz="2400" i="1" dirty="0">
                <a:latin typeface="arial"/>
              </a:rPr>
              <a:t> for using such products and discuss what </a:t>
            </a:r>
            <a:r>
              <a:rPr lang="en-US" sz="2400" b="1" i="1" dirty="0">
                <a:latin typeface="arial"/>
              </a:rPr>
              <a:t>effects</a:t>
            </a:r>
            <a:r>
              <a:rPr lang="en-US" sz="2400" i="1" dirty="0">
                <a:latin typeface="arial"/>
              </a:rPr>
              <a:t> they have in terms of health and society.</a:t>
            </a:r>
          </a:p>
          <a:p>
            <a:pPr marL="0" indent="0" algn="just">
              <a:lnSpc>
                <a:spcPct val="150000"/>
              </a:lnSpc>
              <a:buNone/>
            </a:pPr>
            <a:endParaRPr lang="en-US" sz="2400" dirty="0">
              <a:latin typeface="arial"/>
            </a:endParaRPr>
          </a:p>
        </p:txBody>
      </p:sp>
      <p:sp>
        <p:nvSpPr>
          <p:cNvPr id="4" name="Title 9"/>
          <p:cNvSpPr txBox="1">
            <a:spLocks/>
          </p:cNvSpPr>
          <p:nvPr/>
        </p:nvSpPr>
        <p:spPr>
          <a:xfrm>
            <a:off x="990448" y="128133"/>
            <a:ext cx="10058400" cy="1450757"/>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spc="-36" dirty="0">
                <a:solidFill>
                  <a:srgbClr val="C00000"/>
                </a:solidFill>
                <a:latin typeface="Arial"/>
                <a:cs typeface="Arial"/>
              </a:rPr>
              <a:t>1. MAIN FEATURES</a:t>
            </a:r>
            <a:br>
              <a:rPr lang="en-US" sz="4000" dirty="0">
                <a:solidFill>
                  <a:srgbClr val="C00000"/>
                </a:solidFill>
                <a:latin typeface="Arial"/>
                <a:cs typeface="Arial"/>
              </a:rPr>
            </a:br>
            <a:endParaRPr lang="en-US" sz="4000" dirty="0">
              <a:solidFill>
                <a:srgbClr val="C00000"/>
              </a:solidFill>
            </a:endParaRPr>
          </a:p>
        </p:txBody>
      </p:sp>
    </p:spTree>
    <p:extLst>
      <p:ext uri="{BB962C8B-B14F-4D97-AF65-F5344CB8AC3E}">
        <p14:creationId xmlns:p14="http://schemas.microsoft.com/office/powerpoint/2010/main" val="40950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90960" y="309559"/>
            <a:ext cx="10312831" cy="6413609"/>
          </a:xfrm>
        </p:spPr>
        <p:txBody>
          <a:bodyPr>
            <a:normAutofit/>
          </a:bodyPr>
          <a:lstStyle/>
          <a:p>
            <a:pPr marL="0" indent="0" algn="ctr">
              <a:buNone/>
              <a:defRPr/>
            </a:pPr>
            <a:endParaRPr lang="en-US" b="1" dirty="0">
              <a:solidFill>
                <a:srgbClr val="FF0000"/>
              </a:solidFill>
            </a:endParaRPr>
          </a:p>
          <a:p>
            <a:pPr marL="0" indent="0" algn="ctr">
              <a:buNone/>
              <a:defRPr/>
            </a:pPr>
            <a:endParaRPr lang="en-US" b="1" dirty="0">
              <a:latin typeface="arial"/>
            </a:endParaRPr>
          </a:p>
          <a:p>
            <a:pPr marL="0" indent="0" algn="ctr">
              <a:buNone/>
              <a:defRPr/>
            </a:pPr>
            <a:r>
              <a:rPr lang="en-US" sz="2800" b="1" dirty="0">
                <a:solidFill>
                  <a:srgbClr val="0070C0"/>
                </a:solidFill>
                <a:latin typeface="arial"/>
              </a:rPr>
              <a:t>Two-part Question</a:t>
            </a:r>
            <a:endParaRPr lang="en-US" dirty="0">
              <a:latin typeface="arial"/>
            </a:endParaRPr>
          </a:p>
          <a:p>
            <a:pPr marL="0" indent="0" algn="just">
              <a:lnSpc>
                <a:spcPct val="150000"/>
              </a:lnSpc>
              <a:buNone/>
            </a:pPr>
            <a:r>
              <a:rPr lang="en-US" sz="2400" dirty="0">
                <a:latin typeface="arial"/>
              </a:rPr>
              <a:t>News editors decide what to broadcast on television and what to print in newspapers.</a:t>
            </a:r>
          </a:p>
          <a:p>
            <a:pPr marL="0" indent="0" algn="just">
              <a:lnSpc>
                <a:spcPct val="150000"/>
              </a:lnSpc>
              <a:buNone/>
            </a:pPr>
            <a:r>
              <a:rPr lang="en-US" sz="2400" b="1" i="1" dirty="0">
                <a:latin typeface="arial"/>
              </a:rPr>
              <a:t>What factors do you think influence these decisions? Do we become used to bad news and would it be better if more good news was reported?</a:t>
            </a:r>
          </a:p>
          <a:p>
            <a:pPr marL="0" indent="0" algn="just">
              <a:lnSpc>
                <a:spcPct val="150000"/>
              </a:lnSpc>
              <a:buNone/>
            </a:pPr>
            <a:endParaRPr lang="en-US" sz="2400" dirty="0">
              <a:latin typeface="arial"/>
            </a:endParaRPr>
          </a:p>
        </p:txBody>
      </p:sp>
      <p:sp>
        <p:nvSpPr>
          <p:cNvPr id="4" name="Title 9"/>
          <p:cNvSpPr txBox="1">
            <a:spLocks/>
          </p:cNvSpPr>
          <p:nvPr/>
        </p:nvSpPr>
        <p:spPr>
          <a:xfrm>
            <a:off x="990448" y="128133"/>
            <a:ext cx="10058400" cy="1450757"/>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spc="-36" dirty="0">
                <a:solidFill>
                  <a:srgbClr val="C00000"/>
                </a:solidFill>
                <a:latin typeface="Arial"/>
                <a:cs typeface="Arial"/>
              </a:rPr>
              <a:t>1. MAIN FEATURES</a:t>
            </a:r>
            <a:br>
              <a:rPr lang="en-US" sz="4000" dirty="0">
                <a:solidFill>
                  <a:srgbClr val="C00000"/>
                </a:solidFill>
                <a:latin typeface="Arial"/>
                <a:cs typeface="Arial"/>
              </a:rPr>
            </a:br>
            <a:endParaRPr lang="en-US" sz="4000" dirty="0">
              <a:solidFill>
                <a:srgbClr val="C00000"/>
              </a:solidFill>
            </a:endParaRPr>
          </a:p>
        </p:txBody>
      </p:sp>
    </p:spTree>
    <p:extLst>
      <p:ext uri="{BB962C8B-B14F-4D97-AF65-F5344CB8AC3E}">
        <p14:creationId xmlns:p14="http://schemas.microsoft.com/office/powerpoint/2010/main" val="362639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660" y="856157"/>
            <a:ext cx="10728186" cy="3999523"/>
          </a:xfrm>
        </p:spPr>
        <p:txBody>
          <a:bodyPr>
            <a:normAutofit/>
          </a:bodyPr>
          <a:lstStyle/>
          <a:p>
            <a:pPr algn="ctr"/>
            <a:r>
              <a:rPr lang="en-US" sz="2800" b="1" spc="-6" dirty="0">
                <a:solidFill>
                  <a:srgbClr val="0070C0"/>
                </a:solidFill>
                <a:latin typeface="Arial"/>
                <a:cs typeface="Arial"/>
              </a:rPr>
              <a:t>Essay Structure </a:t>
            </a:r>
          </a:p>
          <a:p>
            <a:pPr algn="ctr"/>
            <a:endParaRPr lang="en-US" sz="2800" b="1" dirty="0">
              <a:solidFill>
                <a:srgbClr val="0070C0"/>
              </a:solidFill>
            </a:endParaRPr>
          </a:p>
        </p:txBody>
      </p:sp>
      <p:sp>
        <p:nvSpPr>
          <p:cNvPr id="4" name="Title 9"/>
          <p:cNvSpPr>
            <a:spLocks noGrp="1"/>
          </p:cNvSpPr>
          <p:nvPr>
            <p:ph type="title"/>
          </p:nvPr>
        </p:nvSpPr>
        <p:spPr>
          <a:xfrm>
            <a:off x="870133" y="118626"/>
            <a:ext cx="10058400" cy="1098634"/>
          </a:xfrm>
        </p:spPr>
        <p:txBody>
          <a:bodyPr>
            <a:noAutofit/>
          </a:bodyPr>
          <a:lstStyle/>
          <a:p>
            <a:pPr algn="ctr"/>
            <a:r>
              <a:rPr lang="en-US" sz="4000" b="1" spc="-36" dirty="0">
                <a:solidFill>
                  <a:srgbClr val="C00000"/>
                </a:solidFill>
                <a:latin typeface="Arial"/>
                <a:cs typeface="Arial"/>
              </a:rPr>
              <a:t>1. MAIN FEATURES</a:t>
            </a:r>
            <a:br>
              <a:rPr lang="en-US" sz="4000" dirty="0">
                <a:solidFill>
                  <a:srgbClr val="C00000"/>
                </a:solidFill>
                <a:latin typeface="Arial"/>
                <a:cs typeface="Arial"/>
              </a:rPr>
            </a:br>
            <a:endParaRPr lang="en-US" sz="4000"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759588801"/>
              </p:ext>
            </p:extLst>
          </p:nvPr>
        </p:nvGraphicFramePr>
        <p:xfrm>
          <a:off x="285386" y="1907804"/>
          <a:ext cx="11427088" cy="3779520"/>
        </p:xfrm>
        <a:graphic>
          <a:graphicData uri="http://schemas.openxmlformats.org/drawingml/2006/table">
            <a:tbl>
              <a:tblPr firstRow="1" bandRow="1">
                <a:tableStyleId>{5940675A-B579-460E-94D1-54222C63F5DA}</a:tableStyleId>
              </a:tblPr>
              <a:tblGrid>
                <a:gridCol w="2877157">
                  <a:extLst>
                    <a:ext uri="{9D8B030D-6E8A-4147-A177-3AD203B41FA5}">
                      <a16:colId xmlns:a16="http://schemas.microsoft.com/office/drawing/2014/main" val="20000"/>
                    </a:ext>
                  </a:extLst>
                </a:gridCol>
                <a:gridCol w="2836387">
                  <a:extLst>
                    <a:ext uri="{9D8B030D-6E8A-4147-A177-3AD203B41FA5}">
                      <a16:colId xmlns:a16="http://schemas.microsoft.com/office/drawing/2014/main" val="20001"/>
                    </a:ext>
                  </a:extLst>
                </a:gridCol>
                <a:gridCol w="2694141">
                  <a:extLst>
                    <a:ext uri="{9D8B030D-6E8A-4147-A177-3AD203B41FA5}">
                      <a16:colId xmlns:a16="http://schemas.microsoft.com/office/drawing/2014/main" val="20002"/>
                    </a:ext>
                  </a:extLst>
                </a:gridCol>
                <a:gridCol w="3019403">
                  <a:extLst>
                    <a:ext uri="{9D8B030D-6E8A-4147-A177-3AD203B41FA5}">
                      <a16:colId xmlns:a16="http://schemas.microsoft.com/office/drawing/2014/main" val="20003"/>
                    </a:ext>
                  </a:extLst>
                </a:gridCol>
              </a:tblGrid>
              <a:tr h="370840">
                <a:tc>
                  <a:txBody>
                    <a:bodyPr/>
                    <a:lstStyle/>
                    <a:p>
                      <a:pPr algn="ctr"/>
                      <a:r>
                        <a:rPr lang="en-US" sz="2200" b="1" dirty="0">
                          <a:solidFill>
                            <a:schemeClr val="bg1"/>
                          </a:solidFill>
                          <a:latin typeface="Times New Roman" panose="02020603050405020304" pitchFamily="18" charset="0"/>
                          <a:cs typeface="Times New Roman" panose="02020603050405020304" pitchFamily="18" charset="0"/>
                        </a:rPr>
                        <a:t>Problems</a:t>
                      </a:r>
                      <a:r>
                        <a:rPr lang="en-US" sz="2200" b="1" baseline="0" dirty="0">
                          <a:solidFill>
                            <a:schemeClr val="bg1"/>
                          </a:solidFill>
                          <a:latin typeface="Times New Roman" panose="02020603050405020304" pitchFamily="18" charset="0"/>
                          <a:cs typeface="Times New Roman" panose="02020603050405020304" pitchFamily="18" charset="0"/>
                        </a:rPr>
                        <a:t> &amp; Solutions</a:t>
                      </a:r>
                      <a:endParaRPr lang="en-US" sz="2200" b="1" dirty="0">
                        <a:solidFill>
                          <a:schemeClr val="bg1"/>
                        </a:solidFill>
                        <a:latin typeface="Times New Roman" panose="02020603050405020304" pitchFamily="18" charset="0"/>
                        <a:cs typeface="Times New Roman" panose="02020603050405020304" pitchFamily="18" charset="0"/>
                      </a:endParaRPr>
                    </a:p>
                  </a:txBody>
                  <a:tcPr>
                    <a:solidFill>
                      <a:srgbClr val="002060"/>
                    </a:solidFill>
                  </a:tcPr>
                </a:tc>
                <a:tc>
                  <a:txBody>
                    <a:bodyPr/>
                    <a:lstStyle/>
                    <a:p>
                      <a:pPr algn="ctr"/>
                      <a:r>
                        <a:rPr lang="en-US" sz="2200" b="1" dirty="0">
                          <a:solidFill>
                            <a:schemeClr val="bg1"/>
                          </a:solidFill>
                          <a:latin typeface="Times New Roman" panose="02020603050405020304" pitchFamily="18" charset="0"/>
                          <a:cs typeface="Times New Roman" panose="02020603050405020304" pitchFamily="18" charset="0"/>
                        </a:rPr>
                        <a:t>Causes</a:t>
                      </a:r>
                      <a:r>
                        <a:rPr lang="en-US" sz="2200" b="1" baseline="0" dirty="0">
                          <a:solidFill>
                            <a:schemeClr val="bg1"/>
                          </a:solidFill>
                          <a:latin typeface="Times New Roman" panose="02020603050405020304" pitchFamily="18" charset="0"/>
                          <a:cs typeface="Times New Roman" panose="02020603050405020304" pitchFamily="18" charset="0"/>
                        </a:rPr>
                        <a:t> &amp; Solutions</a:t>
                      </a:r>
                      <a:endParaRPr lang="en-US" sz="2200" b="1" dirty="0">
                        <a:solidFill>
                          <a:schemeClr val="bg1"/>
                        </a:solidFill>
                        <a:latin typeface="Times New Roman" panose="02020603050405020304" pitchFamily="18" charset="0"/>
                        <a:cs typeface="Times New Roman" panose="02020603050405020304" pitchFamily="18" charset="0"/>
                      </a:endParaRPr>
                    </a:p>
                  </a:txBody>
                  <a:tcPr>
                    <a:solidFill>
                      <a:srgbClr val="002060"/>
                    </a:solidFill>
                  </a:tcPr>
                </a:tc>
                <a:tc>
                  <a:txBody>
                    <a:bodyPr/>
                    <a:lstStyle/>
                    <a:p>
                      <a:pPr algn="ctr"/>
                      <a:r>
                        <a:rPr lang="en-US" sz="2200" b="1" dirty="0">
                          <a:solidFill>
                            <a:schemeClr val="bg1"/>
                          </a:solidFill>
                          <a:latin typeface="Times New Roman" panose="02020603050405020304" pitchFamily="18" charset="0"/>
                          <a:cs typeface="Times New Roman" panose="02020603050405020304" pitchFamily="18" charset="0"/>
                        </a:rPr>
                        <a:t>Cause</a:t>
                      </a:r>
                      <a:r>
                        <a:rPr lang="en-US" sz="2200" b="1" baseline="0" dirty="0">
                          <a:solidFill>
                            <a:schemeClr val="bg1"/>
                          </a:solidFill>
                          <a:latin typeface="Times New Roman" panose="02020603050405020304" pitchFamily="18" charset="0"/>
                          <a:cs typeface="Times New Roman" panose="02020603050405020304" pitchFamily="18" charset="0"/>
                        </a:rPr>
                        <a:t> and Effects </a:t>
                      </a:r>
                      <a:endParaRPr lang="en-US" sz="2200" b="1" dirty="0">
                        <a:solidFill>
                          <a:schemeClr val="bg1"/>
                        </a:solidFill>
                        <a:latin typeface="Times New Roman" panose="02020603050405020304" pitchFamily="18" charset="0"/>
                        <a:cs typeface="Times New Roman" panose="02020603050405020304" pitchFamily="18" charset="0"/>
                      </a:endParaRPr>
                    </a:p>
                  </a:txBody>
                  <a:tcPr>
                    <a:solidFill>
                      <a:srgbClr val="002060"/>
                    </a:solidFill>
                  </a:tcPr>
                </a:tc>
                <a:tc>
                  <a:txBody>
                    <a:bodyPr/>
                    <a:lstStyle/>
                    <a:p>
                      <a:pPr algn="ctr"/>
                      <a:r>
                        <a:rPr lang="en-US" sz="2200" b="1" dirty="0">
                          <a:solidFill>
                            <a:schemeClr val="bg1"/>
                          </a:solidFill>
                          <a:latin typeface="Times New Roman" panose="02020603050405020304" pitchFamily="18" charset="0"/>
                          <a:cs typeface="Times New Roman" panose="02020603050405020304" pitchFamily="18" charset="0"/>
                        </a:rPr>
                        <a:t>Others </a:t>
                      </a:r>
                    </a:p>
                    <a:p>
                      <a:pPr algn="ctr"/>
                      <a:r>
                        <a:rPr lang="en-US" sz="2200" b="1" dirty="0">
                          <a:solidFill>
                            <a:schemeClr val="bg1"/>
                          </a:solidFill>
                          <a:latin typeface="Times New Roman" panose="02020603050405020304" pitchFamily="18" charset="0"/>
                          <a:cs typeface="Times New Roman" panose="02020603050405020304" pitchFamily="18" charset="0"/>
                        </a:rPr>
                        <a:t>(Two-part</a:t>
                      </a:r>
                      <a:r>
                        <a:rPr lang="en-US" sz="2200" b="1" baseline="0" dirty="0">
                          <a:solidFill>
                            <a:schemeClr val="bg1"/>
                          </a:solidFill>
                          <a:latin typeface="Times New Roman" panose="02020603050405020304" pitchFamily="18" charset="0"/>
                          <a:cs typeface="Times New Roman" panose="02020603050405020304" pitchFamily="18" charset="0"/>
                        </a:rPr>
                        <a:t> Questions)</a:t>
                      </a:r>
                      <a:endParaRPr lang="en-US" sz="2200" b="1" dirty="0">
                        <a:solidFill>
                          <a:schemeClr val="bg1"/>
                        </a:solidFill>
                        <a:latin typeface="Times New Roman" panose="02020603050405020304" pitchFamily="18" charset="0"/>
                        <a:cs typeface="Times New Roman" panose="02020603050405020304" pitchFamily="18" charset="0"/>
                      </a:endParaRPr>
                    </a:p>
                  </a:txBody>
                  <a:tcPr>
                    <a:solidFill>
                      <a:srgbClr val="002060"/>
                    </a:solidFill>
                  </a:tcPr>
                </a:tc>
                <a:extLst>
                  <a:ext uri="{0D108BD9-81ED-4DB2-BD59-A6C34878D82A}">
                    <a16:rowId xmlns:a16="http://schemas.microsoft.com/office/drawing/2014/main" val="10000"/>
                  </a:ext>
                </a:extLst>
              </a:tr>
              <a:tr h="370840">
                <a:tc>
                  <a:txBody>
                    <a:bodyPr/>
                    <a:lstStyle/>
                    <a:p>
                      <a:r>
                        <a:rPr lang="en-US" sz="2400" dirty="0">
                          <a:latin typeface="Times New Roman" panose="02020603050405020304" pitchFamily="18" charset="0"/>
                          <a:cs typeface="Times New Roman" panose="02020603050405020304" pitchFamily="18" charset="0"/>
                        </a:rPr>
                        <a:t>Introduction</a:t>
                      </a:r>
                      <a:r>
                        <a:rPr lang="en-US" sz="2400" baseline="0" dirty="0">
                          <a:latin typeface="Times New Roman" panose="02020603050405020304" pitchFamily="18" charset="0"/>
                          <a:cs typeface="Times New Roman" panose="02020603050405020304" pitchFamily="18" charset="0"/>
                        </a:rPr>
                        <a:t> </a:t>
                      </a:r>
                    </a:p>
                    <a:p>
                      <a:endParaRPr lang="en-US" sz="2400" baseline="0" dirty="0">
                        <a:latin typeface="Times New Roman" panose="02020603050405020304" pitchFamily="18" charset="0"/>
                        <a:cs typeface="Times New Roman" panose="02020603050405020304" pitchFamily="18" charset="0"/>
                      </a:endParaRPr>
                    </a:p>
                    <a:p>
                      <a:endParaRPr lang="en-US" sz="2400" baseline="0" dirty="0">
                        <a:latin typeface="Times New Roman" panose="02020603050405020304" pitchFamily="18" charset="0"/>
                        <a:cs typeface="Times New Roman" panose="02020603050405020304" pitchFamily="18" charset="0"/>
                      </a:endParaRPr>
                    </a:p>
                    <a:p>
                      <a:r>
                        <a:rPr lang="en-US" sz="2400" baseline="0" dirty="0">
                          <a:latin typeface="Times New Roman" panose="02020603050405020304" pitchFamily="18" charset="0"/>
                          <a:cs typeface="Times New Roman" panose="02020603050405020304" pitchFamily="18" charset="0"/>
                        </a:rPr>
                        <a:t>Body 1: Problems</a:t>
                      </a:r>
                    </a:p>
                    <a:p>
                      <a:r>
                        <a:rPr lang="en-US" sz="2400" baseline="0" dirty="0">
                          <a:latin typeface="Times New Roman" panose="02020603050405020304" pitchFamily="18" charset="0"/>
                          <a:cs typeface="Times New Roman" panose="02020603050405020304" pitchFamily="18" charset="0"/>
                        </a:rPr>
                        <a:t>Body 2: Solutions</a:t>
                      </a:r>
                    </a:p>
                    <a:p>
                      <a:endParaRPr lang="en-US" sz="2400" baseline="0" dirty="0">
                        <a:latin typeface="Times New Roman" panose="02020603050405020304" pitchFamily="18" charset="0"/>
                        <a:cs typeface="Times New Roman" panose="02020603050405020304" pitchFamily="18" charset="0"/>
                      </a:endParaRPr>
                    </a:p>
                    <a:p>
                      <a:endParaRPr lang="en-US" sz="2400" baseline="0" dirty="0">
                        <a:latin typeface="Times New Roman" panose="02020603050405020304" pitchFamily="18" charset="0"/>
                        <a:cs typeface="Times New Roman" panose="02020603050405020304" pitchFamily="18" charset="0"/>
                      </a:endParaRPr>
                    </a:p>
                    <a:p>
                      <a:r>
                        <a:rPr lang="en-US" sz="2400" baseline="0" dirty="0">
                          <a:latin typeface="Times New Roman" panose="02020603050405020304" pitchFamily="18" charset="0"/>
                          <a:cs typeface="Times New Roman" panose="02020603050405020304" pitchFamily="18" charset="0"/>
                        </a:rPr>
                        <a:t>Conclusion</a:t>
                      </a:r>
                      <a:endParaRPr lang="en-US" sz="24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Introduction</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endParaRPr lang="en-US" sz="2400" baseline="0" dirty="0">
                        <a:latin typeface="Times New Roman" panose="02020603050405020304" pitchFamily="18" charset="0"/>
                        <a:cs typeface="Times New Roman" panose="02020603050405020304" pitchFamily="18" charset="0"/>
                      </a:endParaRPr>
                    </a:p>
                    <a:p>
                      <a:endParaRPr lang="en-US" sz="2400" baseline="0" dirty="0">
                        <a:latin typeface="Times New Roman" panose="02020603050405020304" pitchFamily="18" charset="0"/>
                        <a:cs typeface="Times New Roman" panose="02020603050405020304" pitchFamily="18" charset="0"/>
                      </a:endParaRPr>
                    </a:p>
                    <a:p>
                      <a:r>
                        <a:rPr lang="en-US" sz="2400" baseline="0" dirty="0">
                          <a:latin typeface="Times New Roman" panose="02020603050405020304" pitchFamily="18" charset="0"/>
                          <a:cs typeface="Times New Roman" panose="02020603050405020304" pitchFamily="18" charset="0"/>
                        </a:rPr>
                        <a:t>Body 1: Causes</a:t>
                      </a:r>
                    </a:p>
                    <a:p>
                      <a:r>
                        <a:rPr lang="en-US" sz="2400" baseline="0" dirty="0">
                          <a:latin typeface="Times New Roman" panose="02020603050405020304" pitchFamily="18" charset="0"/>
                          <a:cs typeface="Times New Roman" panose="02020603050405020304" pitchFamily="18" charset="0"/>
                        </a:rPr>
                        <a:t>Body 2: Solutions</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aseline="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aseline="0" dirty="0">
                          <a:latin typeface="Times New Roman" panose="02020603050405020304" pitchFamily="18" charset="0"/>
                          <a:cs typeface="Times New Roman" panose="02020603050405020304" pitchFamily="18" charset="0"/>
                        </a:rPr>
                        <a:t>Conclusion</a:t>
                      </a:r>
                      <a:endParaRPr lang="en-US" sz="24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Introduction</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baseline="0" dirty="0">
                        <a:latin typeface="Times New Roman" panose="02020603050405020304" pitchFamily="18" charset="0"/>
                        <a:cs typeface="Times New Roman" panose="02020603050405020304" pitchFamily="18" charset="0"/>
                      </a:endParaRPr>
                    </a:p>
                    <a:p>
                      <a:r>
                        <a:rPr lang="en-US" sz="2400" baseline="0" dirty="0">
                          <a:latin typeface="Times New Roman" panose="02020603050405020304" pitchFamily="18" charset="0"/>
                          <a:cs typeface="Times New Roman" panose="02020603050405020304" pitchFamily="18" charset="0"/>
                        </a:rPr>
                        <a:t>Body 1: Causes</a:t>
                      </a:r>
                    </a:p>
                    <a:p>
                      <a:r>
                        <a:rPr lang="en-US" sz="2400" baseline="0" dirty="0">
                          <a:latin typeface="Times New Roman" panose="02020603050405020304" pitchFamily="18" charset="0"/>
                          <a:cs typeface="Times New Roman" panose="02020603050405020304" pitchFamily="18" charset="0"/>
                        </a:rPr>
                        <a:t>Body 2: Effects</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aseline="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aseline="0" dirty="0">
                          <a:latin typeface="Times New Roman" panose="02020603050405020304" pitchFamily="18" charset="0"/>
                          <a:cs typeface="Times New Roman" panose="02020603050405020304" pitchFamily="18" charset="0"/>
                        </a:rPr>
                        <a:t>Conclusion</a:t>
                      </a:r>
                      <a:endParaRPr lang="en-US" sz="24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Introduction</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aseline="0" dirty="0">
                          <a:latin typeface="Times New Roman" panose="02020603050405020304" pitchFamily="18" charset="0"/>
                          <a:cs typeface="Times New Roman" panose="02020603050405020304" pitchFamily="18" charset="0"/>
                        </a:rPr>
                        <a:t>Body 1: Answering 1</a:t>
                      </a:r>
                      <a:r>
                        <a:rPr lang="en-US" sz="2400" baseline="30000" dirty="0">
                          <a:latin typeface="Times New Roman" panose="02020603050405020304" pitchFamily="18" charset="0"/>
                          <a:cs typeface="Times New Roman" panose="02020603050405020304" pitchFamily="18" charset="0"/>
                        </a:rPr>
                        <a:t>st</a:t>
                      </a:r>
                      <a:r>
                        <a:rPr lang="en-US" sz="2400" baseline="0" dirty="0">
                          <a:latin typeface="Times New Roman" panose="02020603050405020304" pitchFamily="18" charset="0"/>
                          <a:cs typeface="Times New Roman" panose="02020603050405020304" pitchFamily="18" charset="0"/>
                        </a:rPr>
                        <a:t> part of the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aseline="0" dirty="0">
                          <a:latin typeface="Times New Roman" panose="02020603050405020304" pitchFamily="18" charset="0"/>
                          <a:cs typeface="Times New Roman" panose="02020603050405020304" pitchFamily="18" charset="0"/>
                        </a:rPr>
                        <a:t>Body 2: Answering 1</a:t>
                      </a:r>
                      <a:r>
                        <a:rPr lang="en-US" sz="2400" baseline="30000" dirty="0">
                          <a:latin typeface="Times New Roman" panose="02020603050405020304" pitchFamily="18" charset="0"/>
                          <a:cs typeface="Times New Roman" panose="02020603050405020304" pitchFamily="18" charset="0"/>
                        </a:rPr>
                        <a:t>st</a:t>
                      </a:r>
                      <a:r>
                        <a:rPr lang="en-US" sz="2400" baseline="0" dirty="0">
                          <a:latin typeface="Times New Roman" panose="02020603050405020304" pitchFamily="18" charset="0"/>
                          <a:cs typeface="Times New Roman" panose="02020603050405020304" pitchFamily="18" charset="0"/>
                        </a:rPr>
                        <a:t> part of the question</a:t>
                      </a:r>
                    </a:p>
                    <a:p>
                      <a:endParaRPr lang="en-US" sz="2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aseline="0" dirty="0">
                          <a:latin typeface="Times New Roman" panose="02020603050405020304" pitchFamily="18" charset="0"/>
                          <a:cs typeface="Times New Roman" panose="02020603050405020304" pitchFamily="18" charset="0"/>
                        </a:rPr>
                        <a:t>Conclusion</a:t>
                      </a:r>
                      <a:endParaRPr lang="en-US" sz="24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57533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a:t>Handout </a:t>
            </a:r>
            <a:r>
              <a:rPr lang="en-US" sz="2800" i="1" dirty="0"/>
              <a:t>“</a:t>
            </a:r>
            <a:r>
              <a:rPr lang="en-US" sz="2800" i="1" dirty="0">
                <a:hlinkClick r:id="rId2"/>
              </a:rPr>
              <a:t>Language for showing Causes-Effects-Solutions</a:t>
            </a:r>
            <a:r>
              <a:rPr lang="en-US" sz="2800" i="1" dirty="0"/>
              <a:t>”</a:t>
            </a:r>
          </a:p>
        </p:txBody>
      </p:sp>
      <p:sp>
        <p:nvSpPr>
          <p:cNvPr id="4" name="Title 9"/>
          <p:cNvSpPr>
            <a:spLocks noGrp="1"/>
          </p:cNvSpPr>
          <p:nvPr>
            <p:ph type="title"/>
          </p:nvPr>
        </p:nvSpPr>
        <p:spPr/>
        <p:txBody>
          <a:bodyPr>
            <a:noAutofit/>
          </a:bodyPr>
          <a:lstStyle/>
          <a:p>
            <a:pPr algn="ctr"/>
            <a:r>
              <a:rPr lang="en-US" sz="4000" b="1" spc="-36" dirty="0">
                <a:solidFill>
                  <a:srgbClr val="C00000"/>
                </a:solidFill>
                <a:latin typeface="Arial"/>
                <a:cs typeface="Arial"/>
              </a:rPr>
              <a:t>2. USEFUL LANGUAGE</a:t>
            </a:r>
            <a:br>
              <a:rPr lang="en-US" sz="4000" dirty="0">
                <a:solidFill>
                  <a:srgbClr val="C00000"/>
                </a:solidFill>
                <a:latin typeface="Arial"/>
                <a:cs typeface="Arial"/>
              </a:rPr>
            </a:br>
            <a:endParaRPr lang="en-US" sz="4000" dirty="0">
              <a:solidFill>
                <a:srgbClr val="C00000"/>
              </a:solidFill>
            </a:endParaRPr>
          </a:p>
        </p:txBody>
      </p:sp>
    </p:spTree>
    <p:extLst>
      <p:ext uri="{BB962C8B-B14F-4D97-AF65-F5344CB8AC3E}">
        <p14:creationId xmlns:p14="http://schemas.microsoft.com/office/powerpoint/2010/main" val="316360585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1162</TotalTime>
  <Words>1100</Words>
  <Application>Microsoft Office PowerPoint</Application>
  <PresentationFormat>Widescreen</PresentationFormat>
  <Paragraphs>140</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Retrospect</vt:lpstr>
      <vt:lpstr>IELTS WRITING TASK 2</vt:lpstr>
      <vt:lpstr>CONTENTS</vt:lpstr>
      <vt:lpstr>1. MAIN FEATURES </vt:lpstr>
      <vt:lpstr>PowerPoint Presentation</vt:lpstr>
      <vt:lpstr>PowerPoint Presentation</vt:lpstr>
      <vt:lpstr>PowerPoint Presentation</vt:lpstr>
      <vt:lpstr>PowerPoint Presentation</vt:lpstr>
      <vt:lpstr>1. MAIN FEATURES </vt:lpstr>
      <vt:lpstr>2. USEFUL LANGUAGE </vt:lpstr>
      <vt:lpstr> </vt:lpstr>
      <vt:lpstr>PowerPoint Presentation</vt:lpstr>
      <vt:lpstr>PowerPoint Presentation</vt:lpstr>
      <vt:lpstr>PowerPoint Presentation</vt:lpstr>
      <vt:lpstr>PowerPoint Presentation</vt:lpstr>
      <vt:lpstr>PRACTICE 1 In many countries schools have severe problems with student behavior. What do you think are the causes of this? What solutions can you suggest?  </vt:lpstr>
      <vt:lpstr>Intro</vt:lpstr>
      <vt:lpstr>Body 1</vt:lpstr>
      <vt:lpstr>Body 2</vt:lpstr>
      <vt:lpstr>Conclusion</vt:lpstr>
      <vt:lpstr>TIME TO REWRITE!</vt:lpstr>
      <vt:lpstr>PRACTICE 2</vt:lpstr>
      <vt:lpstr>Intro</vt:lpstr>
      <vt:lpstr>Body 1</vt:lpstr>
      <vt:lpstr>Body 2</vt:lpstr>
      <vt:lpstr>Conclusion</vt:lpstr>
      <vt:lpstr>TIME TO REWRITE!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IELTS WRITING TASK 2</dc:title>
  <dc:creator>MyPC</dc:creator>
  <cp:lastModifiedBy>ha duong</cp:lastModifiedBy>
  <cp:revision>95</cp:revision>
  <dcterms:created xsi:type="dcterms:W3CDTF">2016-09-29T10:21:37Z</dcterms:created>
  <dcterms:modified xsi:type="dcterms:W3CDTF">2020-11-17T06:18:39Z</dcterms:modified>
</cp:coreProperties>
</file>