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7"/>
  </p:notesMasterIdLst>
  <p:sldIdLst>
    <p:sldId id="256" r:id="rId2"/>
    <p:sldId id="257" r:id="rId3"/>
    <p:sldId id="271" r:id="rId4"/>
    <p:sldId id="279" r:id="rId5"/>
    <p:sldId id="292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1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FFF"/>
    <a:srgbClr val="E20087"/>
    <a:srgbClr val="E20071"/>
    <a:srgbClr val="FFABCB"/>
    <a:srgbClr val="EF720B"/>
    <a:srgbClr val="F79B4F"/>
    <a:srgbClr val="6F4001"/>
    <a:srgbClr val="CC9900"/>
    <a:srgbClr val="F7E289"/>
    <a:srgbClr val="FF9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4660"/>
  </p:normalViewPr>
  <p:slideViewPr>
    <p:cSldViewPr>
      <p:cViewPr varScale="1">
        <p:scale>
          <a:sx n="69" d="100"/>
          <a:sy n="69" d="100"/>
        </p:scale>
        <p:origin x="1093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20B57-881D-4057-AFF5-1F02C4C56C1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6051-734A-4EA2-8E7F-8E48499A8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6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56051-734A-4EA2-8E7F-8E48499A81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680310"/>
            <a:ext cx="8398775" cy="1527050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 sz="4400" b="1" smtClean="0"/>
              <a:t>IELTS WRITING TASK 1 – </a:t>
            </a:r>
            <a:r>
              <a:rPr lang="en-US" sz="4400" b="1"/>
              <a:t/>
            </a:r>
            <a:br>
              <a:rPr lang="en-US" sz="4400" b="1"/>
            </a:br>
            <a:r>
              <a:rPr lang="en-US" sz="4400" b="1" smtClean="0"/>
              <a:t>BAR CHARTS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260" y="374900"/>
            <a:ext cx="8389626" cy="5644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b="1" dirty="0" smtClean="0">
                <a:solidFill>
                  <a:srgbClr val="157FFF"/>
                </a:solidFill>
              </a:rPr>
              <a:t>The Overview </a:t>
            </a:r>
            <a:r>
              <a:rPr lang="en-US" sz="2500" b="1" dirty="0" smtClean="0">
                <a:solidFill>
                  <a:srgbClr val="157FFF"/>
                </a:solidFill>
              </a:rPr>
              <a:t>Paragraph </a:t>
            </a:r>
            <a:r>
              <a:rPr lang="en-US" sz="2500" b="1" dirty="0">
                <a:solidFill>
                  <a:srgbClr val="157FFF"/>
                </a:solidFill>
              </a:rPr>
              <a:t>– </a:t>
            </a:r>
            <a:r>
              <a:rPr lang="en-US" sz="2500" b="1" dirty="0" smtClean="0">
                <a:solidFill>
                  <a:srgbClr val="157FFF"/>
                </a:solidFill>
              </a:rPr>
              <a:t>2 sentences, 2 main points</a:t>
            </a:r>
            <a:endParaRPr lang="en-US" sz="2500" b="1" dirty="0">
              <a:solidFill>
                <a:srgbClr val="157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1291130"/>
            <a:ext cx="70199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76363"/>
            <a:ext cx="72009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371600"/>
            <a:ext cx="6915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414463"/>
            <a:ext cx="68770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3560" y="1061595"/>
            <a:ext cx="7772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157FFF"/>
                </a:solidFill>
              </a:rPr>
              <a:t>The Overview </a:t>
            </a:r>
            <a:r>
              <a:rPr lang="en-US" b="1" dirty="0">
                <a:solidFill>
                  <a:srgbClr val="157FFF"/>
                </a:solidFill>
              </a:rPr>
              <a:t>– 2 sentences, 2 main points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2054655"/>
            <a:ext cx="7219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2863086"/>
            <a:ext cx="2847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3244086"/>
            <a:ext cx="65722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7592230" y="2872134"/>
            <a:ext cx="206125" cy="102402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12995" y="3147540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Item </a:t>
            </a:r>
          </a:p>
        </p:txBody>
      </p:sp>
      <p:sp>
        <p:nvSpPr>
          <p:cNvPr id="7" name="Left Brace 6"/>
          <p:cNvSpPr/>
          <p:nvPr/>
        </p:nvSpPr>
        <p:spPr>
          <a:xfrm>
            <a:off x="907080" y="2054655"/>
            <a:ext cx="152705" cy="10668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5450" y="2388000"/>
            <a:ext cx="77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Time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6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5" grpId="0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260" y="527605"/>
            <a:ext cx="884774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157FFF"/>
                </a:solidFill>
              </a:rPr>
              <a:t>Paragraph 3: </a:t>
            </a:r>
            <a:r>
              <a:rPr lang="en-US" b="1" dirty="0" smtClean="0">
                <a:solidFill>
                  <a:srgbClr val="157FFF"/>
                </a:solidFill>
              </a:rPr>
              <a:t>The 1</a:t>
            </a:r>
            <a:r>
              <a:rPr lang="en-US" b="1" baseline="30000" dirty="0" smtClean="0">
                <a:solidFill>
                  <a:srgbClr val="157FFF"/>
                </a:solidFill>
              </a:rPr>
              <a:t>st</a:t>
            </a:r>
            <a:r>
              <a:rPr lang="en-US" b="1" dirty="0" smtClean="0">
                <a:solidFill>
                  <a:srgbClr val="157FFF"/>
                </a:solidFill>
              </a:rPr>
              <a:t> Detail </a:t>
            </a:r>
            <a:r>
              <a:rPr lang="en-US" b="1" dirty="0" smtClean="0">
                <a:solidFill>
                  <a:srgbClr val="157FFF"/>
                </a:solidFill>
              </a:rPr>
              <a:t>Paragraph</a:t>
            </a:r>
            <a:endParaRPr lang="en-US" b="1" dirty="0">
              <a:solidFill>
                <a:srgbClr val="157FFF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5" y="1596540"/>
            <a:ext cx="70199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5" y="1596540"/>
            <a:ext cx="68770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0" y="1482240"/>
            <a:ext cx="72104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9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260" y="1138425"/>
            <a:ext cx="8398775" cy="472867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157FFF"/>
                </a:solidFill>
              </a:rPr>
              <a:t>Paragraph </a:t>
            </a:r>
            <a:r>
              <a:rPr lang="en-US" b="1" dirty="0" smtClean="0">
                <a:solidFill>
                  <a:srgbClr val="157FFF"/>
                </a:solidFill>
              </a:rPr>
              <a:t>3</a:t>
            </a:r>
          </a:p>
          <a:p>
            <a:endParaRPr lang="en-US" b="1" dirty="0">
              <a:solidFill>
                <a:srgbClr val="157FFF"/>
              </a:solidFill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" y="1914525"/>
            <a:ext cx="68484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73" y="3086100"/>
            <a:ext cx="3219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34" y="3460342"/>
            <a:ext cx="72866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0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260" y="833015"/>
            <a:ext cx="884774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157FFF"/>
                </a:solidFill>
              </a:rPr>
              <a:t>Paragraph 4: </a:t>
            </a:r>
            <a:r>
              <a:rPr lang="en-US" b="1" dirty="0" smtClean="0">
                <a:solidFill>
                  <a:srgbClr val="157FFF"/>
                </a:solidFill>
              </a:rPr>
              <a:t>The 2</a:t>
            </a:r>
            <a:r>
              <a:rPr lang="en-US" b="1" baseline="30000" dirty="0" smtClean="0">
                <a:solidFill>
                  <a:srgbClr val="157FFF"/>
                </a:solidFill>
              </a:rPr>
              <a:t>nd</a:t>
            </a:r>
            <a:r>
              <a:rPr lang="en-US" b="1" dirty="0" smtClean="0">
                <a:solidFill>
                  <a:srgbClr val="157FFF"/>
                </a:solidFill>
              </a:rPr>
              <a:t> Detail </a:t>
            </a:r>
            <a:r>
              <a:rPr lang="en-US" b="1" dirty="0" smtClean="0">
                <a:solidFill>
                  <a:srgbClr val="157FFF"/>
                </a:solidFill>
              </a:rPr>
              <a:t>Paragraph</a:t>
            </a:r>
            <a:endParaRPr lang="en-US" b="1" dirty="0">
              <a:solidFill>
                <a:srgbClr val="157FFF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1901950"/>
            <a:ext cx="70199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23" y="1944715"/>
            <a:ext cx="679132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77" y="1950753"/>
            <a:ext cx="68389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1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1670" y="1291130"/>
            <a:ext cx="7772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157FFF"/>
                </a:solidFill>
              </a:rPr>
              <a:t>Paragraph </a:t>
            </a:r>
            <a:r>
              <a:rPr lang="en-US" b="1" dirty="0" smtClean="0">
                <a:solidFill>
                  <a:srgbClr val="157FFF"/>
                </a:solidFill>
              </a:rPr>
              <a:t>4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7360"/>
            <a:ext cx="70580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3" y="2997935"/>
            <a:ext cx="70961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02835"/>
            <a:ext cx="24003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083785"/>
            <a:ext cx="4257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83835"/>
            <a:ext cx="70675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-83215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CONTENTS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8965" y="374900"/>
            <a:ext cx="8246070" cy="4123035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600" b="1" dirty="0" smtClean="0"/>
              <a:t>1. </a:t>
            </a:r>
            <a:r>
              <a:rPr lang="en-US" sz="3600" b="1" dirty="0" smtClean="0"/>
              <a:t>MAIN</a:t>
            </a:r>
            <a:r>
              <a:rPr lang="en-US" sz="3600" b="1" dirty="0" smtClean="0"/>
              <a:t> FEATURES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2. WRITING TIPS</a:t>
            </a:r>
          </a:p>
          <a:p>
            <a:pPr marL="0" indent="0">
              <a:buNone/>
            </a:pPr>
            <a:r>
              <a:rPr lang="en-US" sz="3600" b="1" dirty="0" smtClean="0"/>
              <a:t>3. SAMPLE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906" y="223461"/>
            <a:ext cx="8704186" cy="52523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i="1" u="sng" dirty="0" smtClean="0"/>
          </a:p>
          <a:p>
            <a:pPr marL="0" indent="0">
              <a:buNone/>
            </a:pPr>
            <a:r>
              <a:rPr lang="en-US" sz="2800" b="1" i="1" u="sng" dirty="0" smtClean="0"/>
              <a:t>Bar </a:t>
            </a:r>
            <a:r>
              <a:rPr lang="en-US" sz="2800" b="1" i="1" u="sng" dirty="0" smtClean="0"/>
              <a:t>charts can show: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C</a:t>
            </a:r>
            <a:r>
              <a:rPr lang="en-US" sz="2400" dirty="0" smtClean="0">
                <a:solidFill>
                  <a:srgbClr val="002060"/>
                </a:solidFill>
              </a:rPr>
              <a:t>hanges </a:t>
            </a:r>
            <a:r>
              <a:rPr lang="en-US" sz="2400" dirty="0" smtClean="0">
                <a:solidFill>
                  <a:srgbClr val="002060"/>
                </a:solidFill>
              </a:rPr>
              <a:t>of numbers over time (similar to line graphs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endParaRPr lang="en-US" sz="2400" b="1" i="1" u="sng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1749245"/>
            <a:ext cx="73628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09" y="1771650"/>
            <a:ext cx="74199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749245"/>
            <a:ext cx="72866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4" y="1713717"/>
            <a:ext cx="71056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8965" y="-235920"/>
            <a:ext cx="8695035" cy="91623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CHARTS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77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414" y="0"/>
            <a:ext cx="8924441" cy="595031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However, bar charts don’t always show time, they often </a:t>
            </a:r>
            <a:r>
              <a:rPr lang="en-US" b="1" dirty="0" smtClean="0">
                <a:solidFill>
                  <a:srgbClr val="002060"/>
                </a:solidFill>
              </a:rPr>
              <a:t>compare numbers/ items</a:t>
            </a:r>
            <a:r>
              <a:rPr lang="en-US" dirty="0" smtClean="0">
                <a:solidFill>
                  <a:srgbClr val="002060"/>
                </a:solidFill>
              </a:rPr>
              <a:t>, etc...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23" y="1443835"/>
            <a:ext cx="65055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91" y="2199491"/>
            <a:ext cx="73152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5" y="2207600"/>
            <a:ext cx="75247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0" y="2262528"/>
            <a:ext cx="73247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0" y="2321900"/>
            <a:ext cx="70199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0" y="23981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0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8965" y="1443835"/>
            <a:ext cx="8856890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 STRUCTURE</a:t>
            </a:r>
            <a:endParaRPr lang="en-US" b="1" i="1" dirty="0" smtClean="0"/>
          </a:p>
          <a:p>
            <a:pPr>
              <a:lnSpc>
                <a:spcPct val="150000"/>
              </a:lnSpc>
            </a:pPr>
            <a:r>
              <a:rPr lang="en-US" b="1" i="1" dirty="0" smtClean="0"/>
              <a:t>Paragraph </a:t>
            </a:r>
            <a:r>
              <a:rPr lang="en-US" b="1" i="1" dirty="0" smtClean="0"/>
              <a:t>1: </a:t>
            </a:r>
            <a:r>
              <a:rPr lang="en-US" b="1" dirty="0" smtClean="0"/>
              <a:t>Paraphrase </a:t>
            </a:r>
            <a:r>
              <a:rPr lang="en-US" b="1" dirty="0" smtClean="0"/>
              <a:t>of the </a:t>
            </a:r>
            <a:r>
              <a:rPr lang="en-US" b="1" dirty="0" smtClean="0"/>
              <a:t>question </a:t>
            </a:r>
            <a:r>
              <a:rPr lang="en-US" b="1" dirty="0" smtClean="0"/>
              <a:t>prompt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i="1" dirty="0" smtClean="0"/>
              <a:t>Paragraph 2: </a:t>
            </a:r>
            <a:r>
              <a:rPr lang="en-US" b="1" dirty="0" smtClean="0"/>
              <a:t>Summary of the main points (the overview paragraph)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Paragraphs 3,4: </a:t>
            </a:r>
            <a:r>
              <a:rPr lang="en-US" b="1" dirty="0" smtClean="0"/>
              <a:t>Detail paragraphs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389937" cy="9162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BAR CHARTS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TIPS</a:t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17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0310"/>
            <a:ext cx="9305855" cy="53355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/>
              <a:t>PARAGRAPH 2: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i="1" dirty="0" smtClean="0"/>
              <a:t>Summary of the main points </a:t>
            </a:r>
            <a:r>
              <a:rPr lang="en-US" b="1" i="1" dirty="0" smtClean="0"/>
              <a:t>(</a:t>
            </a:r>
            <a:r>
              <a:rPr lang="en-US" b="1" i="1" dirty="0" smtClean="0"/>
              <a:t>The o</a:t>
            </a:r>
            <a:r>
              <a:rPr lang="en-US" b="1" i="1" dirty="0" smtClean="0"/>
              <a:t>verview </a:t>
            </a:r>
            <a:r>
              <a:rPr lang="en-US" b="1" i="1" dirty="0" smtClean="0"/>
              <a:t>paragraph)</a:t>
            </a:r>
          </a:p>
          <a:p>
            <a:pPr marL="548640" lvl="2" indent="0" algn="ctr">
              <a:lnSpc>
                <a:spcPct val="150000"/>
              </a:lnSpc>
              <a:buNone/>
            </a:pPr>
            <a:r>
              <a:rPr lang="en-US" sz="2400" i="1" dirty="0" smtClean="0"/>
              <a:t>Make a very general comparison</a:t>
            </a:r>
          </a:p>
          <a:p>
            <a:pPr marL="548640" lvl="2" indent="0" algn="ctr">
              <a:lnSpc>
                <a:spcPct val="150000"/>
              </a:lnSpc>
              <a:buNone/>
            </a:pPr>
            <a:endParaRPr lang="en-US" sz="24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054655"/>
            <a:ext cx="723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81" y="2054655"/>
            <a:ext cx="73723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6260" y="-235920"/>
            <a:ext cx="8389937" cy="91623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BAR CHARTS – WRITING TIPS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27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8965" y="680311"/>
            <a:ext cx="8246070" cy="533949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PARAGRAPHS </a:t>
            </a:r>
            <a:r>
              <a:rPr lang="en-US" b="1" dirty="0" smtClean="0"/>
              <a:t>3 &amp; 4</a:t>
            </a:r>
          </a:p>
          <a:p>
            <a:r>
              <a:rPr lang="en-US" dirty="0" smtClean="0"/>
              <a:t>Compare specific numbers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01950"/>
            <a:ext cx="72771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7" y="1749244"/>
            <a:ext cx="72104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6260" y="-235920"/>
            <a:ext cx="8389937" cy="91623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BAR CHARTS – WRITING TIPS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1138425"/>
            <a:ext cx="69056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1901950"/>
            <a:ext cx="70199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3158" y="-312467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3. SAMPLE ANALYSIS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1670" y="833015"/>
            <a:ext cx="8085130" cy="518678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157FFF"/>
                </a:solidFill>
              </a:rPr>
              <a:t>The Introduction </a:t>
            </a:r>
            <a:r>
              <a:rPr lang="en-US" b="1" dirty="0" smtClean="0">
                <a:solidFill>
                  <a:srgbClr val="157FFF"/>
                </a:solidFill>
              </a:rPr>
              <a:t>– </a:t>
            </a:r>
            <a:r>
              <a:rPr lang="en-US" b="1" dirty="0" smtClean="0">
                <a:solidFill>
                  <a:srgbClr val="157FFF"/>
                </a:solidFill>
              </a:rPr>
              <a:t>Paraphrasing </a:t>
            </a:r>
            <a:r>
              <a:rPr lang="en-US" b="1" dirty="0" smtClean="0">
                <a:solidFill>
                  <a:srgbClr val="157FFF"/>
                </a:solidFill>
              </a:rPr>
              <a:t>the question</a:t>
            </a:r>
            <a:endParaRPr lang="en-US" b="1" dirty="0">
              <a:solidFill>
                <a:srgbClr val="157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76" y="1749245"/>
            <a:ext cx="70675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43268" y="3843720"/>
            <a:ext cx="679708" cy="465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15" y="3522070"/>
            <a:ext cx="71247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7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2540</TotalTime>
  <Words>178</Words>
  <Application>Microsoft Office PowerPoint</Application>
  <PresentationFormat>On-screen Show (4:3)</PresentationFormat>
  <Paragraphs>33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Franklin Gothic Book</vt:lpstr>
      <vt:lpstr>Perpetua</vt:lpstr>
      <vt:lpstr>Wingdings 2</vt:lpstr>
      <vt:lpstr>Equity</vt:lpstr>
      <vt:lpstr>   IELTS WRITING TASK 1 –  BAR CHARTS</vt:lpstr>
      <vt:lpstr>CONTENTS</vt:lpstr>
      <vt:lpstr>1. BAR CHARTS – MAIN FEATURES</vt:lpstr>
      <vt:lpstr>PowerPoint Presentation</vt:lpstr>
      <vt:lpstr>2. BAR CHARTS – WRITING TIPS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HuongDT</cp:lastModifiedBy>
  <cp:revision>141</cp:revision>
  <dcterms:created xsi:type="dcterms:W3CDTF">2013-08-21T19:17:07Z</dcterms:created>
  <dcterms:modified xsi:type="dcterms:W3CDTF">2020-09-11T08:04:39Z</dcterms:modified>
</cp:coreProperties>
</file>