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5.wav" ContentType="audio/wav"/>
  <Override PartName="/ppt/media/audio6.wav" ContentType="audio/wav"/>
  <Override PartName="/ppt/notesSlides/notesSlide1.xml" ContentType="application/vnd.openxmlformats-officedocument.presentationml.notesSlide+xml"/>
  <Override PartName="/ppt/media/audio7.wav" ContentType="audio/wav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9" r:id="rId4"/>
    <p:sldId id="261" r:id="rId5"/>
    <p:sldId id="263" r:id="rId6"/>
    <p:sldId id="264" r:id="rId7"/>
    <p:sldId id="266" r:id="rId8"/>
    <p:sldId id="267" r:id="rId9"/>
    <p:sldId id="265" r:id="rId10"/>
    <p:sldId id="269" r:id="rId11"/>
    <p:sldId id="275" r:id="rId12"/>
    <p:sldId id="274" r:id="rId13"/>
    <p:sldId id="273" r:id="rId14"/>
    <p:sldId id="272" r:id="rId15"/>
    <p:sldId id="271" r:id="rId16"/>
    <p:sldId id="270" r:id="rId17"/>
    <p:sldId id="276" r:id="rId18"/>
    <p:sldId id="303" r:id="rId19"/>
    <p:sldId id="302" r:id="rId20"/>
    <p:sldId id="268" r:id="rId21"/>
    <p:sldId id="278" r:id="rId22"/>
    <p:sldId id="281" r:id="rId23"/>
    <p:sldId id="280" r:id="rId24"/>
    <p:sldId id="283" r:id="rId25"/>
    <p:sldId id="317" r:id="rId26"/>
    <p:sldId id="306" r:id="rId27"/>
    <p:sldId id="308" r:id="rId28"/>
    <p:sldId id="309" r:id="rId29"/>
    <p:sldId id="310" r:id="rId30"/>
    <p:sldId id="307" r:id="rId31"/>
    <p:sldId id="279" r:id="rId32"/>
    <p:sldId id="285" r:id="rId33"/>
    <p:sldId id="286" r:id="rId34"/>
    <p:sldId id="287" r:id="rId35"/>
    <p:sldId id="288" r:id="rId36"/>
    <p:sldId id="289" r:id="rId37"/>
    <p:sldId id="319" r:id="rId38"/>
    <p:sldId id="292" r:id="rId39"/>
    <p:sldId id="298" r:id="rId40"/>
    <p:sldId id="314" r:id="rId41"/>
    <p:sldId id="297" r:id="rId42"/>
    <p:sldId id="296" r:id="rId43"/>
    <p:sldId id="300" r:id="rId44"/>
    <p:sldId id="316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77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0A3BC-6DE4-44D0-BAA5-2155F21F387E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8C865-DC1E-43A7-9CCE-9417D9E2C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Tom </a:t>
            </a:r>
            <a:r>
              <a:rPr lang="en-US" baseline="0" dirty="0" err="1" smtClean="0"/>
              <a:t>và</a:t>
            </a:r>
            <a:r>
              <a:rPr lang="en-US" baseline="0" smtClean="0"/>
              <a:t> Jerry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C4E05-0E05-4E82-B501-B53CB23853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4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0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0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60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362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6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4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0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2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3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F926F-AB5D-4F89-9EDD-A3234F5E1AF4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5C480-9882-470B-97B9-DD0FADF0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0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chmem.vn/books/3/exercises/58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7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7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7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7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7.xml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jp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jpeg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9.jpg"/><Relationship Id="rId12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11" Type="http://schemas.microsoft.com/office/2007/relationships/hdphoto" Target="../media/hdphoto4.wdp"/><Relationship Id="rId5" Type="http://schemas.openxmlformats.org/officeDocument/2006/relationships/audio" Target="../media/audio7.wav"/><Relationship Id="rId15" Type="http://schemas.openxmlformats.org/officeDocument/2006/relationships/image" Target="../media/image19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jpg"/><Relationship Id="rId11" Type="http://schemas.openxmlformats.org/officeDocument/2006/relationships/image" Target="../media/image60.png"/><Relationship Id="rId5" Type="http://schemas.openxmlformats.org/officeDocument/2006/relationships/audio" Target="../media/audio8.wav"/><Relationship Id="rId10" Type="http://schemas.microsoft.com/office/2007/relationships/hdphoto" Target="../media/hdphoto4.wdp"/><Relationship Id="rId4" Type="http://schemas.openxmlformats.org/officeDocument/2006/relationships/audio" Target="../media/audio7.wav"/><Relationship Id="rId9" Type="http://schemas.openxmlformats.org/officeDocument/2006/relationships/image" Target="../media/image57.png"/><Relationship Id="rId1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9.jpg"/><Relationship Id="rId11" Type="http://schemas.openxmlformats.org/officeDocument/2006/relationships/image" Target="../media/image60.png"/><Relationship Id="rId5" Type="http://schemas.openxmlformats.org/officeDocument/2006/relationships/audio" Target="../media/audio8.wav"/><Relationship Id="rId10" Type="http://schemas.microsoft.com/office/2007/relationships/hdphoto" Target="../media/hdphoto4.wdp"/><Relationship Id="rId4" Type="http://schemas.openxmlformats.org/officeDocument/2006/relationships/audio" Target="../media/audio7.wav"/><Relationship Id="rId9" Type="http://schemas.openxmlformats.org/officeDocument/2006/relationships/image" Target="../media/image57.png"/><Relationship Id="rId1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9.jpg"/><Relationship Id="rId11" Type="http://schemas.openxmlformats.org/officeDocument/2006/relationships/image" Target="../media/image60.png"/><Relationship Id="rId5" Type="http://schemas.openxmlformats.org/officeDocument/2006/relationships/audio" Target="../media/audio8.wav"/><Relationship Id="rId10" Type="http://schemas.microsoft.com/office/2007/relationships/hdphoto" Target="../media/hdphoto4.wdp"/><Relationship Id="rId4" Type="http://schemas.openxmlformats.org/officeDocument/2006/relationships/audio" Target="../media/audio7.wav"/><Relationship Id="rId9" Type="http://schemas.openxmlformats.org/officeDocument/2006/relationships/image" Target="../media/image57.png"/><Relationship Id="rId1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8.wav"/><Relationship Id="rId7" Type="http://schemas.openxmlformats.org/officeDocument/2006/relationships/image" Target="../media/image5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50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9.jpg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chmem.vn/books/3/exercises/114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chmem.vn/books/3/exercises/4075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jpg"/><Relationship Id="rId15" Type="http://schemas.openxmlformats.org/officeDocument/2006/relationships/image" Target="../media/image15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Unit%206%20L3.flipchar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jpg"/><Relationship Id="rId15" Type="http://schemas.openxmlformats.org/officeDocument/2006/relationships/image" Target="../media/image15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1.gif"/><Relationship Id="rId5" Type="http://schemas.openxmlformats.org/officeDocument/2006/relationships/image" Target="../media/image6.jpg"/><Relationship Id="rId15" Type="http://schemas.openxmlformats.org/officeDocument/2006/relationships/image" Target="../media/image17.gif"/><Relationship Id="rId10" Type="http://schemas.openxmlformats.org/officeDocument/2006/relationships/image" Target="../media/image10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6.jpg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gif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1.gif"/><Relationship Id="rId1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image" Target="../media/image10.gif"/><Relationship Id="rId17" Type="http://schemas.openxmlformats.org/officeDocument/2006/relationships/image" Target="../media/image17.gif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gif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8.gif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19200" y="304800"/>
            <a:ext cx="10972799" cy="10668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FF0000"/>
                </a:solidFill>
              </a:rPr>
              <a:t>     </a:t>
            </a:r>
            <a:r>
              <a:rPr lang="en-US" sz="5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Unit 6: Where’s your school?</a:t>
            </a:r>
            <a:r>
              <a:rPr lang="en-US" sz="5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Lesson 3</a:t>
            </a:r>
            <a:r>
              <a:rPr lang="en-US" sz="4000" b="1" dirty="0" smtClean="0">
                <a:solidFill>
                  <a:srgbClr val="FFFF00"/>
                </a:solidFill>
                <a:latin typeface=".VnCentury Schoolbook" pitchFamily="34" charset="0"/>
              </a:rPr>
              <a:t> </a:t>
            </a:r>
            <a:endParaRPr lang="en-US" sz="4000" b="1" dirty="0">
              <a:solidFill>
                <a:srgbClr val="FFFF00"/>
              </a:solidFill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2286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3200" b="1" i="1">
                <a:solidFill>
                  <a:srgbClr val="FF0066"/>
                </a:solidFill>
                <a:latin typeface="Ravie" pitchFamily="82" charset="0"/>
              </a:rPr>
              <a:t>Play game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76600" y="1639888"/>
            <a:ext cx="381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3600" b="1" i="1">
                <a:solidFill>
                  <a:srgbClr val="FF0000"/>
                </a:solidFill>
                <a:latin typeface="Wide Latin" pitchFamily="18" charset="0"/>
              </a:rPr>
              <a:t>The Bus</a:t>
            </a:r>
          </a:p>
        </p:txBody>
      </p:sp>
      <p:pic>
        <p:nvPicPr>
          <p:cNvPr id="4100" name="Picture 17" descr="12210439-Traffic-light-Semaphore-Cartoon-Stock-Vec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27659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8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9" descr="tải xuống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76538"/>
            <a:ext cx="44958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7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25" b="9091"/>
          <a:stretch/>
        </p:blipFill>
        <p:spPr bwMode="auto">
          <a:xfrm>
            <a:off x="0" y="0"/>
            <a:ext cx="92011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skipping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skate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622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straight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21504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916754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3" name="Content Placeholder 3" descr="background-with-a-colorful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0"/>
            <a:ext cx="7467600" cy="9906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Check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600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73152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6" name="Picture 7" descr="flat,550x550,075,f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3883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15240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 C R</a:t>
            </a:r>
          </a:p>
        </p:txBody>
      </p:sp>
      <p:sp>
        <p:nvSpPr>
          <p:cNvPr id="10" name="Oval 9"/>
          <p:cNvSpPr/>
          <p:nvPr/>
        </p:nvSpPr>
        <p:spPr>
          <a:xfrm>
            <a:off x="5105400" y="4114800"/>
            <a:ext cx="31242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CAR</a:t>
            </a:r>
          </a:p>
        </p:txBody>
      </p:sp>
      <p:pic>
        <p:nvPicPr>
          <p:cNvPr id="5129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ải xuống (2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3657600"/>
            <a:ext cx="5734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48800" y="5410200"/>
            <a:ext cx="4495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skirt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13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"/>
            <a:ext cx="4371975" cy="58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9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9"/>
          <a:stretch/>
        </p:blipFill>
        <p:spPr>
          <a:xfrm>
            <a:off x="10026" y="228600"/>
            <a:ext cx="571500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27239"/>
            <a:ext cx="341897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9" y="381000"/>
            <a:ext cx="6916351" cy="196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0104" y="76508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Century Schoolbook" pitchFamily="34" charset="0"/>
              </a:rPr>
              <a:t>/</a:t>
            </a:r>
            <a:r>
              <a:rPr lang="en-US" sz="7200" b="1" dirty="0" err="1" smtClean="0">
                <a:latin typeface=".VnCentury Schoolbook" pitchFamily="34" charset="0"/>
              </a:rPr>
              <a:t>sk</a:t>
            </a:r>
            <a:r>
              <a:rPr lang="en-US" sz="7200" b="1" dirty="0" smtClean="0">
                <a:latin typeface=".VnCentury Schoolbook" pitchFamily="34" charset="0"/>
              </a:rPr>
              <a:t>/</a:t>
            </a:r>
            <a:endParaRPr lang="en-US" sz="7200" b="1" dirty="0">
              <a:latin typeface=".VnCentury Schoolboo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16223"/>
            <a:ext cx="12954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67" y="3421329"/>
            <a:ext cx="693330" cy="691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4" y="3116223"/>
            <a:ext cx="1289568" cy="1289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36" y="3421329"/>
            <a:ext cx="693330" cy="691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116223"/>
            <a:ext cx="1267591" cy="1267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88" y="3505200"/>
            <a:ext cx="1000544" cy="680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21" y="3010950"/>
            <a:ext cx="1478136" cy="14781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0568" y="330517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3888" y="338379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81994" y="330517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H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5810" y="3305173"/>
            <a:ext cx="1444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/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</a:t>
            </a:r>
            <a:r>
              <a:rPr lang="en-US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/</a:t>
            </a:r>
            <a:endParaRPr lang="en-US" sz="5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848" y="5114350"/>
            <a:ext cx="502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SCHOOL</a:t>
            </a:r>
            <a:endParaRPr lang="en-US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7232" y="5740878"/>
            <a:ext cx="502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SCHEME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0" y="5093663"/>
            <a:ext cx="1098558" cy="8563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19" y="5680185"/>
            <a:ext cx="1098558" cy="8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9" y="381000"/>
            <a:ext cx="6916351" cy="196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0104" y="76508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Century Schoolbook" pitchFamily="34" charset="0"/>
              </a:rPr>
              <a:t>/</a:t>
            </a:r>
            <a:r>
              <a:rPr lang="en-US" sz="7200" b="1" dirty="0" err="1" smtClean="0">
                <a:latin typeface=".VnCentury Schoolbook" pitchFamily="34" charset="0"/>
              </a:rPr>
              <a:t>sk</a:t>
            </a:r>
            <a:r>
              <a:rPr lang="en-US" sz="7200" b="1" dirty="0" smtClean="0">
                <a:latin typeface=".VnCentury Schoolbook" pitchFamily="34" charset="0"/>
              </a:rPr>
              <a:t>/</a:t>
            </a:r>
            <a:endParaRPr lang="en-US" sz="7200" b="1" dirty="0">
              <a:latin typeface=".VnCentury Schoolbook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2" y="3048000"/>
            <a:ext cx="1295400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26475"/>
            <a:ext cx="693330" cy="6910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31709"/>
            <a:ext cx="1289568" cy="12895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0" y="3436977"/>
            <a:ext cx="1000544" cy="680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63" y="2942727"/>
            <a:ext cx="1478136" cy="14781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0568" y="330517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9584" y="3234035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K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0975" y="3220130"/>
            <a:ext cx="1532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/SK/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848" y="5114350"/>
            <a:ext cx="502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SKIPPING</a:t>
            </a:r>
            <a:endParaRPr lang="en-US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37232" y="5740878"/>
            <a:ext cx="502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SKATE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0" y="5093663"/>
            <a:ext cx="1098558" cy="8563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674241"/>
            <a:ext cx="1098558" cy="8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9" y="381000"/>
            <a:ext cx="6916351" cy="196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0104" y="76508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Century Schoolbook" pitchFamily="34" charset="0"/>
              </a:rPr>
              <a:t>/</a:t>
            </a:r>
            <a:r>
              <a:rPr lang="en-US" sz="7200" b="1" dirty="0" err="1" smtClean="0">
                <a:latin typeface=".VnCentury Schoolbook" pitchFamily="34" charset="0"/>
              </a:rPr>
              <a:t>str</a:t>
            </a:r>
            <a:r>
              <a:rPr lang="en-US" sz="7200" b="1" dirty="0" smtClean="0">
                <a:latin typeface=".VnCentury Schoolbook" pitchFamily="34" charset="0"/>
              </a:rPr>
              <a:t>/</a:t>
            </a:r>
            <a:endParaRPr lang="en-US" sz="7200" b="1" dirty="0">
              <a:latin typeface=".VnCentury Schoolboo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16223"/>
            <a:ext cx="12954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67" y="3421329"/>
            <a:ext cx="693330" cy="691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04" y="3116223"/>
            <a:ext cx="1289568" cy="1289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36" y="3421329"/>
            <a:ext cx="693330" cy="691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116223"/>
            <a:ext cx="1267591" cy="1267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88" y="3505201"/>
            <a:ext cx="892672" cy="607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88" y="2839555"/>
            <a:ext cx="1938440" cy="1938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0568" y="3305173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3888" y="3311585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T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81994" y="3317701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R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1658" y="3347110"/>
            <a:ext cx="1882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/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STR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/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848" y="5114350"/>
            <a:ext cx="502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STREET</a:t>
            </a:r>
            <a:endParaRPr lang="en-US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7232" y="5740878"/>
            <a:ext cx="502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STRONG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0" y="5093663"/>
            <a:ext cx="1098558" cy="8563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674241"/>
            <a:ext cx="1098558" cy="8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90599"/>
            <a:ext cx="9753600" cy="3984934"/>
          </a:xfrm>
        </p:spPr>
      </p:pic>
      <p:sp>
        <p:nvSpPr>
          <p:cNvPr id="5" name="TextBox 4"/>
          <p:cNvSpPr txBox="1"/>
          <p:nvPr/>
        </p:nvSpPr>
        <p:spPr>
          <a:xfrm>
            <a:off x="990600" y="3128993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         LISTEN AND REPEAT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953000"/>
            <a:ext cx="12192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85800"/>
            <a:ext cx="594924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6"/>
          <p:cNvSpPr>
            <a:spLocks noChangeArrowheads="1"/>
          </p:cNvSpPr>
          <p:nvPr/>
        </p:nvSpPr>
        <p:spPr bwMode="auto">
          <a:xfrm>
            <a:off x="0" y="1773238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8" name="37 Rectángulo redondeado"/>
          <p:cNvSpPr/>
          <p:nvPr/>
        </p:nvSpPr>
        <p:spPr>
          <a:xfrm>
            <a:off x="214282" y="5214950"/>
            <a:ext cx="871543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0" y="3429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3600" b="1" dirty="0" err="1" smtClean="0">
                <a:latin typeface=".VnBodoni" pitchFamily="34" charset="0"/>
              </a:rPr>
              <a:t>Pronounce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this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word</a:t>
            </a:r>
            <a:r>
              <a:rPr lang="es-ES" altLang="en-US" sz="3600" b="1" dirty="0" smtClean="0">
                <a:latin typeface=".VnBodoni" pitchFamily="34" charset="0"/>
              </a:rPr>
              <a:t> ‘</a:t>
            </a:r>
            <a:r>
              <a:rPr lang="es-ES" altLang="en-US" sz="3600" b="1" dirty="0" err="1" smtClean="0">
                <a:latin typeface=".VnBodoni" pitchFamily="34" charset="0"/>
              </a:rPr>
              <a:t>school</a:t>
            </a:r>
            <a:r>
              <a:rPr lang="es-ES" altLang="en-US" sz="3600" b="1" dirty="0" smtClean="0">
                <a:latin typeface=".VnBodoni" pitchFamily="34" charset="0"/>
              </a:rPr>
              <a:t>’ </a:t>
            </a:r>
            <a:endParaRPr lang="es-ES" altLang="en-US" sz="3600" b="1" dirty="0">
              <a:latin typeface=".VnBodoni" pitchFamily="34" charset="0"/>
            </a:endParaRPr>
          </a:p>
        </p:txBody>
      </p:sp>
      <p:pic>
        <p:nvPicPr>
          <p:cNvPr id="5127" name="44 Imagen" descr="Cron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7867650" y="5791200"/>
            <a:ext cx="736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900" b="1">
                <a:solidFill>
                  <a:schemeClr val="bg1"/>
                </a:solidFill>
              </a:rPr>
              <a:t>HẾT GIỜ!</a:t>
            </a:r>
          </a:p>
        </p:txBody>
      </p:sp>
      <p:sp>
        <p:nvSpPr>
          <p:cNvPr id="55" name="54 Botón de acción: Volver">
            <a:hlinkClick r:id="rId13" action="ppaction://hlinksldjump" highlightClick="1"/>
          </p:cNvPr>
          <p:cNvSpPr/>
          <p:nvPr/>
        </p:nvSpPr>
        <p:spPr>
          <a:xfrm>
            <a:off x="357188" y="5357813"/>
            <a:ext cx="1071562" cy="100012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2971800" y="5399088"/>
            <a:ext cx="4548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n-US" sz="4000" b="1" dirty="0">
              <a:latin typeface="Broadway" pitchFamily="82" charset="0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1714500" y="5357813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grpSp>
        <p:nvGrpSpPr>
          <p:cNvPr id="2" name="Group 24"/>
          <p:cNvGrpSpPr>
            <a:grpSpLocks noChangeAspect="1"/>
          </p:cNvGrpSpPr>
          <p:nvPr/>
        </p:nvGrpSpPr>
        <p:grpSpPr bwMode="auto">
          <a:xfrm>
            <a:off x="3952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11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4131" name="Rectangle 35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s-ES" dirty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 eaLnBrk="1" hangingPunct="1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CÂU 1</a:t>
              </a:r>
            </a:p>
          </p:txBody>
        </p:sp>
        <p:sp>
          <p:nvSpPr>
            <p:cNvPr id="4132" name="Line 36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-4490329" y="2790600"/>
            <a:ext cx="3919615" cy="1938147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Freeform 2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89637570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6"/>
          <p:cNvSpPr>
            <a:spLocks noChangeArrowheads="1"/>
          </p:cNvSpPr>
          <p:nvPr/>
        </p:nvSpPr>
        <p:spPr bwMode="auto">
          <a:xfrm>
            <a:off x="0" y="1773238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8" name="37 Rectángulo redondeado"/>
          <p:cNvSpPr/>
          <p:nvPr/>
        </p:nvSpPr>
        <p:spPr>
          <a:xfrm>
            <a:off x="214282" y="5214950"/>
            <a:ext cx="871543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16391" name="44 Imagen" descr="Cron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7940675" y="5732463"/>
            <a:ext cx="6635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800" b="1">
                <a:solidFill>
                  <a:schemeClr val="bg1"/>
                </a:solidFill>
              </a:rPr>
              <a:t>HẾT GIỜ!</a:t>
            </a:r>
          </a:p>
        </p:txBody>
      </p:sp>
      <p:sp>
        <p:nvSpPr>
          <p:cNvPr id="55" name="54 Botón de acción: Volver">
            <a:hlinkClick r:id="rId13" action="ppaction://hlinksldjump" highlightClick="1"/>
          </p:cNvPr>
          <p:cNvSpPr/>
          <p:nvPr/>
        </p:nvSpPr>
        <p:spPr>
          <a:xfrm>
            <a:off x="357188" y="5357813"/>
            <a:ext cx="1071562" cy="100012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1714500" y="5357813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3952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693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694" name="Freeform 22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695" name="Freeform 23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696" name="Freeform 24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697" name="Freeform 25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698" name="Freeform 26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699" name="Freeform 27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700" name="Freeform 28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701" name="Freeform 29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702" name="Freeform 30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703" name="Freeform 31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8704" name="Rectangle 32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CÂU</a:t>
              </a:r>
            </a:p>
            <a:p>
              <a:pPr algn="ctr" eaLnBrk="1" hangingPunct="1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28705" name="Line 33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-4138219" y="2926633"/>
            <a:ext cx="3601299" cy="1875550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24" name="Freeform 6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5" name="Freeform 6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6" name="Freeform 6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7" name="Freeform 6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8" name="Freeform 6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9" name="Freeform 6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0" name="Freeform 7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1" name="Freeform 7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2" name="Freeform 7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3" name="Freeform 7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4" name="Freeform 7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5" name="Freeform 7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6" name="Freeform 7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7" name="Freeform 7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8" name="Freeform 7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9" name="Freeform 7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0" name="Freeform 8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1" name="Freeform 8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2" name="Freeform 8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sp>
        <p:nvSpPr>
          <p:cNvPr id="56" name="24 CuadroTexto"/>
          <p:cNvSpPr txBox="1">
            <a:spLocks noChangeArrowheads="1"/>
          </p:cNvSpPr>
          <p:nvPr/>
        </p:nvSpPr>
        <p:spPr bwMode="auto">
          <a:xfrm>
            <a:off x="0" y="3429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3600" b="1" dirty="0" err="1" smtClean="0">
                <a:latin typeface=".VnBodoni" pitchFamily="34" charset="0"/>
              </a:rPr>
              <a:t>Pronounce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this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word</a:t>
            </a:r>
            <a:r>
              <a:rPr lang="es-ES" altLang="en-US" sz="3600" b="1" dirty="0" smtClean="0">
                <a:latin typeface=".VnBodoni" pitchFamily="34" charset="0"/>
              </a:rPr>
              <a:t> ‘</a:t>
            </a:r>
            <a:r>
              <a:rPr lang="es-ES" altLang="en-US" sz="3600" b="1" dirty="0" err="1" smtClean="0">
                <a:latin typeface=".VnBodoni" pitchFamily="34" charset="0"/>
              </a:rPr>
              <a:t>scheme</a:t>
            </a:r>
            <a:r>
              <a:rPr lang="es-ES" altLang="en-US" sz="3600" b="1" dirty="0" smtClean="0">
                <a:latin typeface=".VnBodoni" pitchFamily="34" charset="0"/>
              </a:rPr>
              <a:t>’ </a:t>
            </a:r>
            <a:endParaRPr lang="es-ES" altLang="en-US" sz="3600" b="1" dirty="0"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2813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6"/>
          <p:cNvSpPr>
            <a:spLocks noChangeArrowheads="1"/>
          </p:cNvSpPr>
          <p:nvPr/>
        </p:nvSpPr>
        <p:spPr bwMode="auto">
          <a:xfrm>
            <a:off x="0" y="1773238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38" name="37 Rectángulo redondeado"/>
          <p:cNvSpPr/>
          <p:nvPr/>
        </p:nvSpPr>
        <p:spPr>
          <a:xfrm>
            <a:off x="214282" y="5214950"/>
            <a:ext cx="871543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17415" name="44 Imagen" descr="Cron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7885113" y="5732463"/>
            <a:ext cx="736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900" b="1">
                <a:solidFill>
                  <a:schemeClr val="bg1"/>
                </a:solidFill>
              </a:rPr>
              <a:t>HẾT GIỜ!</a:t>
            </a:r>
          </a:p>
        </p:txBody>
      </p:sp>
      <p:sp>
        <p:nvSpPr>
          <p:cNvPr id="55" name="54 Botón de acción: Volver">
            <a:hlinkClick r:id="rId13" action="ppaction://hlinksldjump" highlightClick="1"/>
          </p:cNvPr>
          <p:cNvSpPr/>
          <p:nvPr/>
        </p:nvSpPr>
        <p:spPr>
          <a:xfrm>
            <a:off x="357188" y="5357813"/>
            <a:ext cx="1071562" cy="100012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1714500" y="5357813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3952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9717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18" name="Freeform 22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19" name="Freeform 23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0" name="Freeform 24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1" name="Freeform 25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2" name="Freeform 26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3" name="Freeform 27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4" name="Freeform 28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5" name="Freeform 29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6" name="Freeform 30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7" name="Freeform 31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9728" name="Rectangle 32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CÂU</a:t>
              </a:r>
            </a:p>
            <a:p>
              <a:pPr algn="ctr" eaLnBrk="1" hangingPunct="1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29729" name="Line 33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-4138219" y="2926633"/>
            <a:ext cx="3601299" cy="1875550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24" name="Freeform 6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5" name="Freeform 6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6" name="Freeform 6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7" name="Freeform 6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8" name="Freeform 6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9" name="Freeform 6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0" name="Freeform 7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1" name="Freeform 7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2" name="Freeform 7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3" name="Freeform 7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4" name="Freeform 7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5" name="Freeform 7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6" name="Freeform 7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7" name="Freeform 7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8" name="Freeform 7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9" name="Freeform 7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0" name="Freeform 8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1" name="Freeform 8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2" name="Freeform 8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sp>
        <p:nvSpPr>
          <p:cNvPr id="56" name="24 CuadroTexto"/>
          <p:cNvSpPr txBox="1">
            <a:spLocks noChangeArrowheads="1"/>
          </p:cNvSpPr>
          <p:nvPr/>
        </p:nvSpPr>
        <p:spPr bwMode="auto">
          <a:xfrm>
            <a:off x="0" y="3716338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S" altLang="en-US" sz="3600" b="1" dirty="0">
              <a:solidFill>
                <a:srgbClr val="CC9900"/>
              </a:solidFill>
              <a:latin typeface="UTM Colossalis" pitchFamily="18" charset="0"/>
            </a:endParaRPr>
          </a:p>
        </p:txBody>
      </p:sp>
      <p:sp>
        <p:nvSpPr>
          <p:cNvPr id="58" name="24 CuadroTexto"/>
          <p:cNvSpPr txBox="1">
            <a:spLocks noChangeArrowheads="1"/>
          </p:cNvSpPr>
          <p:nvPr/>
        </p:nvSpPr>
        <p:spPr bwMode="auto">
          <a:xfrm>
            <a:off x="0" y="3429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3600" b="1" dirty="0" err="1" smtClean="0">
                <a:latin typeface=".VnBodoni" pitchFamily="34" charset="0"/>
              </a:rPr>
              <a:t>Pronounce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this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word</a:t>
            </a:r>
            <a:r>
              <a:rPr lang="es-ES" altLang="en-US" sz="3600" b="1" dirty="0" smtClean="0">
                <a:latin typeface=".VnBodoni" pitchFamily="34" charset="0"/>
              </a:rPr>
              <a:t> ‘</a:t>
            </a:r>
            <a:r>
              <a:rPr lang="es-ES" altLang="en-US" sz="3600" b="1" dirty="0" err="1" smtClean="0">
                <a:latin typeface=".VnBodoni" pitchFamily="34" charset="0"/>
              </a:rPr>
              <a:t>street</a:t>
            </a:r>
            <a:r>
              <a:rPr lang="es-ES" altLang="en-US" sz="3600" b="1" dirty="0" smtClean="0">
                <a:latin typeface=".VnBodoni" pitchFamily="34" charset="0"/>
              </a:rPr>
              <a:t>’ </a:t>
            </a:r>
            <a:endParaRPr lang="es-ES" altLang="en-US" sz="3600" b="1" dirty="0"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41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6"/>
          <p:cNvSpPr>
            <a:spLocks noChangeArrowheads="1"/>
          </p:cNvSpPr>
          <p:nvPr/>
        </p:nvSpPr>
        <p:spPr bwMode="auto">
          <a:xfrm>
            <a:off x="0" y="1773238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8" name="37 Rectángulo redondeado"/>
          <p:cNvSpPr/>
          <p:nvPr/>
        </p:nvSpPr>
        <p:spPr>
          <a:xfrm>
            <a:off x="214282" y="5214950"/>
            <a:ext cx="871543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18439" name="44 Imagen" descr="Cron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7867650" y="5767388"/>
            <a:ext cx="80803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sz="1050" b="1" dirty="0" smtClean="0">
                <a:solidFill>
                  <a:schemeClr val="bg1"/>
                </a:solidFill>
              </a:rPr>
              <a:t>HẾT GIỜ!</a:t>
            </a:r>
            <a:endParaRPr lang="es-ES" altLang="en-US" sz="1050" b="1" dirty="0">
              <a:solidFill>
                <a:schemeClr val="bg1"/>
              </a:solidFill>
            </a:endParaRPr>
          </a:p>
        </p:txBody>
      </p:sp>
      <p:sp>
        <p:nvSpPr>
          <p:cNvPr id="55" name="54 Botón de acción: Volver">
            <a:hlinkClick r:id="rId13" action="ppaction://hlinksldjump" highlightClick="1"/>
          </p:cNvPr>
          <p:cNvSpPr/>
          <p:nvPr/>
        </p:nvSpPr>
        <p:spPr>
          <a:xfrm>
            <a:off x="357188" y="5357813"/>
            <a:ext cx="1071562" cy="100012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1714500" y="5357813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3952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0741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2" name="Freeform 22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3" name="Freeform 23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4" name="Freeform 24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5" name="Freeform 25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6" name="Freeform 26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7" name="Freeform 27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8" name="Freeform 28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49" name="Freeform 29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50" name="Freeform 30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51" name="Freeform 31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0752" name="Rectangle 32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CÂU</a:t>
              </a:r>
            </a:p>
            <a:p>
              <a:pPr algn="ctr" eaLnBrk="1" hangingPunct="1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4</a:t>
              </a:r>
            </a:p>
          </p:txBody>
        </p:sp>
        <p:sp>
          <p:nvSpPr>
            <p:cNvPr id="30753" name="Line 33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-4138219" y="2926633"/>
            <a:ext cx="3601299" cy="1875550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24" name="Freeform 6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5" name="Freeform 6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6" name="Freeform 6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7" name="Freeform 6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66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8" name="Freeform 6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29" name="Freeform 6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0" name="Freeform 7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1" name="Freeform 7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2" name="Freeform 7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3" name="Freeform 7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4" name="Freeform 7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5" name="Freeform 7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6" name="Freeform 7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7" name="Freeform 7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8" name="Freeform 7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39" name="Freeform 7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0" name="Freeform 8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1" name="Freeform 8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3142" name="Freeform 8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sp>
        <p:nvSpPr>
          <p:cNvPr id="56" name="24 CuadroTexto"/>
          <p:cNvSpPr txBox="1">
            <a:spLocks noChangeArrowheads="1"/>
          </p:cNvSpPr>
          <p:nvPr/>
        </p:nvSpPr>
        <p:spPr bwMode="auto">
          <a:xfrm>
            <a:off x="0" y="3429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3600" b="1" dirty="0" err="1" smtClean="0">
                <a:latin typeface=".VnBodoni" pitchFamily="34" charset="0"/>
              </a:rPr>
              <a:t>Pronounce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this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word</a:t>
            </a:r>
            <a:r>
              <a:rPr lang="es-ES" altLang="en-US" sz="3600" b="1" dirty="0" smtClean="0">
                <a:latin typeface=".VnBodoni" pitchFamily="34" charset="0"/>
              </a:rPr>
              <a:t> ‘</a:t>
            </a:r>
            <a:r>
              <a:rPr lang="es-ES" altLang="en-US" sz="3600" b="1" dirty="0" err="1" smtClean="0">
                <a:latin typeface=".VnBodoni" pitchFamily="34" charset="0"/>
              </a:rPr>
              <a:t>skipping</a:t>
            </a:r>
            <a:r>
              <a:rPr lang="es-ES" altLang="en-US" sz="3600" b="1" dirty="0" smtClean="0">
                <a:latin typeface=".VnBodoni" pitchFamily="34" charset="0"/>
              </a:rPr>
              <a:t>’ </a:t>
            </a:r>
            <a:endParaRPr lang="es-ES" altLang="en-US" sz="3600" b="1" dirty="0"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711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55060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6"/>
          <a:stretch/>
        </p:blipFill>
        <p:spPr>
          <a:xfrm>
            <a:off x="1066800" y="369631"/>
            <a:ext cx="3276600" cy="15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190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6"/>
          <p:cNvSpPr>
            <a:spLocks noChangeArrowheads="1"/>
          </p:cNvSpPr>
          <p:nvPr/>
        </p:nvSpPr>
        <p:spPr bwMode="auto">
          <a:xfrm>
            <a:off x="0" y="1844675"/>
            <a:ext cx="9178925" cy="5013325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8" name="37 Rectángulo redondeado"/>
          <p:cNvSpPr/>
          <p:nvPr/>
        </p:nvSpPr>
        <p:spPr>
          <a:xfrm>
            <a:off x="214282" y="5214950"/>
            <a:ext cx="871543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6151" name="44 Imagen" descr="Cron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286375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7885113" y="5732463"/>
            <a:ext cx="736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900" b="1">
                <a:solidFill>
                  <a:schemeClr val="bg1"/>
                </a:solidFill>
              </a:rPr>
              <a:t>HẾT GIỜ!</a:t>
            </a:r>
          </a:p>
        </p:txBody>
      </p:sp>
      <p:sp>
        <p:nvSpPr>
          <p:cNvPr id="55" name="54 Botón de acción: Volver">
            <a:hlinkClick r:id="rId13" action="ppaction://hlinksldjump" highlightClick="1"/>
          </p:cNvPr>
          <p:cNvSpPr/>
          <p:nvPr/>
        </p:nvSpPr>
        <p:spPr>
          <a:xfrm>
            <a:off x="357188" y="5357813"/>
            <a:ext cx="1071562" cy="100012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3454400" y="5503863"/>
            <a:ext cx="375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4000" b="1" dirty="0" err="1" smtClean="0">
                <a:latin typeface="Broadway" pitchFamily="82" charset="0"/>
              </a:rPr>
              <a:t>sky</a:t>
            </a:r>
            <a:endParaRPr lang="es-ES" altLang="en-US" sz="4000" b="1" dirty="0">
              <a:latin typeface="Broadway" pitchFamily="82" charset="0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1714500" y="5357813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grpSp>
        <p:nvGrpSpPr>
          <p:cNvPr id="2" name="Group 37"/>
          <p:cNvGrpSpPr>
            <a:grpSpLocks noChangeAspect="1"/>
          </p:cNvGrpSpPr>
          <p:nvPr/>
        </p:nvGrpSpPr>
        <p:grpSpPr bwMode="auto">
          <a:xfrm>
            <a:off x="3952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58" name="AutoShape 38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59" name="Freeform 39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0" name="Freeform 40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1" name="Freeform 41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2" name="Freeform 42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3" name="Freeform 43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4" name="Freeform 44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5" name="Freeform 45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6" name="Freeform 46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7" name="Freeform 47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8" name="Freeform 48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5169" name="Rectangle 49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CÂU</a:t>
              </a:r>
            </a:p>
            <a:p>
              <a:pPr algn="ctr" eaLnBrk="1" hangingPunct="1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5170" name="Line 50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-4490329" y="2790600"/>
            <a:ext cx="3919615" cy="1938147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Freeform 2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ES"/>
            </a:p>
          </p:txBody>
        </p:sp>
      </p:grpSp>
      <p:sp>
        <p:nvSpPr>
          <p:cNvPr id="56" name="24 CuadroTexto"/>
          <p:cNvSpPr txBox="1">
            <a:spLocks noChangeArrowheads="1"/>
          </p:cNvSpPr>
          <p:nvPr/>
        </p:nvSpPr>
        <p:spPr bwMode="auto">
          <a:xfrm>
            <a:off x="0" y="342900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altLang="en-US" sz="3600" b="1" dirty="0" err="1" smtClean="0">
                <a:latin typeface=".VnBodoni" pitchFamily="34" charset="0"/>
              </a:rPr>
              <a:t>What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word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is</a:t>
            </a:r>
            <a:r>
              <a:rPr lang="es-ES" altLang="en-US" sz="3600" b="1" dirty="0" smtClean="0">
                <a:latin typeface=".VnBodoni" pitchFamily="34" charset="0"/>
              </a:rPr>
              <a:t> </a:t>
            </a:r>
            <a:r>
              <a:rPr lang="es-ES" altLang="en-US" sz="3600" b="1" dirty="0" err="1" smtClean="0">
                <a:latin typeface=".VnBodoni" pitchFamily="34" charset="0"/>
              </a:rPr>
              <a:t>this</a:t>
            </a:r>
            <a:r>
              <a:rPr lang="es-ES" altLang="en-US" sz="3600" b="1" dirty="0" smtClean="0">
                <a:latin typeface=".VnBodoni" pitchFamily="34" charset="0"/>
              </a:rPr>
              <a:t>? </a:t>
            </a:r>
            <a:endParaRPr lang="es-ES" altLang="en-US" sz="3600" b="1" dirty="0">
              <a:latin typeface=".VnBodon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92525" cy="470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269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4" grpId="0"/>
      <p:bldP spid="57" grpId="0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851130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3275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5724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-32467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653180"/>
            <a:ext cx="2516664" cy="319598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347864" y="2199838"/>
            <a:ext cx="1788006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3821991" y="1986401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44" y="5733256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753957" y="471522"/>
            <a:ext cx="5436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38100">
                  <a:solidFill>
                    <a:schemeClr val="tx1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Tom and jerry</a:t>
            </a:r>
            <a:endParaRPr lang="en-US" sz="5400" b="0" cap="none" spc="0" dirty="0">
              <a:ln w="38100">
                <a:solidFill>
                  <a:schemeClr val="tx1"/>
                </a:solidFill>
              </a:ln>
              <a:solidFill>
                <a:srgbClr val="FFCC05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055802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588224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891124" y="4293096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7569" y="3008671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115616" y="94898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A. /</a:t>
            </a:r>
            <a:r>
              <a:rPr lang="es-ES_tradnl" sz="2800" b="1" dirty="0" err="1" smtClean="0"/>
              <a:t>str</a:t>
            </a:r>
            <a:r>
              <a:rPr lang="es-ES_tradnl" sz="2800" b="1" dirty="0" smtClean="0"/>
              <a:t>/</a:t>
            </a:r>
            <a:endParaRPr lang="es-ES" sz="28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300192" y="96156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  B. /</a:t>
            </a:r>
            <a:r>
              <a:rPr lang="es-ES_tradnl" sz="2800" b="1" dirty="0" err="1" smtClean="0"/>
              <a:t>sk</a:t>
            </a:r>
            <a:r>
              <a:rPr lang="es-ES_tradnl" sz="2800" b="1" dirty="0" smtClean="0"/>
              <a:t>/</a:t>
            </a:r>
            <a:endParaRPr lang="es-ES" sz="2800" b="1" dirty="0"/>
          </a:p>
        </p:txBody>
      </p:sp>
      <p:sp>
        <p:nvSpPr>
          <p:cNvPr id="25" name="24 Llamada ovalada"/>
          <p:cNvSpPr/>
          <p:nvPr/>
        </p:nvSpPr>
        <p:spPr>
          <a:xfrm>
            <a:off x="5940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G</a:t>
            </a:r>
            <a:r>
              <a:rPr lang="es-ES_tradnl" sz="2400" b="1" dirty="0" err="1" smtClean="0">
                <a:solidFill>
                  <a:schemeClr val="tx1"/>
                </a:solidFill>
              </a:rPr>
              <a:t>ood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250432"/>
            <a:ext cx="9144000" cy="60756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 Listen and </a:t>
            </a:r>
            <a:r>
              <a:rPr lang="es-ES_tradnl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r>
              <a:rPr lang="es-ES_tradnl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884368" y="5301208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2" name="How To Say Sk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78824" y="625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933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522313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199775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891124" y="4293096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422" y="2905152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88224" y="91977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B. /</a:t>
            </a:r>
            <a:r>
              <a:rPr lang="es-ES_tradnl" sz="3200" b="1" dirty="0" err="1" smtClean="0"/>
              <a:t>sk</a:t>
            </a:r>
            <a:r>
              <a:rPr lang="es-ES_tradnl" sz="3200" b="1" dirty="0"/>
              <a:t>/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115616" y="90872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A. /</a:t>
            </a:r>
            <a:r>
              <a:rPr lang="es-ES_tradnl" sz="3200" b="1" dirty="0" err="1" smtClean="0"/>
              <a:t>str</a:t>
            </a:r>
            <a:r>
              <a:rPr lang="es-ES_tradnl" sz="3200" b="1" dirty="0" smtClean="0"/>
              <a:t>/</a:t>
            </a:r>
            <a:endParaRPr lang="es-ES" sz="3200" b="1" dirty="0"/>
          </a:p>
        </p:txBody>
      </p:sp>
      <p:sp>
        <p:nvSpPr>
          <p:cNvPr id="25" name="24 Llamada ovalada"/>
          <p:cNvSpPr/>
          <p:nvPr/>
        </p:nvSpPr>
        <p:spPr>
          <a:xfrm>
            <a:off x="735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GOOD!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250432"/>
            <a:ext cx="91440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 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84368" y="5301208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2" name="How To Say Stro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0319" y="625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85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055802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588224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891124" y="4293096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7569" y="3008671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187624" y="90872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A. /</a:t>
            </a:r>
            <a:r>
              <a:rPr lang="es-ES_tradnl" sz="3200" b="1" dirty="0" err="1" smtClean="0"/>
              <a:t>str</a:t>
            </a:r>
            <a:r>
              <a:rPr lang="es-ES_tradnl" sz="3200" b="1" dirty="0" smtClean="0"/>
              <a:t>/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503790" y="921301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/>
              <a:t>B</a:t>
            </a:r>
            <a:r>
              <a:rPr lang="es-ES_tradnl" sz="3200" b="1" dirty="0" smtClean="0"/>
              <a:t>. /</a:t>
            </a:r>
            <a:r>
              <a:rPr lang="es-ES_tradnl" sz="3200" b="1" dirty="0" err="1" smtClean="0"/>
              <a:t>sk</a:t>
            </a:r>
            <a:r>
              <a:rPr lang="es-ES_tradnl" sz="3200" b="1" dirty="0" smtClean="0"/>
              <a:t>/</a:t>
            </a:r>
            <a:endParaRPr lang="es-ES" sz="3200" b="1" dirty="0"/>
          </a:p>
        </p:txBody>
      </p:sp>
      <p:sp>
        <p:nvSpPr>
          <p:cNvPr id="25" name="24 Llamada ovalada"/>
          <p:cNvSpPr/>
          <p:nvPr/>
        </p:nvSpPr>
        <p:spPr>
          <a:xfrm>
            <a:off x="5940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GOOD!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250432"/>
            <a:ext cx="91440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  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7884368" y="5301208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2" name="How To Say Schem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62166" y="6331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04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522313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199775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891124" y="4293096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422" y="2905152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88224" y="91977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C. </a:t>
            </a:r>
            <a:r>
              <a:rPr lang="es-ES_tradnl" sz="3200" b="1" dirty="0" err="1" smtClean="0"/>
              <a:t>ski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115616" y="908720"/>
            <a:ext cx="182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/>
              <a:t>A. </a:t>
            </a:r>
            <a:r>
              <a:rPr lang="es-ES_tradnl" sz="2800" b="1" dirty="0" err="1" smtClean="0"/>
              <a:t>straight</a:t>
            </a:r>
            <a:endParaRPr lang="es-ES" sz="28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3819116" y="919779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B. </a:t>
            </a:r>
            <a:r>
              <a:rPr lang="es-ES_tradnl" sz="3200" b="1" dirty="0" err="1" smtClean="0"/>
              <a:t>skate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749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35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GOOD!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250432"/>
            <a:ext cx="9144000" cy="607568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_tradnl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and </a:t>
            </a:r>
            <a:r>
              <a:rPr lang="es-ES_tradnl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endParaRPr lang="es-E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84368" y="5301208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smtClean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2" name="How to Pronounce Straight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8424" y="6257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922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6522313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1199775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891124" y="4293096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0422" y="2905152"/>
            <a:ext cx="800191" cy="10161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88224" y="91977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s-ES_trad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115616" y="908720"/>
            <a:ext cx="182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lang="es-ES_tradnl" sz="2800" b="1" dirty="0" err="1" smtClean="0">
                <a:solidFill>
                  <a:prstClr val="black"/>
                </a:solidFill>
                <a:latin typeface="Calibri"/>
              </a:rPr>
              <a:t>strong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819116" y="919779"/>
            <a:ext cx="1833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scheme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3749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35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0" y="6250432"/>
            <a:ext cx="9144000" cy="60756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Question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5: 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Choose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odd</a:t>
            </a:r>
            <a:r>
              <a:rPr kumimoji="0" lang="es-ES_tradnl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</a:t>
            </a:r>
            <a:r>
              <a:rPr kumimoji="0" lang="es-ES_tradnl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out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884368" y="5301208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960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90599"/>
            <a:ext cx="9753600" cy="3984934"/>
          </a:xfrm>
        </p:spPr>
      </p:pic>
      <p:sp>
        <p:nvSpPr>
          <p:cNvPr id="5" name="TextBox 4"/>
          <p:cNvSpPr txBox="1"/>
          <p:nvPr/>
        </p:nvSpPr>
        <p:spPr>
          <a:xfrm>
            <a:off x="990600" y="3128993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         LISTEN AND CIRCLE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953000"/>
            <a:ext cx="12192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457200"/>
            <a:ext cx="12039600" cy="5886027"/>
          </a:xfrm>
        </p:spPr>
      </p:pic>
      <p:sp>
        <p:nvSpPr>
          <p:cNvPr id="5" name="TextBox 4"/>
          <p:cNvSpPr txBox="1"/>
          <p:nvPr/>
        </p:nvSpPr>
        <p:spPr>
          <a:xfrm>
            <a:off x="260555" y="2793025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READ AND COMPLETE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60" y="5171153"/>
            <a:ext cx="1701595" cy="17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474840" y="8859"/>
            <a:ext cx="7669160" cy="98174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Question 1: </a:t>
            </a:r>
            <a:r>
              <a:rPr lang="en-US" sz="3200" b="1" dirty="0" err="1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Where____your</a:t>
            </a:r>
            <a:r>
              <a:rPr lang="en-US" sz="3200" b="1" dirty="0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 school?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814931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 A                      B                      C                     D </a:t>
            </a:r>
            <a:endParaRPr lang="en-US" sz="3200" b="1" dirty="0">
              <a:solidFill>
                <a:srgbClr val="0066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19" y="1164855"/>
            <a:ext cx="5222977" cy="2807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78179" y="1188603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A  : are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2040" y="1910168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B  : is 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64257" y="2568628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C : am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06492" y="3318492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D : do</a:t>
            </a:r>
            <a:endParaRPr lang="en-US" sz="3200" b="1" dirty="0"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28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5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5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876800" y="39624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Le Mai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334000" y="4462463"/>
            <a:ext cx="2286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Vietnamese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733800" y="502920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Nguyen Du Primary school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876800" y="5486400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Nguyen Du Street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962400" y="60198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4A</a:t>
            </a:r>
          </a:p>
        </p:txBody>
      </p:sp>
    </p:spTree>
    <p:extLst>
      <p:ext uri="{BB962C8B-B14F-4D97-AF65-F5344CB8AC3E}">
        <p14:creationId xmlns:p14="http://schemas.microsoft.com/office/powerpoint/2010/main" val="385812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1" grpId="0"/>
      <p:bldP spid="16392" grpId="0"/>
      <p:bldP spid="16393" grpId="0"/>
      <p:bldP spid="1639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4580"/>
            <a:ext cx="12039600" cy="5886027"/>
          </a:xfrm>
        </p:spPr>
      </p:pic>
      <p:sp>
        <p:nvSpPr>
          <p:cNvPr id="5" name="TextBox 4"/>
          <p:cNvSpPr txBox="1"/>
          <p:nvPr/>
        </p:nvSpPr>
        <p:spPr>
          <a:xfrm>
            <a:off x="228600" y="3091928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PUT THE WORDS IN THE CORRECT COLUMNS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5789408"/>
            <a:ext cx="1371600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3" y="0"/>
            <a:ext cx="8305800" cy="6499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4800599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           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SUMMARY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15406"/>
            <a:ext cx="6791642" cy="1968006"/>
          </a:xfrm>
        </p:spPr>
      </p:pic>
      <p:sp>
        <p:nvSpPr>
          <p:cNvPr id="5" name="TextBox 4"/>
          <p:cNvSpPr txBox="1"/>
          <p:nvPr/>
        </p:nvSpPr>
        <p:spPr>
          <a:xfrm>
            <a:off x="2971800" y="693175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SK, STR, SCH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961"/>
            <a:ext cx="3787163" cy="2836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37" y="1752600"/>
            <a:ext cx="3787163" cy="2836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3481" y="2499544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/SK/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284577" y="2894761"/>
            <a:ext cx="1931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/STR/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3811012"/>
            <a:ext cx="297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School</a:t>
            </a: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Scheme</a:t>
            </a: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Skipping</a:t>
            </a: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Skate</a:t>
            </a: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Sky</a:t>
            </a: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Skirt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799" y="3936951"/>
            <a:ext cx="2716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Street</a:t>
            </a: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Strong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traight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0"/>
          <a:stretch/>
        </p:blipFill>
        <p:spPr>
          <a:xfrm>
            <a:off x="2693680" y="4588764"/>
            <a:ext cx="3707119" cy="226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-Goodbye-Song-for-Kids-Kindergarten-and-Preschool-Songs-by-ELF-Learning.w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19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4885"/>
            <a:ext cx="8077200" cy="6603115"/>
          </a:xfrm>
        </p:spPr>
      </p:pic>
    </p:spTree>
    <p:extLst>
      <p:ext uri="{BB962C8B-B14F-4D97-AF65-F5344CB8AC3E}">
        <p14:creationId xmlns:p14="http://schemas.microsoft.com/office/powerpoint/2010/main" val="20064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474840" y="8859"/>
            <a:ext cx="7669160" cy="98174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Question 2: ____class are you in?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814931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 A                      B                      C                     D </a:t>
            </a:r>
            <a:endParaRPr lang="en-US" sz="3200" b="1" dirty="0">
              <a:solidFill>
                <a:srgbClr val="0066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19" y="1164855"/>
            <a:ext cx="5222977" cy="2807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78179" y="1188603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A  : When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2040" y="1910168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B  : What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64257" y="2568628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C : How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06492" y="3318492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D : Where</a:t>
            </a:r>
            <a:endParaRPr lang="en-US" sz="3200" b="1" dirty="0"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11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5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5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24179" cy="105794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Question 3: Where </a:t>
            </a:r>
            <a:r>
              <a:rPr lang="en-US" sz="3200" b="1" dirty="0" err="1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is_____school</a:t>
            </a:r>
            <a:endParaRPr lang="en-US" sz="3200" b="1" dirty="0" smtClean="0">
              <a:solidFill>
                <a:srgbClr val="FF0000"/>
              </a:solidFill>
              <a:latin typeface=".VnCentury Schoolbook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88272" y="6050477"/>
            <a:ext cx="776974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A                      B                     C                     D</a:t>
            </a:r>
            <a:endParaRPr lang="en-US" sz="3200" b="1" dirty="0">
              <a:solidFill>
                <a:srgbClr val="0066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21" y="1188603"/>
            <a:ext cx="5377457" cy="289238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178179" y="1188603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A : she 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92040" y="1910168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B : he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64257" y="2568628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C : her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06492" y="3318492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D : you</a:t>
            </a:r>
            <a:endParaRPr lang="en-US" sz="3200" b="1" dirty="0"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82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226039" cy="113414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Question 4: What class is _______in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94115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 A                    B                       C                      D</a:t>
            </a:r>
            <a:endParaRPr lang="en-US" sz="3200" b="1" dirty="0">
              <a:solidFill>
                <a:srgbClr val="0066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60" y="1219201"/>
            <a:ext cx="5377457" cy="303360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78179" y="1325393"/>
            <a:ext cx="4661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A  : she 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92040" y="2046958"/>
            <a:ext cx="4661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B  : his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64257" y="2705418"/>
            <a:ext cx="4661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C : her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6492" y="3455282"/>
            <a:ext cx="4661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D : you</a:t>
            </a:r>
            <a:endParaRPr lang="en-US" sz="3200" b="1" dirty="0"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850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1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1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2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2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25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5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"/>
                            </p:stCondLst>
                            <p:childTnLst>
                              <p:par>
                                <p:cTn id="18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00"/>
                            </p:stCondLst>
                            <p:childTnLst>
                              <p:par>
                                <p:cTn id="1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5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24179" cy="1057941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.VnCentury Schoolbook" pitchFamily="34" charset="0"/>
                <a:cs typeface="Times New Roman" panose="02020603050405020304" pitchFamily="18" charset="0"/>
              </a:rPr>
              <a:t>Question 5: Listen and choose the correct answer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88272" y="6050477"/>
            <a:ext cx="776974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A                     B                      C                     D</a:t>
            </a:r>
            <a:endParaRPr lang="en-US" sz="3200" b="1" dirty="0">
              <a:solidFill>
                <a:srgbClr val="0066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614" y="1188603"/>
            <a:ext cx="5834386" cy="27635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309614" y="1188603"/>
            <a:ext cx="629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A : It’s in Oxford Village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92040" y="1910168"/>
            <a:ext cx="4761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B : She is in class 4A</a:t>
            </a:r>
            <a:endParaRPr lang="en-US" sz="3200" b="1" dirty="0">
              <a:latin typeface=".VnCentury Schoolbook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09614" y="2572811"/>
            <a:ext cx="5999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C : </a:t>
            </a:r>
            <a:r>
              <a:rPr lang="en-US" sz="3200" b="1" dirty="0">
                <a:latin typeface=".VnCentury Schoolbook" pitchFamily="34" charset="0"/>
              </a:rPr>
              <a:t>It’s in Oxford Street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06492" y="3318492"/>
            <a:ext cx="44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.VnCentury Schoolbook" pitchFamily="34" charset="0"/>
              </a:rPr>
              <a:t>D : Yes, it is</a:t>
            </a:r>
            <a:endParaRPr lang="en-US" sz="3200" b="1" dirty="0">
              <a:latin typeface=".VnCentury Schoolbook" pitchFamily="34" charset="0"/>
            </a:endParaRPr>
          </a:p>
        </p:txBody>
      </p:sp>
      <p:pic>
        <p:nvPicPr>
          <p:cNvPr id="3" name="L1-2e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88944" y="461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96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5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990599"/>
            <a:ext cx="9753600" cy="3984934"/>
          </a:xfrm>
        </p:spPr>
      </p:pic>
      <p:sp>
        <p:nvSpPr>
          <p:cNvPr id="5" name="TextBox 4"/>
          <p:cNvSpPr txBox="1"/>
          <p:nvPr/>
        </p:nvSpPr>
        <p:spPr>
          <a:xfrm>
            <a:off x="990600" y="3128993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</a:rPr>
              <a:t>  LOOK AND SAY THE WORDS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486</Words>
  <Application>Microsoft Office PowerPoint</Application>
  <PresentationFormat>On-screen Show (4:3)</PresentationFormat>
  <Paragraphs>172</Paragraphs>
  <Slides>45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.VnBodoni</vt:lpstr>
      <vt:lpstr>.VnCentury Schoolbook</vt:lpstr>
      <vt:lpstr>Arial</vt:lpstr>
      <vt:lpstr>Broadway</vt:lpstr>
      <vt:lpstr>Calibri</vt:lpstr>
      <vt:lpstr>Comic Sans MS</vt:lpstr>
      <vt:lpstr>Ravie</vt:lpstr>
      <vt:lpstr>Showcard Gothic</vt:lpstr>
      <vt:lpstr>Times New Roman</vt:lpstr>
      <vt:lpstr>UTM Colossalis</vt:lpstr>
      <vt:lpstr>Wide Latin</vt:lpstr>
      <vt:lpstr>Office Theme</vt:lpstr>
      <vt:lpstr>     Unit 6: Where’s your school? Lesson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Where’s your school? Lesson 3</dc:title>
  <dc:creator>Quynh</dc:creator>
  <cp:lastModifiedBy>skipbeat</cp:lastModifiedBy>
  <cp:revision>58</cp:revision>
  <dcterms:created xsi:type="dcterms:W3CDTF">2018-10-28T03:11:26Z</dcterms:created>
  <dcterms:modified xsi:type="dcterms:W3CDTF">2020-11-03T06:09:46Z</dcterms:modified>
</cp:coreProperties>
</file>