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1" r:id="rId2"/>
    <p:sldId id="256" r:id="rId3"/>
    <p:sldId id="257" r:id="rId4"/>
    <p:sldId id="309" r:id="rId5"/>
    <p:sldId id="258" r:id="rId6"/>
    <p:sldId id="259" r:id="rId7"/>
    <p:sldId id="261" r:id="rId8"/>
    <p:sldId id="260" r:id="rId9"/>
    <p:sldId id="262" r:id="rId10"/>
    <p:sldId id="263" r:id="rId11"/>
    <p:sldId id="264" r:id="rId12"/>
    <p:sldId id="266" r:id="rId13"/>
    <p:sldId id="267" r:id="rId14"/>
    <p:sldId id="265" r:id="rId15"/>
    <p:sldId id="268" r:id="rId16"/>
    <p:sldId id="323" r:id="rId17"/>
    <p:sldId id="321" r:id="rId18"/>
    <p:sldId id="322" r:id="rId19"/>
    <p:sldId id="324" r:id="rId20"/>
    <p:sldId id="325" r:id="rId21"/>
    <p:sldId id="320" r:id="rId22"/>
    <p:sldId id="388" r:id="rId23"/>
    <p:sldId id="271" r:id="rId24"/>
    <p:sldId id="310" r:id="rId25"/>
    <p:sldId id="329" r:id="rId26"/>
    <p:sldId id="330" r:id="rId27"/>
    <p:sldId id="331" r:id="rId28"/>
    <p:sldId id="389" r:id="rId29"/>
    <p:sldId id="334" r:id="rId30"/>
    <p:sldId id="276" r:id="rId31"/>
    <p:sldId id="345" r:id="rId32"/>
    <p:sldId id="343" r:id="rId33"/>
    <p:sldId id="387" r:id="rId34"/>
    <p:sldId id="386" r:id="rId35"/>
    <p:sldId id="392" r:id="rId36"/>
    <p:sldId id="36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19BA"/>
    <a:srgbClr val="358101"/>
    <a:srgbClr val="61EB03"/>
    <a:srgbClr val="056B11"/>
    <a:srgbClr val="4CBA02"/>
    <a:srgbClr val="2A6701"/>
    <a:srgbClr val="2B740E"/>
    <a:srgbClr val="89EC62"/>
    <a:srgbClr val="09BD1E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20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6103C-3E40-4BE2-8031-C82C63C927B9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96C0B-E8DE-493A-A005-E446652C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8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4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5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0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6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7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8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3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2DFE-89B9-43E8-9EA3-15164F476D7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8069D-9DD5-46E6-9E27-009663A1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5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7.pn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image" Target="../media/image12.jpe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28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5.mp3"/><Relationship Id="rId16" Type="http://schemas.openxmlformats.org/officeDocument/2006/relationships/image" Target="../media/image39.png"/><Relationship Id="rId20" Type="http://schemas.openxmlformats.org/officeDocument/2006/relationships/image" Target="../media/image32.png"/><Relationship Id="rId1" Type="http://schemas.microsoft.com/office/2007/relationships/media" Target="../media/media5.mp3"/><Relationship Id="rId6" Type="http://schemas.openxmlformats.org/officeDocument/2006/relationships/audio" Target="../media/media8.mp3"/><Relationship Id="rId11" Type="http://schemas.openxmlformats.org/officeDocument/2006/relationships/image" Target="../media/image34.png"/><Relationship Id="rId5" Type="http://schemas.microsoft.com/office/2007/relationships/media" Target="../media/media8.mp3"/><Relationship Id="rId15" Type="http://schemas.openxmlformats.org/officeDocument/2006/relationships/image" Target="../media/image38.png"/><Relationship Id="rId10" Type="http://schemas.openxmlformats.org/officeDocument/2006/relationships/audio" Target="../media/audio1.wav"/><Relationship Id="rId19" Type="http://schemas.openxmlformats.org/officeDocument/2006/relationships/image" Target="../media/image42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45.jpg"/><Relationship Id="rId18" Type="http://schemas.openxmlformats.org/officeDocument/2006/relationships/image" Target="../media/image39.png"/><Relationship Id="rId3" Type="http://schemas.microsoft.com/office/2007/relationships/media" Target="../media/media7.mp3"/><Relationship Id="rId21" Type="http://schemas.openxmlformats.org/officeDocument/2006/relationships/image" Target="../media/image42.png"/><Relationship Id="rId7" Type="http://schemas.microsoft.com/office/2007/relationships/media" Target="../media/media9.mp3"/><Relationship Id="rId12" Type="http://schemas.openxmlformats.org/officeDocument/2006/relationships/image" Target="../media/image44.png"/><Relationship Id="rId17" Type="http://schemas.openxmlformats.org/officeDocument/2006/relationships/image" Target="../media/image38.png"/><Relationship Id="rId2" Type="http://schemas.openxmlformats.org/officeDocument/2006/relationships/audio" Target="../media/media8.mp3"/><Relationship Id="rId16" Type="http://schemas.openxmlformats.org/officeDocument/2006/relationships/image" Target="../media/image48.jpg"/><Relationship Id="rId20" Type="http://schemas.openxmlformats.org/officeDocument/2006/relationships/image" Target="../media/image40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6.JPG"/><Relationship Id="rId5" Type="http://schemas.microsoft.com/office/2007/relationships/media" Target="../media/media10.mp3"/><Relationship Id="rId15" Type="http://schemas.openxmlformats.org/officeDocument/2006/relationships/image" Target="../media/image47.jpg"/><Relationship Id="rId10" Type="http://schemas.openxmlformats.org/officeDocument/2006/relationships/audio" Target="../media/audio1.wav"/><Relationship Id="rId19" Type="http://schemas.openxmlformats.org/officeDocument/2006/relationships/image" Target="../media/image49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audio1.wav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49.png"/><Relationship Id="rId3" Type="http://schemas.openxmlformats.org/officeDocument/2006/relationships/tags" Target="../tags/tag3.xml"/><Relationship Id="rId21" Type="http://schemas.openxmlformats.org/officeDocument/2006/relationships/image" Target="../media/image65.png"/><Relationship Id="rId34" Type="http://schemas.openxmlformats.org/officeDocument/2006/relationships/image" Target="../media/image17.jpg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61.jpeg"/><Relationship Id="rId25" Type="http://schemas.openxmlformats.org/officeDocument/2006/relationships/image" Target="../media/image69.png"/><Relationship Id="rId33" Type="http://schemas.openxmlformats.org/officeDocument/2006/relationships/image" Target="../media/image23.png"/><Relationship Id="rId38" Type="http://schemas.openxmlformats.org/officeDocument/2006/relationships/image" Target="../media/image44.png"/><Relationship Id="rId2" Type="http://schemas.openxmlformats.org/officeDocument/2006/relationships/tags" Target="../tags/tag2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2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68.png"/><Relationship Id="rId32" Type="http://schemas.openxmlformats.org/officeDocument/2006/relationships/image" Target="../media/image20.png"/><Relationship Id="rId37" Type="http://schemas.openxmlformats.org/officeDocument/2006/relationships/image" Target="../media/image76.jpeg"/><Relationship Id="rId5" Type="http://schemas.openxmlformats.org/officeDocument/2006/relationships/tags" Target="../tags/tag5.xml"/><Relationship Id="rId15" Type="http://schemas.openxmlformats.org/officeDocument/2006/relationships/audio" Target="../media/audio4.wav"/><Relationship Id="rId23" Type="http://schemas.openxmlformats.org/officeDocument/2006/relationships/image" Target="../media/image67.png"/><Relationship Id="rId28" Type="http://schemas.openxmlformats.org/officeDocument/2006/relationships/image" Target="../media/image12.jpeg"/><Relationship Id="rId36" Type="http://schemas.openxmlformats.org/officeDocument/2006/relationships/image" Target="../media/image75.jpeg"/><Relationship Id="rId10" Type="http://schemas.openxmlformats.org/officeDocument/2006/relationships/tags" Target="../tags/tag10.xml"/><Relationship Id="rId19" Type="http://schemas.openxmlformats.org/officeDocument/2006/relationships/image" Target="../media/image63.png"/><Relationship Id="rId31" Type="http://schemas.openxmlformats.org/officeDocument/2006/relationships/image" Target="../media/image26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audio" Target="../media/audio3.wav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3.jpeg"/><Relationship Id="rId35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6.jpe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12" Type="http://schemas.openxmlformats.org/officeDocument/2006/relationships/image" Target="../media/image8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4.jpeg"/><Relationship Id="rId5" Type="http://schemas.openxmlformats.org/officeDocument/2006/relationships/image" Target="../media/image79.jpeg"/><Relationship Id="rId10" Type="http://schemas.openxmlformats.org/officeDocument/2006/relationships/image" Target="../media/image23.png"/><Relationship Id="rId4" Type="http://schemas.openxmlformats.org/officeDocument/2006/relationships/image" Target="../media/image12.jpeg"/><Relationship Id="rId9" Type="http://schemas.openxmlformats.org/officeDocument/2006/relationships/image" Target="../media/image83.jpeg"/><Relationship Id="rId1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7386" y="2014134"/>
            <a:ext cx="5376593" cy="22789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3900" tIns="51951" rIns="103900" bIns="5195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ENGLISH 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SÁCH TIẾNG ANH 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(</a:t>
            </a:r>
            <a:r>
              <a:rPr lang="en-US" sz="3200" b="1" dirty="0" err="1">
                <a:solidFill>
                  <a:schemeClr val="tx1"/>
                </a:solidFill>
              </a:rPr>
              <a:t>Bộ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Giáo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dục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tạo</a:t>
            </a:r>
            <a:r>
              <a:rPr lang="en-US" sz="32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26" name="Picture 2" descr="C:\Users\hp\Desktop\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2" y="29878"/>
            <a:ext cx="5994399" cy="682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19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0"/>
    </mc:Choice>
    <mc:Fallback xmlns="">
      <p:transition spd="slow" advTm="1348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50" y="1319946"/>
            <a:ext cx="5331656" cy="4048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23" y="2385675"/>
            <a:ext cx="2053884" cy="1386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7476" y="2415452"/>
            <a:ext cx="450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</a:rPr>
              <a:t>c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6874" y="2415452"/>
            <a:ext cx="450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</a:rPr>
              <a:t>a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5317" y="2385675"/>
            <a:ext cx="450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</a:rPr>
              <a:t>t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6078" y="2414517"/>
            <a:ext cx="450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s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04" y="3772672"/>
            <a:ext cx="1392702" cy="10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0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" y="821340"/>
            <a:ext cx="6024740" cy="451855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76" y="1630187"/>
            <a:ext cx="1717756" cy="106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1" y="3361956"/>
            <a:ext cx="1717756" cy="106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20247" y="2378000"/>
            <a:ext cx="450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1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8098" y="2357725"/>
            <a:ext cx="450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1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2822" y="2357725"/>
            <a:ext cx="450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1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45924" y="2340173"/>
            <a:ext cx="450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1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84822" y="2344739"/>
            <a:ext cx="450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1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73" y="3288707"/>
            <a:ext cx="1980355" cy="1593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86" y="1593137"/>
            <a:ext cx="1877621" cy="155695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20" y="3383165"/>
            <a:ext cx="1980355" cy="1404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85" y="3383166"/>
            <a:ext cx="1877621" cy="149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73" y="1569147"/>
            <a:ext cx="1980355" cy="1503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66" y="1569147"/>
            <a:ext cx="1855409" cy="13915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23468" y="2508128"/>
            <a:ext cx="32076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pets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 rot="313906">
            <a:off x="231852" y="746302"/>
            <a:ext cx="8258856" cy="5462645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8427359" y="2960704"/>
            <a:ext cx="798811" cy="51692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44" y="2508127"/>
            <a:ext cx="692235" cy="640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78" y="2264924"/>
            <a:ext cx="708942" cy="6957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45" y="4380198"/>
            <a:ext cx="622971" cy="498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83" y="4091978"/>
            <a:ext cx="784356" cy="7024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85" y="4380198"/>
            <a:ext cx="544194" cy="464556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1" y="2197711"/>
            <a:ext cx="760471" cy="47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36597" y="1569147"/>
            <a:ext cx="2098905" cy="15792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54015" y="1531299"/>
            <a:ext cx="2098905" cy="1641135"/>
          </a:xfrm>
          <a:prstGeom prst="rect">
            <a:avLst/>
          </a:prstGeom>
          <a:solidFill>
            <a:srgbClr val="61EB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10989" y="1531299"/>
            <a:ext cx="2098905" cy="16171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95873" y="3265457"/>
            <a:ext cx="2098905" cy="161714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42937" y="3303309"/>
            <a:ext cx="1966145" cy="15792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52920" y="3288707"/>
            <a:ext cx="2141368" cy="1579297"/>
          </a:xfrm>
          <a:prstGeom prst="rect">
            <a:avLst/>
          </a:prstGeom>
          <a:solidFill>
            <a:srgbClr val="D519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0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3041" y="1761357"/>
            <a:ext cx="10044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2.Look, listen and repeat</a:t>
            </a:r>
            <a:endParaRPr lang="en-US" sz="54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3006659">
            <a:off x="-30840" y="410367"/>
            <a:ext cx="1103086" cy="435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3006659">
            <a:off x="1892303" y="523123"/>
            <a:ext cx="1103086" cy="435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8788841">
            <a:off x="8104418" y="523123"/>
            <a:ext cx="1103086" cy="435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76572" y="-88150"/>
            <a:ext cx="182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217" y="309881"/>
            <a:ext cx="182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937" y="365018"/>
            <a:ext cx="182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8788841">
            <a:off x="5545020" y="3857166"/>
            <a:ext cx="1103086" cy="435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8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/>
      <p:bldP spid="8" grpId="0"/>
      <p:bldP spid="9" grpId="0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297177"/>
            <a:ext cx="5860868" cy="3899825"/>
          </a:xfrm>
          <a:prstGeom prst="roundRect">
            <a:avLst>
              <a:gd name="adj" fmla="val 16667"/>
            </a:avLst>
          </a:prstGeom>
          <a:ln w="317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1297178"/>
            <a:ext cx="5907314" cy="3899825"/>
          </a:xfrm>
          <a:prstGeom prst="roundRect">
            <a:avLst>
              <a:gd name="adj" fmla="val 16667"/>
            </a:avLst>
          </a:prstGeom>
          <a:ln w="254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ounded Rectangular Callout 9"/>
          <p:cNvSpPr/>
          <p:nvPr/>
        </p:nvSpPr>
        <p:spPr>
          <a:xfrm>
            <a:off x="633045" y="1044408"/>
            <a:ext cx="3647049" cy="784391"/>
          </a:xfrm>
          <a:prstGeom prst="wedgeRoundRectCallout">
            <a:avLst>
              <a:gd name="adj1" fmla="val -27201"/>
              <a:gd name="adj2" fmla="val 152439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That’s my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779485" y="4771846"/>
            <a:ext cx="3250278" cy="653143"/>
          </a:xfrm>
          <a:prstGeom prst="wedgeRoundRectCallout">
            <a:avLst>
              <a:gd name="adj1" fmla="val -39848"/>
              <a:gd name="adj2" fmla="val -18568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Wow</a:t>
            </a:r>
            <a:r>
              <a:rPr lang="en-US" sz="2800" b="1" dirty="0">
                <a:latin typeface="Comic Sans MS" panose="030F0702030302020204" pitchFamily="66" charset="0"/>
              </a:rPr>
              <a:t>!</a:t>
            </a:r>
            <a:r>
              <a:rPr lang="en-US" sz="2800" b="1" dirty="0" smtClean="0">
                <a:latin typeface="Comic Sans MS" panose="030F0702030302020204" pitchFamily="66" charset="0"/>
              </a:rPr>
              <a:t> He’s cute.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963229" y="967584"/>
            <a:ext cx="5000171" cy="738426"/>
          </a:xfrm>
          <a:prstGeom prst="wedgeRoundRectCallout">
            <a:avLst>
              <a:gd name="adj1" fmla="val -23813"/>
              <a:gd name="adj2" fmla="val 120476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have 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any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738425" y="4826000"/>
            <a:ext cx="5351975" cy="653143"/>
          </a:xfrm>
          <a:prstGeom prst="wedgeRoundRectCallout">
            <a:avLst>
              <a:gd name="adj1" fmla="val 16615"/>
              <a:gd name="adj2" fmla="val -25009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Yes, I do. I have two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2800" b="1" dirty="0" smtClean="0">
                <a:latin typeface="Comic Sans MS" panose="030F0702030302020204" pitchFamily="66" charset="0"/>
              </a:rPr>
              <a:t>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297177"/>
            <a:ext cx="5860868" cy="3899825"/>
          </a:xfrm>
          <a:prstGeom prst="roundRect">
            <a:avLst>
              <a:gd name="adj" fmla="val 16667"/>
            </a:avLst>
          </a:prstGeom>
          <a:ln w="317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1297178"/>
            <a:ext cx="5907314" cy="3899825"/>
          </a:xfrm>
          <a:prstGeom prst="roundRect">
            <a:avLst>
              <a:gd name="adj" fmla="val 16667"/>
            </a:avLst>
          </a:prstGeom>
          <a:ln w="254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ounded Rectangular Callout 9"/>
          <p:cNvSpPr/>
          <p:nvPr/>
        </p:nvSpPr>
        <p:spPr>
          <a:xfrm>
            <a:off x="955960" y="646703"/>
            <a:ext cx="3647049" cy="784391"/>
          </a:xfrm>
          <a:prstGeom prst="wedgeRoundRectCallout">
            <a:avLst>
              <a:gd name="adj1" fmla="val -38387"/>
              <a:gd name="adj2" fmla="val 182927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That’s my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779485" y="4771846"/>
            <a:ext cx="3250278" cy="653143"/>
          </a:xfrm>
          <a:prstGeom prst="wedgeRoundRectCallout">
            <a:avLst>
              <a:gd name="adj1" fmla="val -39848"/>
              <a:gd name="adj2" fmla="val -18568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Wow</a:t>
            </a:r>
            <a:r>
              <a:rPr lang="en-US" sz="2800" b="1" dirty="0">
                <a:latin typeface="Comic Sans MS" panose="030F0702030302020204" pitchFamily="66" charset="0"/>
              </a:rPr>
              <a:t>!</a:t>
            </a:r>
            <a:r>
              <a:rPr lang="en-US" sz="2800" b="1" dirty="0" smtClean="0">
                <a:latin typeface="Comic Sans MS" panose="030F0702030302020204" pitchFamily="66" charset="0"/>
              </a:rPr>
              <a:t> He’s cute.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963228" y="718692"/>
            <a:ext cx="5000171" cy="738426"/>
          </a:xfrm>
          <a:prstGeom prst="wedgeRoundRectCallout">
            <a:avLst>
              <a:gd name="adj1" fmla="val -29159"/>
              <a:gd name="adj2" fmla="val 152863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have 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any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738425" y="4826000"/>
            <a:ext cx="5351975" cy="653143"/>
          </a:xfrm>
          <a:prstGeom prst="wedgeRoundRectCallout">
            <a:avLst>
              <a:gd name="adj1" fmla="val 16615"/>
              <a:gd name="adj2" fmla="val -25009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Yes, I do. I have two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2800" b="1" dirty="0" smtClean="0">
                <a:latin typeface="Comic Sans MS" panose="030F0702030302020204" pitchFamily="66" charset="0"/>
              </a:rPr>
              <a:t>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7" name="32-Point Star 16"/>
          <p:cNvSpPr/>
          <p:nvPr/>
        </p:nvSpPr>
        <p:spPr>
          <a:xfrm>
            <a:off x="238508" y="1457118"/>
            <a:ext cx="838200" cy="7455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32-Point Star 17"/>
          <p:cNvSpPr/>
          <p:nvPr/>
        </p:nvSpPr>
        <p:spPr>
          <a:xfrm>
            <a:off x="6319325" y="1380292"/>
            <a:ext cx="838200" cy="7455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3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T1-TATH-Lop 3-Unit 16-Lesson 1-do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9333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297177"/>
            <a:ext cx="5860868" cy="3899825"/>
          </a:xfrm>
          <a:prstGeom prst="roundRect">
            <a:avLst>
              <a:gd name="adj" fmla="val 16667"/>
            </a:avLst>
          </a:prstGeom>
          <a:ln w="317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1297178"/>
            <a:ext cx="5907314" cy="3899825"/>
          </a:xfrm>
          <a:prstGeom prst="roundRect">
            <a:avLst>
              <a:gd name="adj" fmla="val 16667"/>
            </a:avLst>
          </a:prstGeom>
          <a:ln w="254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ounded Rectangular Callout 9"/>
          <p:cNvSpPr/>
          <p:nvPr/>
        </p:nvSpPr>
        <p:spPr>
          <a:xfrm>
            <a:off x="955960" y="646703"/>
            <a:ext cx="3647049" cy="784391"/>
          </a:xfrm>
          <a:prstGeom prst="wedgeRoundRectCallout">
            <a:avLst>
              <a:gd name="adj1" fmla="val -38387"/>
              <a:gd name="adj2" fmla="val 182927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That’s my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779485" y="4771846"/>
            <a:ext cx="3250278" cy="653143"/>
          </a:xfrm>
          <a:prstGeom prst="wedgeRoundRectCallout">
            <a:avLst>
              <a:gd name="adj1" fmla="val -39848"/>
              <a:gd name="adj2" fmla="val -18568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Wow</a:t>
            </a:r>
            <a:r>
              <a:rPr lang="en-US" sz="2800" b="1" dirty="0">
                <a:latin typeface="Comic Sans MS" panose="030F0702030302020204" pitchFamily="66" charset="0"/>
              </a:rPr>
              <a:t>!</a:t>
            </a:r>
            <a:r>
              <a:rPr lang="en-US" sz="2800" b="1" dirty="0" smtClean="0">
                <a:latin typeface="Comic Sans MS" panose="030F0702030302020204" pitchFamily="66" charset="0"/>
              </a:rPr>
              <a:t> He’s cute.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963228" y="718692"/>
            <a:ext cx="5000171" cy="738426"/>
          </a:xfrm>
          <a:prstGeom prst="wedgeRoundRectCallout">
            <a:avLst>
              <a:gd name="adj1" fmla="val -29159"/>
              <a:gd name="adj2" fmla="val 152863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have 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any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738425" y="4826000"/>
            <a:ext cx="5351975" cy="653143"/>
          </a:xfrm>
          <a:prstGeom prst="wedgeRoundRectCallout">
            <a:avLst>
              <a:gd name="adj1" fmla="val 16615"/>
              <a:gd name="adj2" fmla="val -25009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Yes, I do. I have two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2800" b="1" dirty="0" smtClean="0">
                <a:latin typeface="Comic Sans MS" panose="030F0702030302020204" pitchFamily="66" charset="0"/>
              </a:rPr>
              <a:t>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9287" y="774852"/>
            <a:ext cx="859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0493166" y="795517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pets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42935" y="4840214"/>
            <a:ext cx="1059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dogs</a:t>
            </a:r>
            <a:endParaRPr lang="en-US" sz="3200" dirty="0"/>
          </a:p>
        </p:txBody>
      </p:sp>
      <p:pic>
        <p:nvPicPr>
          <p:cNvPr id="2" name="U16-L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7514" y="685800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839" y="6105868"/>
            <a:ext cx="579560" cy="57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32-Point Star 16"/>
          <p:cNvSpPr/>
          <p:nvPr/>
        </p:nvSpPr>
        <p:spPr>
          <a:xfrm>
            <a:off x="238508" y="1380291"/>
            <a:ext cx="838200" cy="7455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32-Point Star 17"/>
          <p:cNvSpPr/>
          <p:nvPr/>
        </p:nvSpPr>
        <p:spPr>
          <a:xfrm>
            <a:off x="6319325" y="1380292"/>
            <a:ext cx="838200" cy="7455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297177"/>
            <a:ext cx="5860868" cy="3899825"/>
          </a:xfrm>
          <a:prstGeom prst="roundRect">
            <a:avLst>
              <a:gd name="adj" fmla="val 16667"/>
            </a:avLst>
          </a:prstGeom>
          <a:ln w="317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1297178"/>
            <a:ext cx="5907314" cy="3899825"/>
          </a:xfrm>
          <a:prstGeom prst="roundRect">
            <a:avLst>
              <a:gd name="adj" fmla="val 16667"/>
            </a:avLst>
          </a:prstGeom>
          <a:ln w="254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ounded Rectangular Callout 9"/>
          <p:cNvSpPr/>
          <p:nvPr/>
        </p:nvSpPr>
        <p:spPr>
          <a:xfrm>
            <a:off x="955960" y="646703"/>
            <a:ext cx="3647049" cy="784391"/>
          </a:xfrm>
          <a:prstGeom prst="wedgeRoundRectCallout">
            <a:avLst>
              <a:gd name="adj1" fmla="val -38387"/>
              <a:gd name="adj2" fmla="val 182927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That’s my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779485" y="4771846"/>
            <a:ext cx="3250278" cy="653143"/>
          </a:xfrm>
          <a:prstGeom prst="wedgeRoundRectCallout">
            <a:avLst>
              <a:gd name="adj1" fmla="val -39848"/>
              <a:gd name="adj2" fmla="val -18568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Wow</a:t>
            </a:r>
            <a:r>
              <a:rPr lang="en-US" sz="2800" b="1" dirty="0">
                <a:latin typeface="Comic Sans MS" panose="030F0702030302020204" pitchFamily="66" charset="0"/>
              </a:rPr>
              <a:t>!</a:t>
            </a:r>
            <a:r>
              <a:rPr lang="en-US" sz="2800" b="1" dirty="0" smtClean="0">
                <a:latin typeface="Comic Sans MS" panose="030F0702030302020204" pitchFamily="66" charset="0"/>
              </a:rPr>
              <a:t> He’s cute.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963228" y="718692"/>
            <a:ext cx="5000171" cy="738426"/>
          </a:xfrm>
          <a:prstGeom prst="wedgeRoundRectCallout">
            <a:avLst>
              <a:gd name="adj1" fmla="val -29159"/>
              <a:gd name="adj2" fmla="val 152863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have 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any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738425" y="4826000"/>
            <a:ext cx="5351975" cy="653143"/>
          </a:xfrm>
          <a:prstGeom prst="wedgeRoundRectCallout">
            <a:avLst>
              <a:gd name="adj1" fmla="val 16615"/>
              <a:gd name="adj2" fmla="val -25009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Yes, I do. I have two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2800" b="1" dirty="0" smtClean="0">
                <a:latin typeface="Comic Sans MS" panose="030F0702030302020204" pitchFamily="66" charset="0"/>
              </a:rPr>
              <a:t>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9287" y="774852"/>
            <a:ext cx="859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0493166" y="795517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pets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42935" y="4840214"/>
            <a:ext cx="1059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dogs</a:t>
            </a:r>
            <a:endParaRPr lang="en-US" sz="3200" dirty="0"/>
          </a:p>
        </p:txBody>
      </p:sp>
      <p:sp>
        <p:nvSpPr>
          <p:cNvPr id="17" name="32-Point Star 16"/>
          <p:cNvSpPr/>
          <p:nvPr/>
        </p:nvSpPr>
        <p:spPr>
          <a:xfrm>
            <a:off x="238508" y="1380291"/>
            <a:ext cx="838200" cy="7455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32-Point Star 17"/>
          <p:cNvSpPr/>
          <p:nvPr/>
        </p:nvSpPr>
        <p:spPr>
          <a:xfrm>
            <a:off x="6319325" y="1380292"/>
            <a:ext cx="838200" cy="7455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au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7020951"/>
            <a:ext cx="609600" cy="609600"/>
          </a:xfrm>
          <a:prstGeom prst="rect">
            <a:avLst/>
          </a:prstGeom>
        </p:spPr>
      </p:pic>
      <p:pic>
        <p:nvPicPr>
          <p:cNvPr id="9" name="Do you have any pet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5394" y="695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3" grpId="0"/>
      <p:bldP spid="14" grpId="0"/>
      <p:bldP spid="15" grpId="0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10143" y="1543595"/>
            <a:ext cx="4771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solidFill>
                  <a:srgbClr val="FF0000"/>
                </a:solidFill>
                <a:latin typeface="Algerian" pitchFamily="82" charset="0"/>
                <a:cs typeface="Times New Roman" panose="02020603050405020304" pitchFamily="18" charset="0"/>
              </a:rPr>
              <a:t>WARM - UP</a:t>
            </a:r>
            <a:endParaRPr lang="en-US" sz="7000" b="1" dirty="0">
              <a:solidFill>
                <a:srgbClr val="FF0000"/>
              </a:solidFill>
              <a:latin typeface="Algerian" pitchFamily="82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8867" y="2886773"/>
            <a:ext cx="8037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Snap ITC" pitchFamily="82" charset="0"/>
                <a:cs typeface="Times New Roman" panose="02020603050405020304" pitchFamily="18" charset="0"/>
              </a:rPr>
              <a:t>Let’s sing</a:t>
            </a:r>
            <a:endParaRPr lang="en-US" sz="5400" dirty="0">
              <a:solidFill>
                <a:srgbClr val="00206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9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297177"/>
            <a:ext cx="5860868" cy="3899825"/>
          </a:xfrm>
          <a:prstGeom prst="roundRect">
            <a:avLst>
              <a:gd name="adj" fmla="val 16667"/>
            </a:avLst>
          </a:prstGeom>
          <a:ln w="317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1297178"/>
            <a:ext cx="5907314" cy="3899825"/>
          </a:xfrm>
          <a:prstGeom prst="roundRect">
            <a:avLst>
              <a:gd name="adj" fmla="val 16667"/>
            </a:avLst>
          </a:prstGeom>
          <a:ln w="254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ounded Rectangular Callout 9"/>
          <p:cNvSpPr/>
          <p:nvPr/>
        </p:nvSpPr>
        <p:spPr>
          <a:xfrm>
            <a:off x="955960" y="646703"/>
            <a:ext cx="3647049" cy="784391"/>
          </a:xfrm>
          <a:prstGeom prst="wedgeRoundRectCallout">
            <a:avLst>
              <a:gd name="adj1" fmla="val -38387"/>
              <a:gd name="adj2" fmla="val 182927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That’s my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779485" y="4771846"/>
            <a:ext cx="3250278" cy="653143"/>
          </a:xfrm>
          <a:prstGeom prst="wedgeRoundRectCallout">
            <a:avLst>
              <a:gd name="adj1" fmla="val -39848"/>
              <a:gd name="adj2" fmla="val -18568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Wow</a:t>
            </a:r>
            <a:r>
              <a:rPr lang="en-US" sz="2800" b="1" dirty="0">
                <a:latin typeface="Comic Sans MS" panose="030F0702030302020204" pitchFamily="66" charset="0"/>
              </a:rPr>
              <a:t>!</a:t>
            </a:r>
            <a:r>
              <a:rPr lang="en-US" sz="2800" b="1" dirty="0" smtClean="0">
                <a:latin typeface="Comic Sans MS" panose="030F0702030302020204" pitchFamily="66" charset="0"/>
              </a:rPr>
              <a:t> He’s cute.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963228" y="718692"/>
            <a:ext cx="5000171" cy="738426"/>
          </a:xfrm>
          <a:prstGeom prst="wedgeRoundRectCallout">
            <a:avLst>
              <a:gd name="adj1" fmla="val -29159"/>
              <a:gd name="adj2" fmla="val 152863"/>
              <a:gd name="adj3" fmla="val 1666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have 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any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738425" y="4826000"/>
            <a:ext cx="5351975" cy="653143"/>
          </a:xfrm>
          <a:prstGeom prst="wedgeRoundRectCallout">
            <a:avLst>
              <a:gd name="adj1" fmla="val 16615"/>
              <a:gd name="adj2" fmla="val -250098"/>
              <a:gd name="adj3" fmla="val 16667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latin typeface="Comic Sans MS" panose="030F0702030302020204" pitchFamily="66" charset="0"/>
              </a:rPr>
              <a:t>Yes, I do. I have two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sz="2800" b="1" dirty="0" smtClean="0">
                <a:latin typeface="Comic Sans MS" panose="030F0702030302020204" pitchFamily="66" charset="0"/>
              </a:rPr>
              <a:t>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9287" y="774852"/>
            <a:ext cx="859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0493166" y="795517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pets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42935" y="4840214"/>
            <a:ext cx="1059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dogs</a:t>
            </a:r>
            <a:endParaRPr lang="en-US" sz="3200" dirty="0"/>
          </a:p>
        </p:txBody>
      </p:sp>
      <p:sp>
        <p:nvSpPr>
          <p:cNvPr id="17" name="32-Point Star 16"/>
          <p:cNvSpPr/>
          <p:nvPr/>
        </p:nvSpPr>
        <p:spPr>
          <a:xfrm>
            <a:off x="238508" y="1380291"/>
            <a:ext cx="838200" cy="7455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32-Point Star 17"/>
          <p:cNvSpPr/>
          <p:nvPr/>
        </p:nvSpPr>
        <p:spPr>
          <a:xfrm>
            <a:off x="6319325" y="1380292"/>
            <a:ext cx="838200" cy="7455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b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2070" y="6978748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850965" y="616297"/>
            <a:ext cx="5112433" cy="8408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90408" y="4826000"/>
            <a:ext cx="2031561" cy="6928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17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3" grpId="0"/>
      <p:bldP spid="14" grpId="0"/>
      <p:bldP spid="15" grpId="0"/>
      <p:bldP spid="17" grpId="0" animBg="1"/>
      <p:bldP spid="18" grpId="0" animBg="1"/>
      <p:bldP spid="6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927100" y="609600"/>
            <a:ext cx="539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3600" b="1" u="sng">
                <a:solidFill>
                  <a:srgbClr val="FF6600"/>
                </a:solidFill>
                <a:latin typeface="Comic Sans MS" pitchFamily="66" charset="0"/>
              </a:rPr>
              <a:t>Model sentences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01675" y="1441314"/>
            <a:ext cx="4905674" cy="845395"/>
          </a:xfrm>
          <a:prstGeom prst="wedgeRoundRectCallout">
            <a:avLst>
              <a:gd name="adj1" fmla="val 42226"/>
              <a:gd name="adj2" fmla="val 8842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you have any pets?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614685" y="1369646"/>
            <a:ext cx="3737536" cy="810104"/>
          </a:xfrm>
          <a:prstGeom prst="wedgeRoundRectCallout">
            <a:avLst>
              <a:gd name="adj1" fmla="val -61978"/>
              <a:gd name="adj2" fmla="val 111934"/>
              <a:gd name="adj3" fmla="val 16667"/>
            </a:avLst>
          </a:prstGeom>
          <a:solidFill>
            <a:srgbClr val="66CCFF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Yes, 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 do.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59" y="5672808"/>
            <a:ext cx="7810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 Diagonal Corner Rectangle 9"/>
          <p:cNvSpPr/>
          <p:nvPr/>
        </p:nvSpPr>
        <p:spPr>
          <a:xfrm>
            <a:off x="4455892" y="5628211"/>
            <a:ext cx="3731066" cy="6681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don’t 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= </a:t>
            </a:r>
            <a:r>
              <a:rPr lang="en-US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not</a:t>
            </a:r>
          </a:p>
        </p:txBody>
      </p:sp>
      <p:sp>
        <p:nvSpPr>
          <p:cNvPr id="20494" name="TextBox 12"/>
          <p:cNvSpPr txBox="1">
            <a:spLocks noChangeArrowheads="1"/>
          </p:cNvSpPr>
          <p:nvPr/>
        </p:nvSpPr>
        <p:spPr bwMode="auto">
          <a:xfrm>
            <a:off x="6321425" y="819150"/>
            <a:ext cx="3057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/>
          </a:p>
        </p:txBody>
      </p:sp>
      <p:pic>
        <p:nvPicPr>
          <p:cNvPr id="17" name="Picture 2" descr="A happy smiley face button Royalty Free Vector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7"/>
          <a:stretch>
            <a:fillRect/>
          </a:stretch>
        </p:blipFill>
        <p:spPr bwMode="auto">
          <a:xfrm>
            <a:off x="10051537" y="1410366"/>
            <a:ext cx="72072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54063" y="1571625"/>
            <a:ext cx="4706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Do you 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have 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any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pets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776703" y="3298689"/>
            <a:ext cx="5108059" cy="845395"/>
          </a:xfrm>
          <a:prstGeom prst="wedgeRoundRectCallout">
            <a:avLst>
              <a:gd name="adj1" fmla="val 42226"/>
              <a:gd name="adj2" fmla="val 8842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have 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any cats?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7356384" y="3295097"/>
            <a:ext cx="3995837" cy="810104"/>
          </a:xfrm>
          <a:prstGeom prst="wedgeRoundRectCallout">
            <a:avLst>
              <a:gd name="adj1" fmla="val -61978"/>
              <a:gd name="adj2" fmla="val 111934"/>
              <a:gd name="adj3" fmla="val 16667"/>
            </a:avLst>
          </a:prstGeom>
          <a:solidFill>
            <a:srgbClr val="66CCFF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No, I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don’t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05952" y="3423101"/>
            <a:ext cx="4697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Do you 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have 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any </a:t>
            </a:r>
            <a:r>
              <a:rPr lang="en-US" sz="3200" b="1" u="sng" dirty="0" smtClean="0">
                <a:solidFill>
                  <a:srgbClr val="FF0000"/>
                </a:solidFill>
                <a:latin typeface="Comic Sans MS" pitchFamily="66" charset="0"/>
              </a:rPr>
              <a:t>cats</a:t>
            </a:r>
            <a:r>
              <a:rPr lang="en-US" sz="3200" b="1" dirty="0" smtClean="0">
                <a:solidFill>
                  <a:srgbClr val="002060"/>
                </a:solidFill>
                <a:latin typeface="Comic Sans MS" pitchFamily="66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8" name="Picture 4" descr="Sad face Royalty Free Vector Image - VectorSto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11630" r="5447" b="23157"/>
          <a:stretch>
            <a:fillRect/>
          </a:stretch>
        </p:blipFill>
        <p:spPr bwMode="auto">
          <a:xfrm>
            <a:off x="10051537" y="3310731"/>
            <a:ext cx="991601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1308100"/>
            <a:ext cx="9334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3348038"/>
            <a:ext cx="51911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/>
        </p:nvCxnSpPr>
        <p:spPr>
          <a:xfrm>
            <a:off x="8732614" y="3956050"/>
            <a:ext cx="107439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Do you have any pe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296" y="6964680"/>
            <a:ext cx="609600" cy="609600"/>
          </a:xfrm>
          <a:prstGeom prst="rect">
            <a:avLst/>
          </a:prstGeom>
        </p:spPr>
      </p:pic>
      <p:pic>
        <p:nvPicPr>
          <p:cNvPr id="8" name="2a y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32074" y="6979920"/>
            <a:ext cx="609600" cy="609600"/>
          </a:xfrm>
          <a:prstGeom prst="rect">
            <a:avLst/>
          </a:prstGeom>
        </p:spPr>
      </p:pic>
      <p:pic>
        <p:nvPicPr>
          <p:cNvPr id="13" name="2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81379" y="6990471"/>
            <a:ext cx="609600" cy="609600"/>
          </a:xfrm>
          <a:prstGeom prst="rect">
            <a:avLst/>
          </a:prstGeom>
        </p:spPr>
      </p:pic>
      <p:pic>
        <p:nvPicPr>
          <p:cNvPr id="14" name="2b1No, I don'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09885" y="6990471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441" y="5756574"/>
            <a:ext cx="579560" cy="57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71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8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46" y="1428877"/>
            <a:ext cx="10757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3. Practice</a:t>
            </a:r>
          </a:p>
          <a:p>
            <a:r>
              <a:rPr lang="en-US" sz="7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- Point and say</a:t>
            </a:r>
            <a:endParaRPr lang="en-US" sz="72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6" y="3612613"/>
            <a:ext cx="14382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07" y="3469738"/>
            <a:ext cx="13525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9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8858026" y="2990664"/>
            <a:ext cx="2216923" cy="463639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parrots/ no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04572" y="2987897"/>
            <a:ext cx="2100026" cy="463639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cats/ yes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6" y="243824"/>
            <a:ext cx="1336319" cy="137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0" y="880342"/>
            <a:ext cx="2140408" cy="194582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25" y="880342"/>
            <a:ext cx="2216923" cy="201538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72" y="3703917"/>
            <a:ext cx="2191019" cy="199183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00" y="3703917"/>
            <a:ext cx="2216923" cy="196348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32-Point Star 18"/>
          <p:cNvSpPr/>
          <p:nvPr/>
        </p:nvSpPr>
        <p:spPr>
          <a:xfrm>
            <a:off x="5664190" y="880341"/>
            <a:ext cx="661024" cy="57729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32-Point Star 19"/>
          <p:cNvSpPr/>
          <p:nvPr/>
        </p:nvSpPr>
        <p:spPr>
          <a:xfrm>
            <a:off x="8834578" y="880342"/>
            <a:ext cx="661024" cy="57729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32-Point Star 20"/>
          <p:cNvSpPr/>
          <p:nvPr/>
        </p:nvSpPr>
        <p:spPr>
          <a:xfrm>
            <a:off x="5704572" y="3644488"/>
            <a:ext cx="661024" cy="57729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32-Point Star 21"/>
          <p:cNvSpPr/>
          <p:nvPr/>
        </p:nvSpPr>
        <p:spPr>
          <a:xfrm>
            <a:off x="8858026" y="3703917"/>
            <a:ext cx="661024" cy="57729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680326" y="1465336"/>
            <a:ext cx="4735141" cy="845395"/>
          </a:xfrm>
          <a:prstGeom prst="wedgeRoundRectCallout">
            <a:avLst>
              <a:gd name="adj1" fmla="val -29379"/>
              <a:gd name="adj2" fmla="val -10961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have 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any cats?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4572" y="2976464"/>
            <a:ext cx="2100026" cy="463639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cats/ yes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858026" y="2976463"/>
            <a:ext cx="2216923" cy="463639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parrots/ no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04572" y="5821250"/>
            <a:ext cx="2216923" cy="463639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rabbits/ no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923299" y="5782613"/>
            <a:ext cx="2216923" cy="463639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goldfish/ no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1316916" y="2814665"/>
            <a:ext cx="3267963" cy="810104"/>
          </a:xfrm>
          <a:prstGeom prst="wedgeRoundRectCallout">
            <a:avLst>
              <a:gd name="adj1" fmla="val -61978"/>
              <a:gd name="adj2" fmla="val 111934"/>
              <a:gd name="adj3" fmla="val 16667"/>
            </a:avLst>
          </a:prstGeom>
          <a:solidFill>
            <a:srgbClr val="D519BA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Yes, 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 do.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2417844" y="4294783"/>
            <a:ext cx="3081436" cy="810104"/>
          </a:xfrm>
          <a:prstGeom prst="wedgeRoundRectCallout">
            <a:avLst>
              <a:gd name="adj1" fmla="val -61978"/>
              <a:gd name="adj2" fmla="val 111934"/>
              <a:gd name="adj3" fmla="val 16667"/>
            </a:avLst>
          </a:prstGeom>
          <a:solidFill>
            <a:srgbClr val="66CCFF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No, I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don’t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57" y="2659374"/>
            <a:ext cx="9334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04" y="4361013"/>
            <a:ext cx="51911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2" y="3970459"/>
            <a:ext cx="2235964" cy="181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6372" y="6858000"/>
            <a:ext cx="609600" cy="609600"/>
          </a:xfrm>
          <a:prstGeom prst="rect">
            <a:avLst/>
          </a:prstGeom>
        </p:spPr>
      </p:pic>
      <p:pic>
        <p:nvPicPr>
          <p:cNvPr id="4" name="2a y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047897" y="6895507"/>
            <a:ext cx="609600" cy="609600"/>
          </a:xfrm>
          <a:prstGeom prst="rect">
            <a:avLst/>
          </a:prstGeom>
        </p:spPr>
      </p:pic>
      <p:pic>
        <p:nvPicPr>
          <p:cNvPr id="5" name="2b-Do-parrot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08233" y="7035019"/>
            <a:ext cx="609600" cy="609600"/>
          </a:xfrm>
          <a:prstGeom prst="rect">
            <a:avLst/>
          </a:prstGeom>
        </p:spPr>
      </p:pic>
      <p:pic>
        <p:nvPicPr>
          <p:cNvPr id="8" name="2b1No, I don'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54905" y="7035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8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1933201" y="357349"/>
            <a:ext cx="8818872" cy="1804194"/>
          </a:xfrm>
          <a:prstGeom prst="cloudCallout">
            <a:avLst>
              <a:gd name="adj1" fmla="val 17606"/>
              <a:gd name="adj2" fmla="val 114224"/>
            </a:avLst>
          </a:prstGeom>
          <a:solidFill>
            <a:schemeClr val="bg1"/>
          </a:solidFill>
          <a:ln w="254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5870254" y="2878163"/>
            <a:ext cx="5668260" cy="15113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 w="254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6342637" y="3218314"/>
            <a:ext cx="46818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smtClean="0">
                <a:solidFill>
                  <a:srgbClr val="000000"/>
                </a:solidFill>
              </a:rPr>
              <a:t>Yes, I do.</a:t>
            </a:r>
            <a:endParaRPr lang="en-US" altLang="en-US" sz="48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762124" y="802208"/>
            <a:ext cx="18845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FF0000"/>
                </a:solidFill>
              </a:rPr>
              <a:t>cats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75" y="4784286"/>
            <a:ext cx="1994570" cy="161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0" y="582432"/>
            <a:ext cx="1648132" cy="169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24" y="3610025"/>
            <a:ext cx="3443289" cy="31302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02" y="3218314"/>
            <a:ext cx="1714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407495" y="773898"/>
            <a:ext cx="79861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smtClean="0"/>
              <a:t>  </a:t>
            </a:r>
            <a:r>
              <a:rPr lang="en-US" sz="4400" b="1" dirty="0" smtClean="0"/>
              <a:t>Do you have any </a:t>
            </a:r>
            <a:r>
              <a:rPr lang="en-US" sz="4400" b="1" dirty="0" smtClean="0">
                <a:solidFill>
                  <a:srgbClr val="FF0000"/>
                </a:solidFill>
              </a:rPr>
              <a:t>________</a:t>
            </a:r>
            <a:r>
              <a:rPr lang="en-US" sz="4400" b="1" dirty="0" smtClean="0"/>
              <a:t> 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1" name="32-Point Star 10"/>
          <p:cNvSpPr/>
          <p:nvPr/>
        </p:nvSpPr>
        <p:spPr>
          <a:xfrm>
            <a:off x="4401936" y="3658327"/>
            <a:ext cx="661024" cy="57729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0913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3319" grpId="0"/>
      <p:bldP spid="2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2037607" y="327382"/>
            <a:ext cx="8818872" cy="1804194"/>
          </a:xfrm>
          <a:prstGeom prst="cloudCallout">
            <a:avLst>
              <a:gd name="adj1" fmla="val -54337"/>
              <a:gd name="adj2" fmla="val 36252"/>
            </a:avLst>
          </a:prstGeom>
          <a:solidFill>
            <a:schemeClr val="bg1"/>
          </a:solidFill>
          <a:ln w="254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380720" y="3293661"/>
            <a:ext cx="5668260" cy="1511300"/>
          </a:xfrm>
          <a:prstGeom prst="cloudCallout">
            <a:avLst>
              <a:gd name="adj1" fmla="val -33053"/>
              <a:gd name="adj2" fmla="val 81227"/>
            </a:avLst>
          </a:prstGeom>
          <a:solidFill>
            <a:schemeClr val="bg1"/>
          </a:solidFill>
          <a:ln w="254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1961811" y="3615664"/>
            <a:ext cx="46818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smtClean="0">
                <a:solidFill>
                  <a:srgbClr val="000000"/>
                </a:solidFill>
              </a:rPr>
              <a:t>No, I don’t.</a:t>
            </a:r>
            <a:endParaRPr lang="en-US" altLang="en-US" sz="48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762123" y="802208"/>
            <a:ext cx="224000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FF0000"/>
                </a:solidFill>
              </a:rPr>
              <a:t>parrots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6" y="4446661"/>
            <a:ext cx="1994570" cy="161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0" y="582432"/>
            <a:ext cx="1648132" cy="169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461846" y="844759"/>
            <a:ext cx="82272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smtClean="0"/>
              <a:t>  </a:t>
            </a:r>
            <a:r>
              <a:rPr lang="en-US" sz="4400" b="1" dirty="0" smtClean="0"/>
              <a:t>Do you have any </a:t>
            </a:r>
            <a:r>
              <a:rPr lang="en-US" sz="4400" b="1" dirty="0" smtClean="0">
                <a:solidFill>
                  <a:srgbClr val="FF0000"/>
                </a:solidFill>
              </a:rPr>
              <a:t>________</a:t>
            </a:r>
            <a:r>
              <a:rPr lang="en-US" sz="4400" b="1" dirty="0" smtClean="0"/>
              <a:t> ?</a:t>
            </a:r>
            <a:endParaRPr lang="en-US" sz="4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123" y="2563346"/>
            <a:ext cx="3269117" cy="297192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754" y="2465412"/>
            <a:ext cx="9334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2-Point Star 12"/>
          <p:cNvSpPr/>
          <p:nvPr/>
        </p:nvSpPr>
        <p:spPr>
          <a:xfrm>
            <a:off x="7762123" y="2628609"/>
            <a:ext cx="661024" cy="57729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549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319" grpId="0"/>
      <p:bldP spid="2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94" y="2755418"/>
            <a:ext cx="3240087" cy="294553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961811" y="318904"/>
            <a:ext cx="8818872" cy="1804194"/>
          </a:xfrm>
          <a:prstGeom prst="cloudCallout">
            <a:avLst>
              <a:gd name="adj1" fmla="val -54337"/>
              <a:gd name="adj2" fmla="val 36252"/>
            </a:avLst>
          </a:prstGeom>
          <a:solidFill>
            <a:schemeClr val="bg1"/>
          </a:solidFill>
          <a:ln w="254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380720" y="3293661"/>
            <a:ext cx="5668260" cy="1511300"/>
          </a:xfrm>
          <a:prstGeom prst="cloudCallout">
            <a:avLst>
              <a:gd name="adj1" fmla="val -33053"/>
              <a:gd name="adj2" fmla="val 81227"/>
            </a:avLst>
          </a:prstGeom>
          <a:solidFill>
            <a:schemeClr val="bg1"/>
          </a:solidFill>
          <a:ln w="254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1961811" y="3615664"/>
            <a:ext cx="46818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smtClean="0">
                <a:solidFill>
                  <a:srgbClr val="000000"/>
                </a:solidFill>
              </a:rPr>
              <a:t>No, I don’t.</a:t>
            </a:r>
            <a:endParaRPr lang="en-US" altLang="en-US" sz="48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762123" y="802208"/>
            <a:ext cx="224000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FF0000"/>
                </a:solidFill>
              </a:rPr>
              <a:t>rabbits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" y="506584"/>
            <a:ext cx="1994570" cy="161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75" y="4446661"/>
            <a:ext cx="1648132" cy="169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566114" y="780618"/>
            <a:ext cx="82272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smtClean="0"/>
              <a:t>  </a:t>
            </a:r>
            <a:r>
              <a:rPr lang="en-US" sz="4400" b="1" dirty="0" smtClean="0"/>
              <a:t>Do you have any </a:t>
            </a:r>
            <a:r>
              <a:rPr lang="en-US" sz="4400" b="1" dirty="0" smtClean="0">
                <a:solidFill>
                  <a:srgbClr val="FF0000"/>
                </a:solidFill>
              </a:rPr>
              <a:t>________</a:t>
            </a:r>
            <a:r>
              <a:rPr lang="en-US" sz="4400" b="1" dirty="0" smtClean="0"/>
              <a:t> ?</a:t>
            </a:r>
            <a:endParaRPr lang="en-US" sz="4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205" y="2862762"/>
            <a:ext cx="9334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2-Point Star 10"/>
          <p:cNvSpPr/>
          <p:nvPr/>
        </p:nvSpPr>
        <p:spPr>
          <a:xfrm>
            <a:off x="7404394" y="2755418"/>
            <a:ext cx="661024" cy="57729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598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3319" grpId="0"/>
      <p:bldP spid="2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2171409" y="159986"/>
            <a:ext cx="8818872" cy="1804194"/>
          </a:xfrm>
          <a:prstGeom prst="cloudCallout">
            <a:avLst>
              <a:gd name="adj1" fmla="val -54337"/>
              <a:gd name="adj2" fmla="val 36252"/>
            </a:avLst>
          </a:prstGeom>
          <a:solidFill>
            <a:schemeClr val="bg1"/>
          </a:solidFill>
          <a:ln w="254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380720" y="3293661"/>
            <a:ext cx="5668260" cy="1511300"/>
          </a:xfrm>
          <a:prstGeom prst="cloudCallout">
            <a:avLst>
              <a:gd name="adj1" fmla="val -33053"/>
              <a:gd name="adj2" fmla="val 81227"/>
            </a:avLst>
          </a:prstGeom>
          <a:solidFill>
            <a:schemeClr val="bg1"/>
          </a:solidFill>
          <a:ln w="254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1961811" y="3615664"/>
            <a:ext cx="46818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smtClean="0">
                <a:solidFill>
                  <a:srgbClr val="000000"/>
                </a:solidFill>
              </a:rPr>
              <a:t>No, I don’t.</a:t>
            </a:r>
            <a:endParaRPr lang="en-US" altLang="en-US" sz="48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762123" y="559817"/>
            <a:ext cx="25644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FF0000"/>
                </a:solidFill>
              </a:rPr>
              <a:t>goldfish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" y="506584"/>
            <a:ext cx="1994570" cy="161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75" y="4446661"/>
            <a:ext cx="1648132" cy="169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763062" y="618202"/>
            <a:ext cx="82272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smtClean="0"/>
              <a:t>  </a:t>
            </a:r>
            <a:r>
              <a:rPr lang="en-US" sz="4400" b="1" dirty="0" smtClean="0"/>
              <a:t>Do you have any </a:t>
            </a:r>
            <a:r>
              <a:rPr lang="en-US" sz="4400" b="1" dirty="0" smtClean="0">
                <a:solidFill>
                  <a:srgbClr val="FF0000"/>
                </a:solidFill>
              </a:rPr>
              <a:t>________</a:t>
            </a:r>
            <a:r>
              <a:rPr lang="en-US" sz="4400" b="1" dirty="0" smtClean="0"/>
              <a:t> ?</a:t>
            </a:r>
            <a:endParaRPr lang="en-US" sz="4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93" y="2640393"/>
            <a:ext cx="3341688" cy="303789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08" y="2237802"/>
            <a:ext cx="9334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2-Point Star 12"/>
          <p:cNvSpPr/>
          <p:nvPr/>
        </p:nvSpPr>
        <p:spPr>
          <a:xfrm>
            <a:off x="7648593" y="2640393"/>
            <a:ext cx="661024" cy="57729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072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319" grpId="0"/>
      <p:bldP spid="2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46" y="1428877"/>
            <a:ext cx="10757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3. Practice</a:t>
            </a:r>
          </a:p>
          <a:p>
            <a:r>
              <a:rPr lang="en-US" sz="7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- Point and say</a:t>
            </a:r>
            <a:endParaRPr lang="en-US" sz="72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6" y="3612613"/>
            <a:ext cx="14382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07" y="3469738"/>
            <a:ext cx="13525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009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93034" y="2536701"/>
            <a:ext cx="7962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4.Listen and tick</a:t>
            </a:r>
            <a:endParaRPr lang="en-US" sz="54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Have A Pet - Animal Song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0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B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0"/>
            <a:ext cx="2950936" cy="221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53" y="0"/>
            <a:ext cx="2793177" cy="2218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7" y="2311568"/>
            <a:ext cx="2950936" cy="2218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53" y="2370862"/>
            <a:ext cx="2826646" cy="2125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4623136"/>
            <a:ext cx="2950936" cy="21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53" y="4666025"/>
            <a:ext cx="2793177" cy="21001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918855" y="1640114"/>
            <a:ext cx="522514" cy="464457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918855" y="3923242"/>
            <a:ext cx="522514" cy="464457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917531" y="5974140"/>
            <a:ext cx="522514" cy="464457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0326914" y="1640113"/>
            <a:ext cx="522514" cy="464457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326914" y="3923241"/>
            <a:ext cx="522514" cy="464457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0326914" y="5974141"/>
            <a:ext cx="522514" cy="464457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2064" y="667656"/>
            <a:ext cx="840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064" y="2713566"/>
            <a:ext cx="840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064" y="4890744"/>
            <a:ext cx="840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40946" y="145142"/>
            <a:ext cx="523397" cy="52251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32569" y="2379179"/>
            <a:ext cx="523397" cy="52251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32569" y="4666025"/>
            <a:ext cx="523397" cy="52251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716054" y="145142"/>
            <a:ext cx="523397" cy="52251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Oval 22"/>
          <p:cNvSpPr/>
          <p:nvPr/>
        </p:nvSpPr>
        <p:spPr>
          <a:xfrm>
            <a:off x="6716054" y="2312207"/>
            <a:ext cx="523397" cy="52251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6712876" y="4623136"/>
            <a:ext cx="523397" cy="52251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301123" y="1120401"/>
            <a:ext cx="10486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8800" dirty="0"/>
          </a:p>
        </p:txBody>
      </p:sp>
      <p:sp>
        <p:nvSpPr>
          <p:cNvPr id="26" name="Rectangle 25"/>
          <p:cNvSpPr/>
          <p:nvPr/>
        </p:nvSpPr>
        <p:spPr>
          <a:xfrm>
            <a:off x="3868078" y="3500858"/>
            <a:ext cx="9701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8000" dirty="0"/>
          </a:p>
        </p:txBody>
      </p:sp>
      <p:sp>
        <p:nvSpPr>
          <p:cNvPr id="27" name="Rectangle 26"/>
          <p:cNvSpPr/>
          <p:nvPr/>
        </p:nvSpPr>
        <p:spPr>
          <a:xfrm>
            <a:off x="10237026" y="5534249"/>
            <a:ext cx="9701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8000" dirty="0"/>
          </a:p>
        </p:txBody>
      </p:sp>
      <p:sp>
        <p:nvSpPr>
          <p:cNvPr id="28" name="32-Point Star 27"/>
          <p:cNvSpPr/>
          <p:nvPr/>
        </p:nvSpPr>
        <p:spPr>
          <a:xfrm>
            <a:off x="2746" y="570840"/>
            <a:ext cx="838200" cy="7455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32-Point Star 28"/>
          <p:cNvSpPr/>
          <p:nvPr/>
        </p:nvSpPr>
        <p:spPr>
          <a:xfrm>
            <a:off x="-33357" y="2694715"/>
            <a:ext cx="838200" cy="745587"/>
          </a:xfrm>
          <a:prstGeom prst="star32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32-Point Star 29"/>
          <p:cNvSpPr/>
          <p:nvPr/>
        </p:nvSpPr>
        <p:spPr>
          <a:xfrm>
            <a:off x="-55392" y="4853043"/>
            <a:ext cx="838200" cy="745587"/>
          </a:xfrm>
          <a:prstGeom prst="star32">
            <a:avLst/>
          </a:prstGeom>
          <a:solidFill>
            <a:srgbClr val="D519B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1 Track 5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8238" y="7077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009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8966" y="2105561"/>
            <a:ext cx="7920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4CBA02"/>
                </a:solidFill>
                <a:latin typeface="Snap ITC" pitchFamily="82" charset="0"/>
                <a:cs typeface="Times New Roman" panose="02020603050405020304" pitchFamily="18" charset="0"/>
              </a:rPr>
              <a:t>G</a:t>
            </a:r>
            <a:r>
              <a:rPr lang="en-US" sz="8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A</a:t>
            </a:r>
            <a:r>
              <a:rPr lang="en-US" sz="8000" dirty="0" smtClean="0">
                <a:solidFill>
                  <a:srgbClr val="00B0F0"/>
                </a:solidFill>
                <a:latin typeface="Snap ITC" pitchFamily="82" charset="0"/>
                <a:cs typeface="Times New Roman" panose="02020603050405020304" pitchFamily="18" charset="0"/>
              </a:rPr>
              <a:t>M</a:t>
            </a:r>
            <a:r>
              <a:rPr lang="en-US" sz="8000" dirty="0" smtClean="0">
                <a:solidFill>
                  <a:srgbClr val="FFFF00"/>
                </a:solidFill>
                <a:latin typeface="Snap ITC" pitchFamily="82" charset="0"/>
                <a:cs typeface="Times New Roman" panose="02020603050405020304" pitchFamily="18" charset="0"/>
              </a:rPr>
              <a:t>E</a:t>
            </a:r>
            <a:r>
              <a:rPr lang="en-US" sz="8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 </a:t>
            </a:r>
            <a:r>
              <a:rPr lang="en-US" sz="8000" dirty="0" smtClean="0">
                <a:solidFill>
                  <a:srgbClr val="7030A0"/>
                </a:solidFill>
                <a:latin typeface="Snap ITC" pitchFamily="82" charset="0"/>
                <a:cs typeface="Times New Roman" panose="02020603050405020304" pitchFamily="18" charset="0"/>
              </a:rPr>
              <a:t>T</a:t>
            </a:r>
            <a:r>
              <a:rPr lang="en-US" sz="8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I</a:t>
            </a:r>
            <a:r>
              <a:rPr lang="en-US" sz="8000" dirty="0" smtClean="0">
                <a:solidFill>
                  <a:srgbClr val="002060"/>
                </a:solidFill>
                <a:latin typeface="Snap ITC" pitchFamily="82" charset="0"/>
                <a:cs typeface="Times New Roman" panose="02020603050405020304" pitchFamily="18" charset="0"/>
              </a:rPr>
              <a:t>M</a:t>
            </a:r>
            <a:r>
              <a:rPr lang="en-US" sz="8000" dirty="0" smtClean="0">
                <a:solidFill>
                  <a:schemeClr val="accent4">
                    <a:lumMod val="75000"/>
                  </a:schemeClr>
                </a:solidFill>
                <a:latin typeface="Snap ITC" pitchFamily="82" charset="0"/>
                <a:cs typeface="Times New Roman" panose="02020603050405020304" pitchFamily="18" charset="0"/>
              </a:rPr>
              <a:t>E</a:t>
            </a:r>
            <a:endParaRPr lang="en-US" sz="8000" dirty="0">
              <a:solidFill>
                <a:schemeClr val="accent4">
                  <a:lumMod val="75000"/>
                </a:schemeClr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8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oray_Sounds wav w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http://images.clipartpanda.com/blackboard-clipart-MTLxqErT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8" y="-74613"/>
            <a:ext cx="1188296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3"/>
          <p:cNvSpPr txBox="1">
            <a:spLocks noChangeArrowheads="1"/>
          </p:cNvSpPr>
          <p:nvPr/>
        </p:nvSpPr>
        <p:spPr bwMode="auto">
          <a:xfrm>
            <a:off x="1813985" y="300430"/>
            <a:ext cx="8737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chemeClr val="bg1"/>
                </a:solidFill>
                <a:latin typeface="Comic Sans MS" pitchFamily="66" charset="0"/>
              </a:rPr>
              <a:t>The Hidden Stars</a:t>
            </a:r>
            <a:endParaRPr lang="vi-VN" sz="4000" b="1">
              <a:solidFill>
                <a:schemeClr val="bg1"/>
              </a:solidFill>
            </a:endParaRPr>
          </a:p>
        </p:txBody>
      </p:sp>
      <p:sp>
        <p:nvSpPr>
          <p:cNvPr id="16388" name="AutoShape 11" descr="Related image"/>
          <p:cNvSpPr>
            <a:spLocks noChangeAspect="1" noChangeArrowheads="1"/>
          </p:cNvSpPr>
          <p:nvPr/>
        </p:nvSpPr>
        <p:spPr bwMode="auto">
          <a:xfrm>
            <a:off x="192617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89" name="AutoShape 13" descr="Related image"/>
          <p:cNvSpPr>
            <a:spLocks noChangeAspect="1" noChangeArrowheads="1"/>
          </p:cNvSpPr>
          <p:nvPr/>
        </p:nvSpPr>
        <p:spPr bwMode="auto">
          <a:xfrm>
            <a:off x="395817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0" name="AutoShape 19" descr="Image result for star clipart"/>
          <p:cNvSpPr>
            <a:spLocks noChangeAspect="1" noChangeArrowheads="1"/>
          </p:cNvSpPr>
          <p:nvPr/>
        </p:nvSpPr>
        <p:spPr bwMode="auto">
          <a:xfrm>
            <a:off x="599017" y="1603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1" name="AutoShape 25" descr="Image result for star clipart cute"/>
          <p:cNvSpPr>
            <a:spLocks noChangeAspect="1" noChangeArrowheads="1"/>
          </p:cNvSpPr>
          <p:nvPr/>
        </p:nvSpPr>
        <p:spPr bwMode="auto">
          <a:xfrm>
            <a:off x="802217" y="3127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2" name="AutoShape 27" descr="Image result for star clipart"/>
          <p:cNvSpPr>
            <a:spLocks noChangeAspect="1" noChangeArrowheads="1"/>
          </p:cNvSpPr>
          <p:nvPr/>
        </p:nvSpPr>
        <p:spPr bwMode="auto">
          <a:xfrm>
            <a:off x="1005417" y="4651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3" name="AutoShape 29" descr="Image result for star clipart"/>
          <p:cNvSpPr>
            <a:spLocks noChangeAspect="1" noChangeArrowheads="1"/>
          </p:cNvSpPr>
          <p:nvPr/>
        </p:nvSpPr>
        <p:spPr bwMode="auto">
          <a:xfrm>
            <a:off x="1208617" y="6175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5" name="Picture 23" descr="Image result for doll to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577976"/>
            <a:ext cx="882651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09199"/>
              </p:ext>
            </p:extLst>
          </p:nvPr>
        </p:nvGraphicFramePr>
        <p:xfrm>
          <a:off x="1005417" y="1397001"/>
          <a:ext cx="10373784" cy="4241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964"/>
                <a:gridCol w="1728964"/>
                <a:gridCol w="1728964"/>
                <a:gridCol w="1728964"/>
                <a:gridCol w="1728964"/>
                <a:gridCol w="1728964"/>
              </a:tblGrid>
              <a:tr h="141393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Do you have any______?</a:t>
                      </a:r>
                      <a:endParaRPr lang="vi-VN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</a:tr>
              <a:tr h="1413933"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  <a:p>
                      <a:r>
                        <a:rPr lang="en-US" sz="2400" b="1" dirty="0" smtClean="0"/>
                        <a:t>Yes,</a:t>
                      </a:r>
                      <a:r>
                        <a:rPr lang="en-US" sz="2400" b="1" baseline="0" dirty="0" smtClean="0"/>
                        <a:t> I do.</a:t>
                      </a:r>
                      <a:endParaRPr lang="vi-VN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</a:tr>
              <a:tr h="1413933"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  <a:p>
                      <a:r>
                        <a:rPr lang="en-US" sz="2400" b="1" dirty="0" smtClean="0"/>
                        <a:t>No, I don’t.</a:t>
                      </a:r>
                      <a:endParaRPr lang="vi-VN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16430" name="Picture 17" descr="Image result for bomb clipar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17" y="4329113"/>
            <a:ext cx="1549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1" name="Picture 23" descr="Image result for heart clipart cut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1" y="3062289"/>
            <a:ext cx="1155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2" name="Picture 31" descr="Related imag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3" y="2879725"/>
            <a:ext cx="1684867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3" name="Picture 33" descr="Related imag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67" y="3094039"/>
            <a:ext cx="442384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4" name="Picture 33" descr="Related imag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85" y="3073400"/>
            <a:ext cx="44238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5" name="Picture 33" descr="Related imag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85" y="3524250"/>
            <a:ext cx="44238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6" name="Picture 33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73564"/>
            <a:ext cx="6096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7" name="Picture 33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33" y="4335464"/>
            <a:ext cx="6096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8" name="Picture 33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417" y="4356100"/>
            <a:ext cx="6096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9" name="Picture 33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67" y="4800600"/>
            <a:ext cx="6096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0" name="Picture 33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1" y="4675189"/>
            <a:ext cx="6096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1" name="Picture 33" descr="Related imag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434" y="3016251"/>
            <a:ext cx="88476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2" name="Picture 33" descr="Related imag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4" y="4387851"/>
            <a:ext cx="88476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3" name="Picture 33" descr="Related imag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3432175"/>
            <a:ext cx="88476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4" name="Picture 23" descr="Image result for heart clipart cute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918" y="4464051"/>
            <a:ext cx="57573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5" name="Picture 23" descr="Image result for heart clipart cute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218" y="4954588"/>
            <a:ext cx="57996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6" name="Picture 33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9350"/>
            <a:ext cx="6096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7" name="Picture 33" descr="Related imag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67" y="4684714"/>
            <a:ext cx="88476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8" name="Picture 17" descr="Image result for bomb clipar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33" y="2889250"/>
            <a:ext cx="1549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9" name="Picture 33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335464"/>
            <a:ext cx="6096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0" name="Picture 33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821239"/>
            <a:ext cx="6096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1" name="Picture 33" descr="Related imag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217" y="4889500"/>
            <a:ext cx="6096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9" descr="http://images.clipartpanda.com/tick-clipart-green-tick-md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825750"/>
            <a:ext cx="1651000" cy="1289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9" descr="http://images.clipartpanda.com/tick-clipart-green-tick-md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17" y="2828096"/>
            <a:ext cx="1651000" cy="1289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9" descr="http://images.clipartpanda.com/tick-clipart-green-tick-md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69" y="2828096"/>
            <a:ext cx="1765300" cy="1289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9" descr="http://images.clipartpanda.com/tick-clipart-green-tick-md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317" y="2836887"/>
            <a:ext cx="1792816" cy="1289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1" descr="http://www.clipartbest.com/cliparts/nTB/97r/nTB97ryTA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8" y="4281489"/>
            <a:ext cx="1602316" cy="120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1" descr="http://www.clipartbest.com/cliparts/nTB/97r/nTB97ryTA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85" y="4281489"/>
            <a:ext cx="1604433" cy="1201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1" descr="http://www.clipartbest.com/cliparts/nTB/97r/nTB97ryTA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4199732"/>
            <a:ext cx="1693333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1" descr="http://www.clipartbest.com/cliparts/nTB/97r/nTB97ryTA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317" y="4275922"/>
            <a:ext cx="1602317" cy="120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9" descr="http://images.clipartpanda.com/tick-clipart-green-tick-md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87650"/>
            <a:ext cx="1651000" cy="1289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1" descr="http://www.clipartbest.com/cliparts/nTB/97r/nTB97ryTA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4" y="4287839"/>
            <a:ext cx="1604433" cy="120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99" y="1485900"/>
            <a:ext cx="1604433" cy="119242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43" y="2068224"/>
            <a:ext cx="636972" cy="5704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79" y="1524368"/>
            <a:ext cx="1549242" cy="12372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59" y="2236799"/>
            <a:ext cx="552300" cy="47147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69" y="1429359"/>
            <a:ext cx="1585383" cy="131462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434" y="2255049"/>
            <a:ext cx="584494" cy="54065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00" y="1513997"/>
            <a:ext cx="1589896" cy="1192422"/>
          </a:xfrm>
          <a:prstGeom prst="rect">
            <a:avLst/>
          </a:prstGeom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081" y="1738901"/>
            <a:ext cx="651646" cy="40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93" y="1512477"/>
            <a:ext cx="1523770" cy="122641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71" y="2280800"/>
            <a:ext cx="479341" cy="383473"/>
          </a:xfrm>
          <a:prstGeom prst="rect">
            <a:avLst/>
          </a:prstGeom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0" y="419101"/>
            <a:ext cx="978672" cy="100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43" y="353093"/>
            <a:ext cx="1468504" cy="119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17" y="366239"/>
            <a:ext cx="978672" cy="100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139" y="353093"/>
            <a:ext cx="1468504" cy="119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Rounded Rectangle 79"/>
          <p:cNvSpPr/>
          <p:nvPr/>
        </p:nvSpPr>
        <p:spPr>
          <a:xfrm>
            <a:off x="2819643" y="570703"/>
            <a:ext cx="882407" cy="7549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7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566393" y="544750"/>
            <a:ext cx="882407" cy="7549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4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0917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009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4560" y="1431633"/>
            <a:ext cx="81733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83" indent="-685783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We have learnt:</a:t>
            </a:r>
          </a:p>
          <a:p>
            <a:pPr marL="685783" indent="-685783">
              <a:defRPr/>
            </a:pPr>
            <a:r>
              <a:rPr lang="en-US" sz="2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1.New </a:t>
            </a:r>
            <a:r>
              <a:rPr lang="en-US" sz="2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words about </a:t>
            </a:r>
            <a:r>
              <a:rPr lang="en-US" sz="24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pets</a:t>
            </a:r>
            <a:r>
              <a:rPr lang="en-US" sz="2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: </a:t>
            </a:r>
          </a:p>
          <a:p>
            <a:pPr marL="685783" indent="-685783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cats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dogs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rabbits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parrots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goldfish – birds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685783" indent="-685783">
              <a:defRPr/>
            </a:pPr>
            <a:endParaRPr lang="en-US" sz="24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pPr marL="685783" indent="-685783">
              <a:defRPr/>
            </a:pPr>
            <a:r>
              <a:rPr lang="en-US" sz="2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2. Model sentences:      </a:t>
            </a:r>
          </a:p>
          <a:p>
            <a:pPr marL="685783" indent="-685783">
              <a:defRPr/>
            </a:pPr>
            <a:r>
              <a:rPr lang="en-US" sz="2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        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 you have any cats?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685783" indent="-685783"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Yes, I do. /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No,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don’t</a:t>
            </a:r>
          </a:p>
          <a:p>
            <a:pPr marL="685783" indent="-685783"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	</a:t>
            </a:r>
          </a:p>
          <a:p>
            <a:pPr marL="685783" indent="-685783"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    *** </a:t>
            </a: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don’t = do not</a:t>
            </a: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2400" dirty="0"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9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35" y="97249"/>
            <a:ext cx="7047914" cy="66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160062" y="2368283"/>
            <a:ext cx="2264899" cy="20538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Do you have   any ____ ?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Yes, I do.</a:t>
            </a:r>
          </a:p>
          <a:p>
            <a:pPr algn="r"/>
            <a:r>
              <a:rPr lang="en-US" sz="2000" b="1" dirty="0" smtClean="0">
                <a:solidFill>
                  <a:schemeClr val="tx1"/>
                </a:solidFill>
              </a:rPr>
              <a:t>No, I don’t.</a:t>
            </a:r>
          </a:p>
          <a:p>
            <a:pPr algn="r"/>
            <a:r>
              <a:rPr lang="en-US" sz="2000" b="1" i="1" dirty="0" smtClean="0">
                <a:solidFill>
                  <a:schemeClr val="tx1"/>
                </a:solidFill>
              </a:rPr>
              <a:t>(do not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DFA"/>
              </a:clrFrom>
              <a:clrTo>
                <a:srgbClr val="FB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22" y="4649236"/>
            <a:ext cx="1354756" cy="1006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DFA"/>
              </a:clrFrom>
              <a:clrTo>
                <a:srgbClr val="FB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22" y="5152666"/>
            <a:ext cx="537848" cy="481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31" y="3469917"/>
            <a:ext cx="1237957" cy="732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31" y="3882077"/>
            <a:ext cx="441326" cy="279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09" y="1183379"/>
            <a:ext cx="1019150" cy="768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09" y="1711464"/>
            <a:ext cx="320600" cy="2402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22" y="1609584"/>
            <a:ext cx="584494" cy="540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00" y="1561255"/>
            <a:ext cx="584494" cy="5406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18" y="826519"/>
            <a:ext cx="584494" cy="540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53" y="2283061"/>
            <a:ext cx="1250874" cy="938156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92" y="2457241"/>
            <a:ext cx="512692" cy="31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441" y="3522456"/>
            <a:ext cx="1332303" cy="8997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88" y="3840975"/>
            <a:ext cx="535004" cy="36129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12541" y="798600"/>
            <a:ext cx="3207433" cy="27962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58101"/>
                </a:solidFill>
                <a:latin typeface="Snap ITC" pitchFamily="82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 O </a:t>
            </a:r>
            <a:r>
              <a:rPr lang="en-US" sz="3600" dirty="0" smtClean="0">
                <a:solidFill>
                  <a:srgbClr val="D519BA"/>
                </a:solidFill>
                <a:latin typeface="Snap ITC" pitchFamily="82" charset="0"/>
                <a:cs typeface="Times New Roman" panose="02020603050405020304" pitchFamily="18" charset="0"/>
              </a:rPr>
              <a:t>Y</a:t>
            </a:r>
            <a:r>
              <a:rPr lang="en-US" sz="36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70C0"/>
                </a:solidFill>
                <a:latin typeface="Snap ITC" pitchFamily="82" charset="0"/>
                <a:cs typeface="Times New Roman" panose="02020603050405020304" pitchFamily="18" charset="0"/>
              </a:rPr>
              <a:t>S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84208" y="838034"/>
            <a:ext cx="6921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HOME LINK</a:t>
            </a:r>
            <a:endParaRPr lang="en-US" sz="4400" dirty="0" smtClean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2640037" y="1607475"/>
            <a:ext cx="7315200" cy="762000"/>
          </a:xfrm>
          <a:noFill/>
          <a:ln/>
        </p:spPr>
        <p:txBody>
          <a:bodyPr/>
          <a:lstStyle/>
          <a:p>
            <a:pPr algn="l"/>
            <a:r>
              <a:rPr lang="en-US" altLang="en-US" sz="3200" b="1" dirty="0" smtClean="0">
                <a:solidFill>
                  <a:srgbClr val="002060"/>
                </a:solidFill>
                <a:latin typeface="VNI-Avo" pitchFamily="2" charset="0"/>
              </a:rPr>
              <a:t>1. </a:t>
            </a:r>
            <a:r>
              <a:rPr lang="en-US" altLang="en-US" sz="3200" b="1" dirty="0">
                <a:solidFill>
                  <a:srgbClr val="002060"/>
                </a:solidFill>
                <a:latin typeface="VNI-Avo" pitchFamily="2" charset="0"/>
              </a:rPr>
              <a:t>Learn new words and </a:t>
            </a:r>
            <a:r>
              <a:rPr lang="en-US" altLang="en-US" sz="3200" b="1" dirty="0" smtClean="0">
                <a:solidFill>
                  <a:srgbClr val="002060"/>
                </a:solidFill>
                <a:latin typeface="VNI-Avo" pitchFamily="2" charset="0"/>
              </a:rPr>
              <a:t>sentences</a:t>
            </a: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76136" y="2347546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latin typeface="VNI-Avo" pitchFamily="2" charset="0"/>
              </a:rPr>
              <a:t>2. </a:t>
            </a:r>
            <a:r>
              <a:rPr lang="en-US" altLang="en-US" sz="3200" b="1" dirty="0" smtClean="0">
                <a:solidFill>
                  <a:srgbClr val="002060"/>
                </a:solidFill>
                <a:latin typeface="VNI-Avo" pitchFamily="2" charset="0"/>
              </a:rPr>
              <a:t>Practice on OLM.VN</a:t>
            </a:r>
            <a:endParaRPr lang="en-US" altLang="en-US" sz="32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29000" y="3109546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latin typeface="VNI-Avo" pitchFamily="2" charset="0"/>
              </a:rPr>
              <a:t>3. </a:t>
            </a:r>
            <a:r>
              <a:rPr lang="en-US" altLang="en-US" sz="3200" b="1" dirty="0">
                <a:solidFill>
                  <a:srgbClr val="002060"/>
                </a:solidFill>
                <a:latin typeface="VNI-Avo" pitchFamily="2" charset="0"/>
              </a:rPr>
              <a:t>Prepare for Unit </a:t>
            </a:r>
            <a:r>
              <a:rPr lang="en-US" altLang="en-US" sz="3200" b="1" dirty="0" smtClean="0">
                <a:solidFill>
                  <a:srgbClr val="002060"/>
                </a:solidFill>
                <a:latin typeface="VNI-Avo" pitchFamily="2" charset="0"/>
              </a:rPr>
              <a:t>16 </a:t>
            </a:r>
            <a:r>
              <a:rPr lang="en-US" altLang="en-US" sz="3200" b="1" dirty="0" smtClean="0">
                <a:solidFill>
                  <a:srgbClr val="002060"/>
                </a:solidFill>
                <a:latin typeface="VNI-Avo" pitchFamily="2" charset="0"/>
              </a:rPr>
              <a:t>Lesson 2+3.</a:t>
            </a:r>
            <a:endParaRPr lang="en-US" altLang="en-US" sz="32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614988"/>
            <a:ext cx="160813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D:\Năm học 2019-2020\SỞ GD - QUAY TRUYỀN HINH\GRADE 4\banner-template-design-with-kids-park_1308-34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1750"/>
            <a:ext cx="121761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:\Năm học 2019-2020\SỞ GD - QUAY TRUYỀN HINH\GRADE 4\Unit 15 - Grade 4 - Lesson 3 - Tra Hung\unnamed (3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77" y="1005009"/>
            <a:ext cx="5581920" cy="263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8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1"/>
          <a:stretch>
            <a:fillRect/>
          </a:stretch>
        </p:blipFill>
        <p:spPr bwMode="auto">
          <a:xfrm>
            <a:off x="-42333" y="-550333"/>
            <a:ext cx="12234333" cy="740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663676" y="2971801"/>
            <a:ext cx="10382865" cy="1866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0" hangingPunct="0">
              <a:defRPr/>
            </a:pPr>
            <a:r>
              <a:rPr lang="en-US" sz="59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 </a:t>
            </a:r>
            <a:r>
              <a:rPr lang="en-US" sz="59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16: </a:t>
            </a:r>
            <a:endParaRPr lang="en-US" sz="59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eaLnBrk="0" hangingPunct="0">
              <a:defRPr/>
            </a:pPr>
            <a:r>
              <a:rPr lang="en-US" sz="3200" b="1" dirty="0" smtClean="0">
                <a:latin typeface="Comic Sans MS" panose="030F0702030302020204" pitchFamily="66" charset="0"/>
              </a:rPr>
              <a:t>DO YOU HAVE ANY PETS?</a:t>
            </a:r>
            <a:endParaRPr lang="en-US" sz="3200" b="1" dirty="0">
              <a:latin typeface="Comic Sans MS" panose="030F0702030302020204" pitchFamily="66" charset="0"/>
            </a:endParaRPr>
          </a:p>
          <a:p>
            <a:pPr algn="ctr" eaLnBrk="0" hangingPunct="0">
              <a:defRPr/>
            </a:pPr>
            <a:r>
              <a:rPr lang="en-US" sz="2400" b="1" dirty="0">
                <a:latin typeface="Comic Sans MS" panose="030F0702030302020204" pitchFamily="66" charset="0"/>
              </a:rPr>
              <a:t>LESSON 1</a:t>
            </a:r>
            <a:r>
              <a:rPr lang="en-US" sz="2400" b="1" dirty="0" smtClean="0">
                <a:latin typeface="Comic Sans MS" panose="030F0702030302020204" pitchFamily="66" charset="0"/>
              </a:rPr>
              <a:t>- P.40,41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528"/>
    </mc:Choice>
    <mc:Fallback xmlns="">
      <p:transition advTm="1652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62514" y="1828800"/>
            <a:ext cx="741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1 New words</a:t>
            </a:r>
            <a:endParaRPr lang="en-US" sz="72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8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83" y="960616"/>
            <a:ext cx="5813806" cy="4651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82" y="3854548"/>
            <a:ext cx="1985009" cy="1757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61505" y="2454171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3095" y="2454171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6169" y="2434977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6504" y="2445936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92355" y="2434977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44345" y="2410326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95104" y="2450687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89601" y="2410327"/>
            <a:ext cx="736947" cy="5402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1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44" y="1148767"/>
            <a:ext cx="4408130" cy="3799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507">
            <a:off x="1117737" y="3961555"/>
            <a:ext cx="2082019" cy="1925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38">
            <a:off x="4166198" y="1695370"/>
            <a:ext cx="1062889" cy="983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1523" y="2454171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3113" y="2454171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6187" y="2434977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1148" y="2410326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10223" y="2444854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96180" y="2416343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59462" y="2434977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5400" y="2425660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7" name="Oval 16"/>
          <p:cNvSpPr/>
          <p:nvPr/>
        </p:nvSpPr>
        <p:spPr>
          <a:xfrm>
            <a:off x="6773249" y="2454172"/>
            <a:ext cx="860625" cy="5703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1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81" y="1367245"/>
            <a:ext cx="5069552" cy="406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81" y="3969801"/>
            <a:ext cx="1948980" cy="1382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2095" y="2415452"/>
            <a:ext cx="450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1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6874" y="2415452"/>
            <a:ext cx="450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1759" y="2395177"/>
            <a:ext cx="450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80765" y="2382191"/>
            <a:ext cx="4507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1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88" y="1196067"/>
            <a:ext cx="4811939" cy="4107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89" y="3398479"/>
            <a:ext cx="2231970" cy="190534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075751" y="2410326"/>
            <a:ext cx="689317" cy="5342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2783" y="2429520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5068" y="2429520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2828" y="2410326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8470" y="2421285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83634" y="2425329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77038" y="2431162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9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7799" y="2410326"/>
            <a:ext cx="450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0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164949758,D:\giao an\tiet du gio\E4-U12-L2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618400C-B37B-4097-A883-24D1C51DBB7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6549619-3669-42D5-91D0-37825C333AB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618400C-B37B-4097-A883-24D1C51DBB7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618400C-B37B-4097-A883-24D1C51DBB7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618400C-B37B-4097-A883-24D1C51DBB7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618400C-B37B-4097-A883-24D1C51DBB7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6549619-3669-42D5-91D0-37825C333AB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6549619-3669-42D5-91D0-37825C333AB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6549619-3669-42D5-91D0-37825C333AB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6549619-3669-42D5-91D0-37825C333AB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500</Words>
  <Application>Microsoft Office PowerPoint</Application>
  <PresentationFormat>Custom</PresentationFormat>
  <Paragraphs>182</Paragraphs>
  <Slides>36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Learn new words and sentences.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hp</cp:lastModifiedBy>
  <cp:revision>93</cp:revision>
  <dcterms:created xsi:type="dcterms:W3CDTF">2020-04-15T15:07:13Z</dcterms:created>
  <dcterms:modified xsi:type="dcterms:W3CDTF">2020-04-26T06:33:31Z</dcterms:modified>
</cp:coreProperties>
</file>